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7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6A094-6B5B-034A-A0E4-7F69A189A5BB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F2D4-A0F7-AF48-8248-A0379A8D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6C8F-16DB-5E43-989A-142F2ED6184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49D9-323B-F34A-AFDC-095711DD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ammer.com/emory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gispa.winship.emory.edu/shinyGISPA/" TargetMode="External"/><Relationship Id="rId4" Type="http://schemas.openxmlformats.org/officeDocument/2006/relationships/hyperlink" Target="https://bioconductor.org/packages/GISPA/" TargetMode="External"/><Relationship Id="rId5" Type="http://schemas.openxmlformats.org/officeDocument/2006/relationships/hyperlink" Target="https://github.com/BhaktiDwivedi/shinyGISPA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bisr-tools.winship.emory.edu:3838/shinyGISP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haktiDwivedi/shinyGISP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eanne.kowalski@emory.edu" TargetMode="External"/><Relationship Id="rId4" Type="http://schemas.openxmlformats.org/officeDocument/2006/relationships/hyperlink" Target="mailto:Bhakti.dwivedi@emory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rveymonkey.com/r/BBISRworkshop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98" y="-1627019"/>
            <a:ext cx="10515600" cy="2852737"/>
          </a:xfrm>
        </p:spPr>
        <p:txBody>
          <a:bodyPr/>
          <a:lstStyle/>
          <a:p>
            <a:r>
              <a:rPr lang="en-US" b="1" i="1" dirty="0" err="1" smtClean="0"/>
              <a:t>shiny</a:t>
            </a:r>
            <a:r>
              <a:rPr lang="en-US" b="1" dirty="0" err="1" smtClean="0"/>
              <a:t>GISPA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798" y="1252706"/>
            <a:ext cx="10515600" cy="1500187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Gene Integrated Set Profile Analysis with Shiny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9484" y="12313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Workshop </a:t>
            </a:r>
            <a:r>
              <a:rPr lang="en-US" b="1" smtClean="0"/>
              <a:t>(June 2</a:t>
            </a:r>
            <a:r>
              <a:rPr lang="en-US" b="1" baseline="30000" smtClean="0"/>
              <a:t>nd</a:t>
            </a:r>
            <a:r>
              <a:rPr lang="en-US" b="1" smtClean="0"/>
              <a:t>2017)</a:t>
            </a:r>
            <a:endParaRPr lang="en-US"/>
          </a:p>
        </p:txBody>
      </p:sp>
      <p:pic>
        <p:nvPicPr>
          <p:cNvPr id="1026" name="Picture 2" descr="https://apps.winshipcancer.emory.edu/admin/Media/Download/4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900" y="2403851"/>
            <a:ext cx="5752000" cy="21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0798" y="24038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With GISPA, you can use: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Any combination of genome-wide molecular data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 few as a single sample per phenotypic group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With GISPA, you can define: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Gene signatures for as few as a single sample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Subtype based on integrating gene microarray-based expression with RNA-Seq-based expression.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6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2263167" y="0"/>
            <a:ext cx="16591457" cy="14050527"/>
            <a:chOff x="-22263167" y="0"/>
            <a:chExt cx="16591457" cy="14050527"/>
          </a:xfrm>
        </p:grpSpPr>
        <p:grpSp>
          <p:nvGrpSpPr>
            <p:cNvPr id="3" name="Group 2"/>
            <p:cNvGrpSpPr/>
            <p:nvPr/>
          </p:nvGrpSpPr>
          <p:grpSpPr>
            <a:xfrm>
              <a:off x="-22186967" y="0"/>
              <a:ext cx="16515257" cy="14050527"/>
              <a:chOff x="-22186967" y="0"/>
              <a:chExt cx="16515257" cy="1405052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2186967" y="0"/>
                <a:ext cx="6953424" cy="67926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374298" y="14037"/>
                <a:ext cx="9702588" cy="14036490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2263167" y="6422639"/>
              <a:ext cx="7474971" cy="7627888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654" y="14037"/>
            <a:ext cx="6977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336693" y="-13061338"/>
            <a:ext cx="10046825" cy="10759123"/>
            <a:chOff x="-13788873" y="-4821308"/>
            <a:chExt cx="10046825" cy="10759123"/>
          </a:xfrm>
        </p:grpSpPr>
        <p:sp>
          <p:nvSpPr>
            <p:cNvPr id="3" name="Rectangle 2"/>
            <p:cNvSpPr/>
            <p:nvPr/>
          </p:nvSpPr>
          <p:spPr>
            <a:xfrm>
              <a:off x="-13788873" y="-4821308"/>
              <a:ext cx="10046825" cy="10759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13666011" y="-4232847"/>
              <a:ext cx="9923963" cy="1938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(B) Allows Input From Multiple Data &amp; Multiple Platforms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-12104750" y="2300691"/>
              <a:ext cx="2825992" cy="2179472"/>
              <a:chOff x="4642856" y="1145458"/>
              <a:chExt cx="1834873" cy="208443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642856" y="1145458"/>
                <a:ext cx="1834873" cy="20844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26312" y="1321934"/>
                <a:ext cx="1652466" cy="167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WGBS</a:t>
                </a:r>
              </a:p>
              <a:p>
                <a:r>
                  <a:rPr lang="en-US" sz="3600" b="1" dirty="0" smtClean="0"/>
                  <a:t>RRBS</a:t>
                </a:r>
              </a:p>
              <a:p>
                <a:r>
                  <a:rPr lang="en-US" sz="3600" b="1" dirty="0" smtClean="0"/>
                  <a:t>Methylation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-12963416" y="-1359958"/>
              <a:ext cx="377302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605599" y="-2336175"/>
              <a:ext cx="0" cy="10058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-8431058" y="-674660"/>
              <a:ext cx="3033538" cy="18343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/>
                <a:t>Genomics</a:t>
              </a:r>
            </a:p>
            <a:p>
              <a:pPr algn="ctr"/>
              <a:r>
                <a:rPr lang="en-US" sz="5400" b="1" dirty="0" smtClean="0"/>
                <a:t>Data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-6676211" y="-1366536"/>
              <a:ext cx="0" cy="8289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2383345" y="-630979"/>
              <a:ext cx="3446482" cy="18343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/>
                <a:t>Epigenetics</a:t>
              </a:r>
            </a:p>
            <a:p>
              <a:pPr algn="ctr"/>
              <a:r>
                <a:rPr lang="en-US" sz="5400" b="1" dirty="0" smtClean="0"/>
                <a:t>Data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9519457" y="-1359958"/>
              <a:ext cx="511473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-10647798" y="1246005"/>
              <a:ext cx="0" cy="8289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-8252234" y="2188389"/>
              <a:ext cx="2537751" cy="324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8053337" y="2503593"/>
              <a:ext cx="23401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RNA-seq</a:t>
              </a:r>
            </a:p>
            <a:p>
              <a:r>
                <a:rPr lang="en-US" sz="3600" b="1" dirty="0" smtClean="0"/>
                <a:t>Expression</a:t>
              </a:r>
            </a:p>
            <a:p>
              <a:r>
                <a:rPr lang="en-US" sz="3600" b="1" dirty="0" smtClean="0"/>
                <a:t>SNP</a:t>
              </a:r>
            </a:p>
            <a:p>
              <a:r>
                <a:rPr lang="en-US" sz="3600" b="1" dirty="0" smtClean="0"/>
                <a:t>CNV</a:t>
              </a:r>
            </a:p>
            <a:p>
              <a:r>
                <a:rPr lang="en-US" sz="3600" b="1" dirty="0" smtClean="0"/>
                <a:t>LOH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0576406" y="-1366536"/>
              <a:ext cx="0" cy="8289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-6914288" y="1319136"/>
              <a:ext cx="0" cy="8289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utoShape 6" descr="https://outlook.office.com/owa/service.svc/s/GetAttachmentThumbnail?id=AAMkADI4ZGVlYjNjLTg0M2QtNDJiNC04Mjg5LWVlOGJmNTJiZDM2NwBGAAAAAAALy2eR0YFnS5K3vnlS3agOBwDUIsP8SRZ1RbVlzzhC3yFnAAAAoWPoAADWq9cMgmm3R6OSSBan8qeDAADWRdNBAAABEgAQAJzOHwVpqx5Ji77Ht98UUZI%3D&amp;thumbnailType=2&amp;X-OWA-CANARY=8o0fnF9nOU2qHy8_Xgj-3uBujtTnYNQYRhz9OpOc28kFyJpbjnw1yIuh5_4WorsiSZjyC_-d5J8."/>
            <p:cNvSpPr>
              <a:spLocks noChangeAspect="1" noChangeArrowheads="1"/>
            </p:cNvSpPr>
            <p:nvPr/>
          </p:nvSpPr>
          <p:spPr bwMode="auto">
            <a:xfrm>
              <a:off x="-8959084" y="2765770"/>
              <a:ext cx="306616" cy="31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41" y="0"/>
            <a:ext cx="6720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74873" y="-12315599"/>
            <a:ext cx="10016326" cy="14632077"/>
            <a:chOff x="12684878" y="-12280183"/>
            <a:chExt cx="10016326" cy="14632077"/>
          </a:xfrm>
        </p:grpSpPr>
        <p:sp>
          <p:nvSpPr>
            <p:cNvPr id="3" name="Rectangle 2"/>
            <p:cNvSpPr/>
            <p:nvPr/>
          </p:nvSpPr>
          <p:spPr>
            <a:xfrm>
              <a:off x="12684878" y="-12280183"/>
              <a:ext cx="10016326" cy="14632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2684878" y="-8114039"/>
              <a:ext cx="3153300" cy="2991223"/>
              <a:chOff x="3591555" y="1017637"/>
              <a:chExt cx="3153300" cy="299122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572773" y="1017637"/>
                <a:ext cx="1793076" cy="22634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3235689" y="1826182"/>
                <a:ext cx="1358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Genes</a:t>
                </a:r>
                <a:endParaRPr lang="en-US" sz="3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186790" y="3362529"/>
                <a:ext cx="25227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Cell lines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67069" y="1831392"/>
                <a:ext cx="237778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/>
                  <a:t>Expression</a:t>
                </a:r>
                <a:endParaRPr lang="en-US" sz="3600" dirty="0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14986712" y="-10015232"/>
              <a:ext cx="0" cy="155448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6249213" y="-10015232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7684293" y="-10052099"/>
              <a:ext cx="0" cy="9144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2929016" y="-4647107"/>
              <a:ext cx="2925883" cy="2991223"/>
              <a:chOff x="3848939" y="1017637"/>
              <a:chExt cx="2925883" cy="2991223"/>
            </a:xfrm>
            <a:solidFill>
              <a:schemeClr val="bg1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4572773" y="1017637"/>
                <a:ext cx="1793076" cy="22634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3493073" y="1826182"/>
                <a:ext cx="1358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Genes</a:t>
                </a:r>
                <a:endParaRPr lang="en-US" sz="3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252104" y="3362529"/>
                <a:ext cx="252271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Cell lines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44000" y="1906398"/>
                <a:ext cx="2181171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Expression</a:t>
                </a:r>
                <a:endParaRPr lang="en-US" sz="36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6644545" y="-4654621"/>
              <a:ext cx="2800900" cy="2991223"/>
              <a:chOff x="4259942" y="1017637"/>
              <a:chExt cx="2800900" cy="2991223"/>
            </a:xfrm>
            <a:solidFill>
              <a:schemeClr val="bg1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4645925" y="1017637"/>
                <a:ext cx="1793076" cy="226771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59942" y="3362529"/>
                <a:ext cx="252271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Cell lines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51066" y="1903343"/>
                <a:ext cx="2609776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Methylation</a:t>
                </a:r>
                <a:endParaRPr lang="en-US" sz="3600" dirty="0"/>
              </a:p>
            </p:txBody>
          </p:sp>
        </p:grpSp>
        <p:sp>
          <p:nvSpPr>
            <p:cNvPr id="10" name="Plus 9"/>
            <p:cNvSpPr/>
            <p:nvPr/>
          </p:nvSpPr>
          <p:spPr>
            <a:xfrm>
              <a:off x="15799700" y="-4006071"/>
              <a:ext cx="995758" cy="1198634"/>
            </a:xfrm>
            <a:prstGeom prst="mathPlu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956686" y="-900585"/>
              <a:ext cx="2925883" cy="2991223"/>
              <a:chOff x="3848939" y="1017637"/>
              <a:chExt cx="2925883" cy="2991223"/>
            </a:xfrm>
            <a:solidFill>
              <a:schemeClr val="bg1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572773" y="1017637"/>
                <a:ext cx="1793076" cy="22634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3493073" y="1826182"/>
                <a:ext cx="1358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Genes</a:t>
                </a:r>
                <a:endParaRPr lang="en-US" sz="3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52104" y="3362529"/>
                <a:ext cx="252271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Cell lines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44000" y="1906398"/>
                <a:ext cx="2181171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Expression</a:t>
                </a:r>
                <a:endParaRPr lang="en-US" sz="36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6672215" y="-908099"/>
              <a:ext cx="2522718" cy="2991223"/>
              <a:chOff x="4259942" y="1017637"/>
              <a:chExt cx="2522718" cy="2991223"/>
            </a:xfrm>
            <a:solidFill>
              <a:schemeClr val="bg1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4645925" y="1017637"/>
                <a:ext cx="1793076" cy="226771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59942" y="3362529"/>
                <a:ext cx="252271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Cell lines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47008" y="1903343"/>
                <a:ext cx="1857307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/>
                  <a:t>Variants</a:t>
                </a:r>
                <a:endParaRPr lang="en-US" sz="3600" dirty="0"/>
              </a:p>
            </p:txBody>
          </p:sp>
        </p:grpSp>
        <p:sp>
          <p:nvSpPr>
            <p:cNvPr id="13" name="Plus 12"/>
            <p:cNvSpPr/>
            <p:nvPr/>
          </p:nvSpPr>
          <p:spPr>
            <a:xfrm>
              <a:off x="15827370" y="-259549"/>
              <a:ext cx="995758" cy="1198634"/>
            </a:xfrm>
            <a:prstGeom prst="mathPlu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9900304" y="-908099"/>
              <a:ext cx="2800900" cy="2991223"/>
              <a:chOff x="4259942" y="1017637"/>
              <a:chExt cx="2800900" cy="2991223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645925" y="1017637"/>
                <a:ext cx="1793076" cy="226771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59942" y="3362529"/>
                <a:ext cx="252271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Cell lines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51066" y="1903343"/>
                <a:ext cx="2609776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/>
                  <a:t>Methylation</a:t>
                </a:r>
                <a:endParaRPr lang="en-US" sz="3600" dirty="0"/>
              </a:p>
            </p:txBody>
          </p:sp>
        </p:grpSp>
        <p:sp>
          <p:nvSpPr>
            <p:cNvPr id="15" name="Plus 14"/>
            <p:cNvSpPr/>
            <p:nvPr/>
          </p:nvSpPr>
          <p:spPr>
            <a:xfrm>
              <a:off x="19132342" y="-224539"/>
              <a:ext cx="995758" cy="1198634"/>
            </a:xfrm>
            <a:prstGeom prst="mathPlu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01944" y="-11926431"/>
              <a:ext cx="8921078" cy="1938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i="1" dirty="0" smtClean="0">
                  <a:solidFill>
                    <a:srgbClr val="FF0000"/>
                  </a:solidFill>
                </a:rPr>
                <a:t>(C) Gene Set Profiles</a:t>
              </a:r>
            </a:p>
            <a:p>
              <a:pPr algn="ctr"/>
              <a:r>
                <a:rPr lang="en-US" sz="6000" b="1" i="1" dirty="0" smtClean="0">
                  <a:solidFill>
                    <a:srgbClr val="FF0000"/>
                  </a:solidFill>
                </a:rPr>
                <a:t>(1D or 2D or 3D)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763" y="0"/>
            <a:ext cx="4746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2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15" y="0"/>
            <a:ext cx="7379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40" y="0"/>
            <a:ext cx="5589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Sign-up on Emory Yammer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https://www.yammer.com/emory.edu/</a:t>
            </a:r>
            <a:endParaRPr lang="en-US" dirty="0" smtClean="0"/>
          </a:p>
          <a:p>
            <a:r>
              <a:rPr lang="en-US" dirty="0" smtClean="0"/>
              <a:t>Enter your </a:t>
            </a:r>
            <a:r>
              <a:rPr lang="en-US" u="sng" dirty="0" smtClean="0"/>
              <a:t>Emory Work Email</a:t>
            </a:r>
          </a:p>
          <a:p>
            <a:r>
              <a:rPr lang="en-US" u="sng" dirty="0" smtClean="0"/>
              <a:t>Check your email: </a:t>
            </a:r>
            <a:r>
              <a:rPr lang="en-US" dirty="0" smtClean="0"/>
              <a:t>Complete Signup to activate your account</a:t>
            </a:r>
          </a:p>
          <a:p>
            <a:r>
              <a:rPr lang="en-US" u="sng" dirty="0" smtClean="0"/>
              <a:t>Go to </a:t>
            </a:r>
            <a:r>
              <a:rPr lang="en-US" dirty="0" smtClean="0"/>
              <a:t>Emory Group: GISPA</a:t>
            </a:r>
          </a:p>
          <a:p>
            <a:r>
              <a:rPr lang="en-US" dirty="0" smtClean="0"/>
              <a:t>Download/access/share files</a:t>
            </a:r>
          </a:p>
          <a:p>
            <a:r>
              <a:rPr lang="en-US" dirty="0"/>
              <a:t>P</a:t>
            </a:r>
            <a:r>
              <a:rPr lang="en-US" dirty="0" smtClean="0"/>
              <a:t>ost questions, ideas and comments to the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50" y="-373730"/>
            <a:ext cx="9144000" cy="2387600"/>
          </a:xfrm>
        </p:spPr>
        <p:txBody>
          <a:bodyPr/>
          <a:lstStyle/>
          <a:p>
            <a:r>
              <a:rPr lang="en-US" b="1" dirty="0" smtClean="0"/>
              <a:t>Where to Find?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7" y="1404269"/>
            <a:ext cx="12352424" cy="284688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shiny-Web-interface</a:t>
            </a:r>
          </a:p>
          <a:p>
            <a:pPr algn="l"/>
            <a:r>
              <a:rPr lang="en-US" sz="3600" u="sng" dirty="0" smtClean="0"/>
              <a:t>Emory campus</a:t>
            </a:r>
            <a:r>
              <a:rPr lang="en-US" sz="3600" u="sng" dirty="0" smtClean="0">
                <a:solidFill>
                  <a:srgbClr val="FF0000"/>
                </a:solidFill>
              </a:rPr>
              <a:t>*</a:t>
            </a:r>
            <a:r>
              <a:rPr lang="en-US" sz="3600" dirty="0" smtClean="0"/>
              <a:t>:</a:t>
            </a:r>
            <a:endParaRPr lang="en-US" sz="3600" b="1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3200" dirty="0" smtClean="0">
                <a:hlinkClick r:id="rId2"/>
              </a:rPr>
              <a:t>http://bbisr-tools.winship.emory.edu:3838/shinyGISPA/</a:t>
            </a:r>
            <a:endParaRPr lang="en-US" sz="3200" dirty="0" smtClean="0"/>
          </a:p>
          <a:p>
            <a:pPr algn="l"/>
            <a:r>
              <a:rPr lang="en-US" sz="3200" u="sng" dirty="0" smtClean="0"/>
              <a:t>Anywhere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indent="-457200" algn="l">
              <a:buFont typeface="Arial" charset="0"/>
              <a:buChar char="•"/>
            </a:pPr>
            <a:r>
              <a:rPr lang="en-US" sz="3200" dirty="0" smtClean="0">
                <a:hlinkClick r:id="rId3"/>
              </a:rPr>
              <a:t>http://shinygispa.winship.emory.edu/shinyGISPA/</a:t>
            </a:r>
            <a:endParaRPr lang="en-US" sz="3200" dirty="0" smtClean="0"/>
          </a:p>
          <a:p>
            <a:pPr marL="457200" indent="-457200" algn="l">
              <a:buFont typeface="Arial" charset="0"/>
              <a:buChar char="•"/>
            </a:pPr>
            <a:endParaRPr lang="en-US" sz="3600" dirty="0" smtClean="0"/>
          </a:p>
          <a:p>
            <a:pPr algn="l"/>
            <a:r>
              <a:rPr lang="en-US" sz="3600" b="1" dirty="0" smtClean="0"/>
              <a:t>Stand-alone version</a:t>
            </a:r>
            <a:endParaRPr lang="en-US" sz="3600" b="1" dirty="0"/>
          </a:p>
          <a:p>
            <a:pPr algn="l"/>
            <a:r>
              <a:rPr lang="en-US" sz="3200" dirty="0" smtClean="0"/>
              <a:t>Bio-conductor: </a:t>
            </a:r>
            <a:r>
              <a:rPr lang="en-US" sz="3200" dirty="0" smtClean="0">
                <a:hlinkClick r:id="rId4"/>
              </a:rPr>
              <a:t>https://bioconductor.org/packages/GISPA/</a:t>
            </a:r>
            <a:endParaRPr lang="en-US" sz="3200" dirty="0" smtClean="0"/>
          </a:p>
          <a:p>
            <a:pPr algn="l"/>
            <a:r>
              <a:rPr lang="en-US" sz="3200" dirty="0" smtClean="0"/>
              <a:t>GitHub: </a:t>
            </a:r>
            <a:r>
              <a:rPr lang="en-US" sz="3200" dirty="0" smtClean="0">
                <a:hlinkClick r:id="rId5"/>
              </a:rPr>
              <a:t>https://github.com/BhaktiDwivedi/shinyGISPA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endParaRPr lang="en-US" sz="32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058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b="1" dirty="0" smtClean="0"/>
              <a:t>How to Run?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Insert manual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128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83462"/>
            <a:ext cx="9144000" cy="2387600"/>
          </a:xfrm>
        </p:spPr>
        <p:txBody>
          <a:bodyPr/>
          <a:lstStyle/>
          <a:p>
            <a:r>
              <a:rPr lang="en-US" b="1" dirty="0" smtClean="0"/>
              <a:t>Demo Example Data sets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25642" y="2120180"/>
            <a:ext cx="107802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Genome-wide data on </a:t>
            </a:r>
            <a:r>
              <a:rPr lang="en-US" sz="2400" dirty="0" smtClean="0">
                <a:solidFill>
                  <a:srgbClr val="0070C0"/>
                </a:solidFill>
              </a:rPr>
              <a:t>three </a:t>
            </a: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 smtClean="0">
                <a:solidFill>
                  <a:srgbClr val="0070C0"/>
                </a:solidFill>
              </a:rPr>
              <a:t>ultiple Myeloma (MM) cell lines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KMS11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MM1s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RPMI8226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RNA-seq derived Gene Expression (EXP) = </a:t>
            </a:r>
            <a:r>
              <a:rPr lang="en-US" sz="2400" i="1" dirty="0" smtClean="0">
                <a:solidFill>
                  <a:srgbClr val="FF0000"/>
                </a:solidFill>
              </a:rPr>
              <a:t>‘</a:t>
            </a:r>
            <a:r>
              <a:rPr lang="en-US" sz="2400" i="1" dirty="0" err="1" smtClean="0">
                <a:solidFill>
                  <a:srgbClr val="FF0000"/>
                </a:solidFill>
              </a:rPr>
              <a:t>MM_exp.txt</a:t>
            </a:r>
            <a:r>
              <a:rPr lang="en-US" sz="2400" i="1" dirty="0" smtClean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NA-seq derived Variants (VAR) = </a:t>
            </a:r>
            <a:r>
              <a:rPr lang="en-US" sz="2400" i="1" dirty="0" smtClean="0">
                <a:solidFill>
                  <a:srgbClr val="FF0000"/>
                </a:solidFill>
              </a:rPr>
              <a:t>‘</a:t>
            </a:r>
            <a:r>
              <a:rPr lang="en-US" sz="2400" i="1" dirty="0" err="1" smtClean="0">
                <a:solidFill>
                  <a:srgbClr val="FF0000"/>
                </a:solidFill>
              </a:rPr>
              <a:t>MM_var.txt</a:t>
            </a:r>
            <a:r>
              <a:rPr lang="en-US" sz="2400" i="1" dirty="0" smtClean="0">
                <a:solidFill>
                  <a:srgbClr val="FF0000"/>
                </a:solidFill>
              </a:rPr>
              <a:t>’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DNA-seq derived Copy Number Change (CNV) = </a:t>
            </a:r>
            <a:r>
              <a:rPr lang="en-US" sz="2400" i="1" dirty="0" smtClean="0">
                <a:solidFill>
                  <a:srgbClr val="FF0000"/>
                </a:solidFill>
              </a:rPr>
              <a:t>‘</a:t>
            </a:r>
            <a:r>
              <a:rPr lang="en-US" sz="2400" i="1" dirty="0" err="1" smtClean="0">
                <a:solidFill>
                  <a:srgbClr val="FF0000"/>
                </a:solidFill>
              </a:rPr>
              <a:t>MM_cnv.txt</a:t>
            </a:r>
            <a:r>
              <a:rPr lang="en-US" sz="2400" i="1" dirty="0" smtClean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825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65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Where to Find</a:t>
            </a:r>
            <a:br>
              <a:rPr lang="en-US" b="1" dirty="0" smtClean="0"/>
            </a:br>
            <a:r>
              <a:rPr lang="en-US" b="1" dirty="0" smtClean="0"/>
              <a:t>the Example Data sets?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578" y="2804110"/>
            <a:ext cx="9930063" cy="3035216"/>
          </a:xfrm>
        </p:spPr>
        <p:txBody>
          <a:bodyPr>
            <a:no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sz="3600" dirty="0" smtClean="0"/>
              <a:t>Yammer: Emory Group GISPA under Files</a:t>
            </a:r>
            <a:endParaRPr lang="en-US" sz="3200" dirty="0" smtClean="0"/>
          </a:p>
          <a:p>
            <a:pPr marL="571500" indent="-571500" algn="l">
              <a:buFont typeface="Arial" charset="0"/>
              <a:buChar char="•"/>
            </a:pPr>
            <a:r>
              <a:rPr lang="en-US" sz="3600" dirty="0" smtClean="0"/>
              <a:t>GitHub:</a:t>
            </a:r>
          </a:p>
          <a:p>
            <a:pPr marL="1028700" lvl="1" indent="-571500" algn="l">
              <a:buFont typeface="Courier New" charset="0"/>
              <a:buChar char="o"/>
            </a:pPr>
            <a:r>
              <a:rPr lang="en-US" sz="3200" dirty="0" smtClean="0">
                <a:hlinkClick r:id="rId2"/>
              </a:rPr>
              <a:t>https://github.com/BhaktiDwivedi/shinyGISPA</a:t>
            </a:r>
            <a:endParaRPr lang="en-US" sz="3200" dirty="0"/>
          </a:p>
          <a:p>
            <a:pPr marL="1028700" lvl="1" indent="-571500" algn="l">
              <a:buFont typeface="Courier New" charset="0"/>
              <a:buChar char="o"/>
            </a:pPr>
            <a:endParaRPr lang="en-US" sz="32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801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70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Please take our brief survey! </a:t>
            </a:r>
            <a:r>
              <a:rPr lang="en-US" dirty="0" smtClean="0">
                <a:hlinkClick r:id="rId2"/>
              </a:rPr>
              <a:t>https://www.surveymonkey.com/r/BBISRworkshops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Post questions, ideas and comments to the Emory Yammer GISPA group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Please contact us for any questions or concerns.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Algorithm/Method: </a:t>
            </a:r>
            <a:r>
              <a:rPr lang="en-US" dirty="0" smtClean="0">
                <a:hlinkClick r:id="rId3"/>
              </a:rPr>
              <a:t>Jeanne.kowalski@emory.edu</a:t>
            </a:r>
            <a:endParaRPr lang="en-US" dirty="0" smtClean="0"/>
          </a:p>
          <a:p>
            <a:pPr lvl="1"/>
            <a:r>
              <a:rPr lang="en-US" dirty="0" smtClean="0"/>
              <a:t>Package/Tool: </a:t>
            </a:r>
            <a:r>
              <a:rPr lang="en-US" dirty="0" smtClean="0">
                <a:hlinkClick r:id="rId4"/>
              </a:rPr>
              <a:t>Bhakti.dwivedi@emory.edu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5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39" y="910988"/>
            <a:ext cx="8915399" cy="511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302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Arial</vt:lpstr>
      <vt:lpstr>Office Theme</vt:lpstr>
      <vt:lpstr>shinyGISPA</vt:lpstr>
      <vt:lpstr>Sign-up on Emory Yammer Network</vt:lpstr>
      <vt:lpstr>Where to Find? </vt:lpstr>
      <vt:lpstr>How to Run? </vt:lpstr>
      <vt:lpstr>Demo Example Data sets </vt:lpstr>
      <vt:lpstr>Where to Find the Example Data sets? </vt:lpstr>
      <vt:lpstr>Thank you!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shinyGISPA</dc:title>
  <dc:creator>Microsoft Office User</dc:creator>
  <cp:lastModifiedBy>Microsoft Office User</cp:lastModifiedBy>
  <cp:revision>39</cp:revision>
  <dcterms:created xsi:type="dcterms:W3CDTF">2017-06-01T16:20:04Z</dcterms:created>
  <dcterms:modified xsi:type="dcterms:W3CDTF">2017-06-02T14:59:51Z</dcterms:modified>
</cp:coreProperties>
</file>