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801600" cy="9601200" type="A3"/>
  <p:notesSz cx="6858000" cy="9144000"/>
  <p:defaultTextStyle>
    <a:defPPr>
      <a:defRPr lang="de-DE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B00"/>
    <a:srgbClr val="FADD99"/>
    <a:srgbClr val="ACACAC"/>
    <a:srgbClr val="ADADAD"/>
    <a:srgbClr val="009DE0"/>
    <a:srgbClr val="E7E7E7"/>
    <a:srgbClr val="EBEBEB"/>
    <a:srgbClr val="FFB265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88241" autoAdjust="0"/>
  </p:normalViewPr>
  <p:slideViewPr>
    <p:cSldViewPr>
      <p:cViewPr varScale="1">
        <p:scale>
          <a:sx n="58" d="100"/>
          <a:sy n="58" d="100"/>
        </p:scale>
        <p:origin x="-1566" y="-96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b="0" dirty="0" err="1" smtClean="0"/>
              <a:t>Overview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over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the</a:t>
            </a:r>
            <a:r>
              <a:rPr lang="de-DE" b="0" baseline="0" dirty="0" smtClean="0"/>
              <a:t> last 7 </a:t>
            </a:r>
            <a:r>
              <a:rPr lang="de-DE" b="0" baseline="0" dirty="0" err="1" smtClean="0"/>
              <a:t>days</a:t>
            </a:r>
            <a:endParaRPr lang="de-DE" b="0" dirty="0"/>
          </a:p>
        </c:rich>
      </c:tx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</c:spPr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</c:spPr>
          </c:dPt>
          <c:dPt>
            <c:idx val="2"/>
            <c:bubble3D val="0"/>
            <c:spPr>
              <a:solidFill>
                <a:schemeClr val="bg2">
                  <a:lumMod val="75000"/>
                </a:schemeClr>
              </a:solidFill>
            </c:spPr>
          </c:dPt>
          <c:dPt>
            <c:idx val="3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Bridge</c:v>
                </c:pt>
                <c:pt idx="1">
                  <c:v>Project X</c:v>
                </c:pt>
                <c:pt idx="2">
                  <c:v>KPI Cockpit</c:v>
                </c:pt>
                <c:pt idx="3">
                  <c:v>Project Santa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2.5</c:v>
                </c:pt>
                <c:pt idx="2">
                  <c:v>5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56B11-023B-41DE-BE57-934E17F9CE2B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E0F86-1AF7-4028-A262-1184A6E5A9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248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1: </a:t>
            </a:r>
            <a:r>
              <a:rPr lang="de-DE" dirty="0" err="1" smtClean="0"/>
              <a:t>Recognizes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„lunch“, „</a:t>
            </a:r>
            <a:r>
              <a:rPr lang="de-DE" dirty="0" err="1" smtClean="0"/>
              <a:t>two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“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„private“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marks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appointment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„</a:t>
            </a:r>
            <a:r>
              <a:rPr lang="de-DE" baseline="0" dirty="0" err="1" smtClean="0"/>
              <a:t>unimportant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CATS“,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editable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</a:t>
            </a:r>
            <a:endParaRPr lang="de-DE" baseline="0" dirty="0" smtClean="0"/>
          </a:p>
          <a:p>
            <a:r>
              <a:rPr lang="de-DE" baseline="0" dirty="0" smtClean="0"/>
              <a:t>2: </a:t>
            </a:r>
            <a:r>
              <a:rPr lang="de-DE" baseline="0" dirty="0" err="1" smtClean="0"/>
              <a:t>Assign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enabled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appointment</a:t>
            </a:r>
            <a:endParaRPr lang="de-DE" baseline="0" dirty="0" smtClean="0"/>
          </a:p>
          <a:p>
            <a:r>
              <a:rPr lang="de-DE" baseline="0" dirty="0" smtClean="0"/>
              <a:t>3: Button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opens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dialog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inserting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keyboard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dragging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bars</a:t>
            </a:r>
            <a:endParaRPr lang="de-DE" baseline="0" dirty="0" smtClean="0"/>
          </a:p>
          <a:p>
            <a:r>
              <a:rPr lang="de-DE" baseline="0" dirty="0" smtClean="0"/>
              <a:t>4: Absolute </a:t>
            </a:r>
            <a:r>
              <a:rPr lang="de-DE" baseline="0" dirty="0" err="1" smtClean="0"/>
              <a:t>values</a:t>
            </a:r>
            <a:r>
              <a:rPr lang="de-DE" baseline="0" dirty="0" smtClean="0"/>
              <a:t>; </a:t>
            </a:r>
            <a:r>
              <a:rPr lang="de-DE" baseline="0" dirty="0" err="1" smtClean="0"/>
              <a:t>these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depend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curently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selected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day</a:t>
            </a:r>
            <a:endParaRPr lang="de-DE" baseline="0" dirty="0" smtClean="0"/>
          </a:p>
          <a:p>
            <a:r>
              <a:rPr lang="de-DE" baseline="0" dirty="0" smtClean="0"/>
              <a:t>5: Projects not </a:t>
            </a:r>
            <a:r>
              <a:rPr lang="de-DE" baseline="0" dirty="0" err="1" smtClean="0"/>
              <a:t>currently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selected</a:t>
            </a:r>
            <a:r>
              <a:rPr lang="de-DE" baseline="0" dirty="0" smtClean="0"/>
              <a:t> will also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shown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endParaRPr lang="de-DE" baseline="0" dirty="0" smtClean="0"/>
          </a:p>
          <a:p>
            <a:r>
              <a:rPr lang="de-DE" baseline="0" dirty="0" smtClean="0"/>
              <a:t>6: Other </a:t>
            </a:r>
            <a:r>
              <a:rPr lang="de-DE" baseline="0" dirty="0" err="1" smtClean="0"/>
              <a:t>modes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: Last 4 </a:t>
            </a:r>
            <a:r>
              <a:rPr lang="de-DE" baseline="0" dirty="0" err="1" smtClean="0"/>
              <a:t>Weeks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current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month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current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week</a:t>
            </a:r>
            <a:r>
              <a:rPr lang="de-DE" baseline="0" dirty="0" smtClean="0"/>
              <a:t>, last 3 </a:t>
            </a:r>
            <a:r>
              <a:rPr lang="de-DE" baseline="0" dirty="0" err="1" smtClean="0"/>
              <a:t>month</a:t>
            </a:r>
            <a:endParaRPr lang="de-DE" baseline="0" dirty="0" smtClean="0"/>
          </a:p>
          <a:p>
            <a:r>
              <a:rPr lang="de-DE" baseline="0" dirty="0" smtClean="0"/>
              <a:t>7: System </a:t>
            </a:r>
            <a:r>
              <a:rPr lang="de-DE" baseline="0" dirty="0" err="1" smtClean="0"/>
              <a:t>might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guess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appointment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– e. g.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appointment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title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bound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before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tags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itself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appear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title</a:t>
            </a:r>
          </a:p>
          <a:p>
            <a:r>
              <a:rPr lang="de-DE" baseline="0" dirty="0" smtClean="0"/>
              <a:t>8: Last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Next will bring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day</a:t>
            </a:r>
            <a:r>
              <a:rPr lang="de-DE" baseline="0" dirty="0" smtClean="0"/>
              <a:t> he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fill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Yesterday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tomorrow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take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stepwise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through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calendar</a:t>
            </a: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E0F86-1AF7-4028-A262-1184A6E5A9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28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E0F86-1AF7-4028-A262-1184A6E5A90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28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06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45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537845"/>
            <a:ext cx="4031615" cy="114703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92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49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32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23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38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25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46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52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F558D-BEC7-4FC4-B81B-F6DC54E0ACB1}" type="datetimeFigureOut">
              <a:rPr lang="de-DE" smtClean="0"/>
              <a:t>17.02.2014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88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1"/>
          <p:cNvSpPr>
            <a:spLocks/>
          </p:cNvSpPr>
          <p:nvPr/>
        </p:nvSpPr>
        <p:spPr bwMode="auto">
          <a:xfrm>
            <a:off x="208111" y="3144416"/>
            <a:ext cx="3012426" cy="6336704"/>
          </a:xfrm>
          <a:prstGeom prst="roundRect">
            <a:avLst>
              <a:gd name="adj" fmla="val 3149"/>
            </a:avLst>
          </a:prstGeom>
          <a:solidFill>
            <a:srgbClr val="FFFEFE"/>
          </a:solidFill>
          <a:ln w="12700">
            <a:solidFill>
              <a:srgbClr val="367FBA"/>
            </a:solidFill>
            <a:miter lim="800000"/>
            <a:headEnd/>
            <a:tailEnd/>
          </a:ln>
        </p:spPr>
        <p:txBody>
          <a:bodyPr lIns="190500" tIns="190500" rIns="190285" bIns="19050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6" name="Freeform 2"/>
          <p:cNvSpPr>
            <a:spLocks/>
          </p:cNvSpPr>
          <p:nvPr/>
        </p:nvSpPr>
        <p:spPr bwMode="auto">
          <a:xfrm>
            <a:off x="208111" y="2957467"/>
            <a:ext cx="3012877" cy="533400"/>
          </a:xfrm>
          <a:custGeom>
            <a:avLst/>
            <a:gdLst>
              <a:gd name="T0" fmla="*/ 0 w 21600"/>
              <a:gd name="T1" fmla="*/ 5 h 21600"/>
              <a:gd name="T2" fmla="*/ 0 w 21600"/>
              <a:gd name="T3" fmla="*/ 1 h 21600"/>
              <a:gd name="T4" fmla="*/ 15 w 21600"/>
              <a:gd name="T5" fmla="*/ 0 h 21600"/>
              <a:gd name="T6" fmla="*/ 2055 w 21600"/>
              <a:gd name="T7" fmla="*/ 0 h 21600"/>
              <a:gd name="T8" fmla="*/ 2071 w 21600"/>
              <a:gd name="T9" fmla="*/ 1 h 21600"/>
              <a:gd name="T10" fmla="*/ 2071 w 21600"/>
              <a:gd name="T11" fmla="*/ 5 h 21600"/>
              <a:gd name="T12" fmla="*/ 0 w 21600"/>
              <a:gd name="T13" fmla="*/ 5 h 21600"/>
              <a:gd name="T14" fmla="*/ 0 w 21600"/>
              <a:gd name="T15" fmla="*/ 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0" y="21586"/>
                </a:moveTo>
                <a:lnTo>
                  <a:pt x="0" y="3035"/>
                </a:lnTo>
                <a:cubicBezTo>
                  <a:pt x="0" y="3035"/>
                  <a:pt x="9" y="0"/>
                  <a:pt x="154" y="0"/>
                </a:cubicBezTo>
                <a:cubicBezTo>
                  <a:pt x="299" y="0"/>
                  <a:pt x="21426" y="0"/>
                  <a:pt x="21426" y="0"/>
                </a:cubicBezTo>
                <a:cubicBezTo>
                  <a:pt x="21426" y="0"/>
                  <a:pt x="21600" y="182"/>
                  <a:pt x="21600" y="3238"/>
                </a:cubicBezTo>
                <a:cubicBezTo>
                  <a:pt x="21600" y="6293"/>
                  <a:pt x="21600" y="21600"/>
                  <a:pt x="21600" y="21600"/>
                </a:cubicBezTo>
                <a:cubicBezTo>
                  <a:pt x="21600" y="21600"/>
                  <a:pt x="23" y="21586"/>
                  <a:pt x="0" y="21586"/>
                </a:cubicBezTo>
                <a:close/>
                <a:moveTo>
                  <a:pt x="0" y="21586"/>
                </a:moveTo>
              </a:path>
            </a:pathLst>
          </a:custGeom>
          <a:solidFill>
            <a:srgbClr val="367FBA"/>
          </a:solidFill>
          <a:ln w="12700" cap="flat">
            <a:solidFill>
              <a:srgbClr val="367FB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3"/>
          <p:cNvSpPr>
            <a:spLocks/>
          </p:cNvSpPr>
          <p:nvPr/>
        </p:nvSpPr>
        <p:spPr bwMode="auto">
          <a:xfrm>
            <a:off x="347811" y="2372027"/>
            <a:ext cx="27072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-215" bIns="0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Meetings at Fri,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 27</a:t>
            </a:r>
            <a:r>
              <a:rPr kumimoji="0" lang="en-US" sz="1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th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 of February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1" y="984176"/>
            <a:ext cx="301242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208111" y="3497387"/>
            <a:ext cx="3012877" cy="736574"/>
            <a:chOff x="208111" y="2597696"/>
            <a:chExt cx="3012877" cy="736574"/>
          </a:xfrm>
        </p:grpSpPr>
        <p:sp>
          <p:nvSpPr>
            <p:cNvPr id="18" name="Rectangle 17"/>
            <p:cNvSpPr/>
            <p:nvPr/>
          </p:nvSpPr>
          <p:spPr>
            <a:xfrm>
              <a:off x="208111" y="2597696"/>
              <a:ext cx="3012877" cy="736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>
                <a:defRPr/>
              </a:pPr>
              <a:r>
                <a:rPr lang="en-US" sz="1200" b="1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Meeting with Thomas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60 minutes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WDF7, X1.54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algn="ctr"/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15"/>
            <p:cNvSpPr>
              <a:spLocks/>
            </p:cNvSpPr>
            <p:nvPr/>
          </p:nvSpPr>
          <p:spPr bwMode="auto">
            <a:xfrm>
              <a:off x="1936304" y="2667470"/>
              <a:ext cx="12065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215" bIns="0" anchor="ctr"/>
            <a:lstStyle/>
            <a:p>
              <a:pPr algn="r"/>
              <a:r>
                <a:rPr lang="en-US" sz="1400" dirty="0" smtClean="0">
                  <a:solidFill>
                    <a:srgbClr val="2E78B8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Assign</a:t>
              </a:r>
              <a:r>
                <a:rPr lang="en-US" sz="1400" dirty="0" smtClean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 </a:t>
              </a:r>
              <a:r>
                <a:rPr lang="en-US" sz="1400" dirty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08111" y="4214074"/>
            <a:ext cx="3012877" cy="736574"/>
            <a:chOff x="208111" y="2597696"/>
            <a:chExt cx="3012877" cy="736574"/>
          </a:xfrm>
        </p:grpSpPr>
        <p:sp>
          <p:nvSpPr>
            <p:cNvPr id="33" name="Rectangle 32"/>
            <p:cNvSpPr/>
            <p:nvPr/>
          </p:nvSpPr>
          <p:spPr>
            <a:xfrm>
              <a:off x="208111" y="2597696"/>
              <a:ext cx="3012877" cy="736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>
                <a:defRPr/>
              </a:pPr>
              <a:r>
                <a:rPr lang="en-US" sz="1200" b="1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PFP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45 minutes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WDF7, X1.54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algn="ctr"/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15"/>
            <p:cNvSpPr>
              <a:spLocks/>
            </p:cNvSpPr>
            <p:nvPr/>
          </p:nvSpPr>
          <p:spPr bwMode="auto">
            <a:xfrm>
              <a:off x="1936304" y="2667470"/>
              <a:ext cx="12065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215" bIns="0" anchor="ctr"/>
            <a:lstStyle/>
            <a:p>
              <a:pPr algn="r"/>
              <a:r>
                <a:rPr lang="en-US" sz="1400" dirty="0" smtClean="0">
                  <a:solidFill>
                    <a:srgbClr val="2E78B8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Assign</a:t>
              </a:r>
              <a:r>
                <a:rPr lang="en-US" sz="1400" dirty="0" smtClean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 </a:t>
              </a:r>
              <a:r>
                <a:rPr lang="en-US" sz="1400" dirty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6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08111" y="4950648"/>
            <a:ext cx="3012877" cy="736574"/>
            <a:chOff x="208111" y="2597696"/>
            <a:chExt cx="3012877" cy="736574"/>
          </a:xfrm>
        </p:grpSpPr>
        <p:sp>
          <p:nvSpPr>
            <p:cNvPr id="42" name="Rectangle 41"/>
            <p:cNvSpPr/>
            <p:nvPr/>
          </p:nvSpPr>
          <p:spPr>
            <a:xfrm>
              <a:off x="208111" y="2597696"/>
              <a:ext cx="3012877" cy="736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>
                <a:defRPr/>
              </a:pPr>
              <a:r>
                <a:rPr lang="en-US" sz="1200" b="1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Lunch with Bernd</a:t>
              </a:r>
              <a:endParaRPr lang="en-US" sz="1050" kern="0" dirty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70 minutes</a:t>
              </a:r>
              <a:endParaRPr lang="en-US" sz="1050" kern="0" dirty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WDF3, elevator</a:t>
              </a:r>
            </a:p>
            <a:p>
              <a:pPr lvl="0" defTabSz="914400">
                <a:defRPr/>
              </a:pP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3" name="Rectangle 15"/>
            <p:cNvSpPr>
              <a:spLocks/>
            </p:cNvSpPr>
            <p:nvPr/>
          </p:nvSpPr>
          <p:spPr bwMode="auto">
            <a:xfrm>
              <a:off x="1936304" y="2667470"/>
              <a:ext cx="12065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215" bIns="0" anchor="ctr"/>
            <a:lstStyle/>
            <a:p>
              <a:pPr algn="r"/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Assign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6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8111" y="5687222"/>
            <a:ext cx="3012877" cy="736574"/>
            <a:chOff x="208111" y="2597696"/>
            <a:chExt cx="3012877" cy="736574"/>
          </a:xfrm>
        </p:grpSpPr>
        <p:sp>
          <p:nvSpPr>
            <p:cNvPr id="45" name="Rectangle 44"/>
            <p:cNvSpPr/>
            <p:nvPr/>
          </p:nvSpPr>
          <p:spPr>
            <a:xfrm>
              <a:off x="208111" y="2597696"/>
              <a:ext cx="3012877" cy="736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>
                <a:defRPr/>
              </a:pPr>
              <a:r>
                <a:rPr lang="en-US" sz="1200" b="1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Conception for CATS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90 minutes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WDF7, X1.54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algn="ctr"/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15"/>
            <p:cNvSpPr>
              <a:spLocks/>
            </p:cNvSpPr>
            <p:nvPr/>
          </p:nvSpPr>
          <p:spPr bwMode="auto">
            <a:xfrm>
              <a:off x="1936304" y="2667470"/>
              <a:ext cx="12065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215" bIns="0" anchor="ctr"/>
            <a:lstStyle/>
            <a:p>
              <a:pPr algn="r"/>
              <a:r>
                <a:rPr lang="en-US" sz="1400" dirty="0" smtClean="0">
                  <a:solidFill>
                    <a:srgbClr val="2E78B8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Assign</a:t>
              </a:r>
              <a:r>
                <a:rPr lang="en-US" sz="1400" dirty="0" smtClean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 </a:t>
              </a:r>
              <a:r>
                <a:rPr lang="en-US" sz="1400" dirty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6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208111" y="6423796"/>
            <a:ext cx="3012877" cy="7365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US" sz="1200" b="1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Planning Bridge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90 minutes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WDF7, X1.54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algn="ctr"/>
            <a:endParaRPr lang="de-DE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08111" y="7160370"/>
            <a:ext cx="3012877" cy="736574"/>
            <a:chOff x="208111" y="2597696"/>
            <a:chExt cx="3012877" cy="736574"/>
          </a:xfrm>
        </p:grpSpPr>
        <p:sp>
          <p:nvSpPr>
            <p:cNvPr id="51" name="Rectangle 50"/>
            <p:cNvSpPr/>
            <p:nvPr/>
          </p:nvSpPr>
          <p:spPr>
            <a:xfrm>
              <a:off x="208111" y="2597696"/>
              <a:ext cx="3012877" cy="736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>
                <a:defRPr/>
              </a:pPr>
              <a:r>
                <a:rPr lang="en-US" sz="1200" b="1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TwoGo Ride to Karlsruhe</a:t>
              </a:r>
              <a:endParaRPr lang="en-US" sz="1050" kern="0" dirty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40 minutes</a:t>
              </a:r>
              <a:endParaRPr lang="en-US" sz="1050" kern="0" dirty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No location</a:t>
              </a:r>
              <a:endParaRPr lang="en-US" sz="1050" kern="0" dirty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algn="ctr"/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15"/>
            <p:cNvSpPr>
              <a:spLocks/>
            </p:cNvSpPr>
            <p:nvPr/>
          </p:nvSpPr>
          <p:spPr bwMode="auto">
            <a:xfrm>
              <a:off x="1936304" y="2667470"/>
              <a:ext cx="12065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215" bIns="0" anchor="ctr"/>
            <a:lstStyle/>
            <a:p>
              <a:pPr algn="r"/>
              <a:r>
                <a:rPr lang="en-US" sz="1400" dirty="0" smtClean="0">
                  <a:solidFill>
                    <a:srgbClr val="2E78B8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Assign</a:t>
              </a:r>
              <a:r>
                <a:rPr lang="en-US" sz="1400" dirty="0" smtClean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 </a:t>
              </a:r>
              <a:r>
                <a:rPr lang="en-US" sz="1400" dirty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6</a:t>
              </a:r>
            </a:p>
          </p:txBody>
        </p:sp>
      </p:grpSp>
      <p:sp>
        <p:nvSpPr>
          <p:cNvPr id="55" name="AutoShape 1"/>
          <p:cNvSpPr>
            <a:spLocks/>
          </p:cNvSpPr>
          <p:nvPr/>
        </p:nvSpPr>
        <p:spPr bwMode="auto">
          <a:xfrm>
            <a:off x="3307010" y="1812268"/>
            <a:ext cx="9214469" cy="7668851"/>
          </a:xfrm>
          <a:prstGeom prst="roundRect">
            <a:avLst>
              <a:gd name="adj" fmla="val 697"/>
            </a:avLst>
          </a:prstGeom>
          <a:solidFill>
            <a:srgbClr val="FFFEFE"/>
          </a:solidFill>
          <a:ln w="12700">
            <a:solidFill>
              <a:srgbClr val="367FBA"/>
            </a:solidFill>
            <a:miter lim="800000"/>
            <a:headEnd/>
            <a:tailEnd/>
          </a:ln>
        </p:spPr>
        <p:txBody>
          <a:bodyPr lIns="190500" tIns="190500" rIns="190285" bIns="19050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56" name="Freeform 2"/>
          <p:cNvSpPr>
            <a:spLocks/>
          </p:cNvSpPr>
          <p:nvPr/>
        </p:nvSpPr>
        <p:spPr bwMode="auto">
          <a:xfrm>
            <a:off x="3307011" y="1344216"/>
            <a:ext cx="9215849" cy="533400"/>
          </a:xfrm>
          <a:custGeom>
            <a:avLst/>
            <a:gdLst>
              <a:gd name="T0" fmla="*/ 0 w 21600"/>
              <a:gd name="T1" fmla="*/ 5 h 21600"/>
              <a:gd name="T2" fmla="*/ 0 w 21600"/>
              <a:gd name="T3" fmla="*/ 1 h 21600"/>
              <a:gd name="T4" fmla="*/ 15 w 21600"/>
              <a:gd name="T5" fmla="*/ 0 h 21600"/>
              <a:gd name="T6" fmla="*/ 2055 w 21600"/>
              <a:gd name="T7" fmla="*/ 0 h 21600"/>
              <a:gd name="T8" fmla="*/ 2071 w 21600"/>
              <a:gd name="T9" fmla="*/ 1 h 21600"/>
              <a:gd name="T10" fmla="*/ 2071 w 21600"/>
              <a:gd name="T11" fmla="*/ 5 h 21600"/>
              <a:gd name="T12" fmla="*/ 0 w 21600"/>
              <a:gd name="T13" fmla="*/ 5 h 21600"/>
              <a:gd name="T14" fmla="*/ 0 w 21600"/>
              <a:gd name="T15" fmla="*/ 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0" y="21586"/>
                </a:moveTo>
                <a:lnTo>
                  <a:pt x="0" y="3035"/>
                </a:lnTo>
                <a:cubicBezTo>
                  <a:pt x="0" y="3035"/>
                  <a:pt x="9" y="0"/>
                  <a:pt x="154" y="0"/>
                </a:cubicBezTo>
                <a:cubicBezTo>
                  <a:pt x="299" y="0"/>
                  <a:pt x="21426" y="0"/>
                  <a:pt x="21426" y="0"/>
                </a:cubicBezTo>
                <a:cubicBezTo>
                  <a:pt x="21426" y="0"/>
                  <a:pt x="21600" y="182"/>
                  <a:pt x="21600" y="3238"/>
                </a:cubicBezTo>
                <a:cubicBezTo>
                  <a:pt x="21600" y="6293"/>
                  <a:pt x="21600" y="21600"/>
                  <a:pt x="21600" y="21600"/>
                </a:cubicBezTo>
                <a:cubicBezTo>
                  <a:pt x="21600" y="21600"/>
                  <a:pt x="23" y="21586"/>
                  <a:pt x="0" y="21586"/>
                </a:cubicBezTo>
                <a:close/>
                <a:moveTo>
                  <a:pt x="0" y="21586"/>
                </a:moveTo>
              </a:path>
            </a:pathLst>
          </a:custGeom>
          <a:solidFill>
            <a:srgbClr val="367FBA"/>
          </a:solidFill>
          <a:ln w="12700" cap="flat">
            <a:solidFill>
              <a:srgbClr val="367FB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AutoShape 7"/>
          <p:cNvSpPr>
            <a:spLocks/>
          </p:cNvSpPr>
          <p:nvPr/>
        </p:nvSpPr>
        <p:spPr bwMode="auto">
          <a:xfrm>
            <a:off x="2307332" y="4611291"/>
            <a:ext cx="2057400" cy="1130300"/>
          </a:xfrm>
          <a:prstGeom prst="roundRect">
            <a:avLst>
              <a:gd name="adj" fmla="val 5741"/>
            </a:avLst>
          </a:prstGeom>
          <a:solidFill>
            <a:srgbClr val="FFFFFF"/>
          </a:solidFill>
          <a:ln w="9525">
            <a:solidFill>
              <a:srgbClr val="B6B6B6"/>
            </a:solidFill>
            <a:miter lim="800000"/>
            <a:headEnd/>
            <a:tailEnd/>
          </a:ln>
          <a:effectLst>
            <a:outerShdw blurRad="101600" dist="50800" dir="2700000" algn="ctr" rotWithShape="0">
              <a:srgbClr val="000000">
                <a:alpha val="14998"/>
              </a:srgbClr>
            </a:outerShdw>
          </a:effectLst>
        </p:spPr>
        <p:txBody>
          <a:bodyPr lIns="114300" tIns="114300" rIns="114085" bIns="114300" anchor="ctr"/>
          <a:lstStyle/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B2B"/>
                </a:solidFill>
                <a:effectLst/>
                <a:uLnTx/>
                <a:uFillTx/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   </a:t>
            </a:r>
            <a:r>
              <a:rPr lang="en-US" sz="1400" kern="0" dirty="0" smtClean="0">
                <a:solidFill>
                  <a:srgbClr val="2A2B2B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Bridge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A2B2B"/>
              </a:solidFill>
              <a:effectLst/>
              <a:uLnTx/>
              <a:uFillTx/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B2B"/>
                </a:solidFill>
                <a:effectLst/>
                <a:uLnTx/>
                <a:uFillTx/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Project X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B2B"/>
                </a:solidFill>
                <a:effectLst/>
                <a:uLnTx/>
                <a:uFillTx/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A2B2B"/>
                </a:solidFill>
                <a:effectLst/>
                <a:uLnTx/>
                <a:uFillTx/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KPI Cockpit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A2B2B"/>
              </a:solidFill>
              <a:effectLst/>
              <a:uLnTx/>
              <a:uFillTx/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349394" y="5255309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1</a:t>
            </a:r>
            <a:endParaRPr lang="de-DE" sz="1100" dirty="0"/>
          </a:p>
        </p:txBody>
      </p:sp>
      <p:sp>
        <p:nvSpPr>
          <p:cNvPr id="59" name="Oval 58"/>
          <p:cNvSpPr/>
          <p:nvPr/>
        </p:nvSpPr>
        <p:spPr>
          <a:xfrm>
            <a:off x="4024536" y="4709222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2</a:t>
            </a:r>
            <a:endParaRPr lang="de-DE" sz="1100" dirty="0"/>
          </a:p>
        </p:txBody>
      </p:sp>
      <p:sp>
        <p:nvSpPr>
          <p:cNvPr id="58" name="Rectangle 57"/>
          <p:cNvSpPr/>
          <p:nvPr/>
        </p:nvSpPr>
        <p:spPr>
          <a:xfrm>
            <a:off x="208111" y="624136"/>
            <a:ext cx="12313368" cy="144016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Rectangle 60"/>
          <p:cNvSpPr/>
          <p:nvPr/>
        </p:nvSpPr>
        <p:spPr>
          <a:xfrm>
            <a:off x="492727" y="624136"/>
            <a:ext cx="207641" cy="144016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tangle 61"/>
          <p:cNvSpPr/>
          <p:nvPr/>
        </p:nvSpPr>
        <p:spPr>
          <a:xfrm>
            <a:off x="2944416" y="624136"/>
            <a:ext cx="792088" cy="144016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tangle 63"/>
          <p:cNvSpPr/>
          <p:nvPr/>
        </p:nvSpPr>
        <p:spPr>
          <a:xfrm>
            <a:off x="4168552" y="624136"/>
            <a:ext cx="120713" cy="144016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Rectangle 64"/>
          <p:cNvSpPr/>
          <p:nvPr/>
        </p:nvSpPr>
        <p:spPr>
          <a:xfrm>
            <a:off x="8128992" y="632520"/>
            <a:ext cx="792088" cy="135632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Rectangle 65"/>
          <p:cNvSpPr/>
          <p:nvPr/>
        </p:nvSpPr>
        <p:spPr>
          <a:xfrm>
            <a:off x="208111" y="624136"/>
            <a:ext cx="284616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ectangle 66"/>
          <p:cNvSpPr/>
          <p:nvPr/>
        </p:nvSpPr>
        <p:spPr>
          <a:xfrm>
            <a:off x="700368" y="624136"/>
            <a:ext cx="155816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tangle 67"/>
          <p:cNvSpPr/>
          <p:nvPr/>
        </p:nvSpPr>
        <p:spPr>
          <a:xfrm>
            <a:off x="3736504" y="628328"/>
            <a:ext cx="284616" cy="139824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tangle 68"/>
          <p:cNvSpPr/>
          <p:nvPr/>
        </p:nvSpPr>
        <p:spPr>
          <a:xfrm>
            <a:off x="4289264" y="624136"/>
            <a:ext cx="671375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tangle 69"/>
          <p:cNvSpPr/>
          <p:nvPr/>
        </p:nvSpPr>
        <p:spPr>
          <a:xfrm>
            <a:off x="1008584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Rectangle 70"/>
          <p:cNvSpPr/>
          <p:nvPr/>
        </p:nvSpPr>
        <p:spPr>
          <a:xfrm>
            <a:off x="1992884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Rectangle 72"/>
          <p:cNvSpPr/>
          <p:nvPr/>
        </p:nvSpPr>
        <p:spPr>
          <a:xfrm>
            <a:off x="5104656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tangle 73"/>
          <p:cNvSpPr/>
          <p:nvPr/>
        </p:nvSpPr>
        <p:spPr>
          <a:xfrm>
            <a:off x="6112768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tangle 74"/>
          <p:cNvSpPr/>
          <p:nvPr/>
        </p:nvSpPr>
        <p:spPr>
          <a:xfrm>
            <a:off x="7120880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Rectangle 75"/>
          <p:cNvSpPr/>
          <p:nvPr/>
        </p:nvSpPr>
        <p:spPr>
          <a:xfrm>
            <a:off x="9073480" y="632520"/>
            <a:ext cx="792088" cy="135632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tangle 76"/>
          <p:cNvSpPr/>
          <p:nvPr/>
        </p:nvSpPr>
        <p:spPr>
          <a:xfrm>
            <a:off x="10001200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tangle 77"/>
          <p:cNvSpPr/>
          <p:nvPr/>
        </p:nvSpPr>
        <p:spPr>
          <a:xfrm>
            <a:off x="11009312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9" name="Rectangle 78"/>
          <p:cNvSpPr/>
          <p:nvPr/>
        </p:nvSpPr>
        <p:spPr>
          <a:xfrm>
            <a:off x="12093623" y="624136"/>
            <a:ext cx="429237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Rectangle 79"/>
          <p:cNvSpPr/>
          <p:nvPr/>
        </p:nvSpPr>
        <p:spPr>
          <a:xfrm>
            <a:off x="208111" y="768152"/>
            <a:ext cx="4156621" cy="14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January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384575" y="768976"/>
            <a:ext cx="3960441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February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345017" y="768976"/>
            <a:ext cx="417784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March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4292280" y="555908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8115972" y="563880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AutoShape 10"/>
          <p:cNvSpPr>
            <a:spLocks/>
          </p:cNvSpPr>
          <p:nvPr/>
        </p:nvSpPr>
        <p:spPr bwMode="auto">
          <a:xfrm>
            <a:off x="3388634" y="3072440"/>
            <a:ext cx="90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Wingdings" panose="05000000000000000000" pitchFamily="2" charset="2"/>
              </a:rPr>
              <a:t>Yesterday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09" name="AutoShape 10"/>
          <p:cNvSpPr>
            <a:spLocks/>
          </p:cNvSpPr>
          <p:nvPr/>
        </p:nvSpPr>
        <p:spPr bwMode="auto">
          <a:xfrm>
            <a:off x="11549472" y="3072440"/>
            <a:ext cx="90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Wingdings" panose="05000000000000000000" pitchFamily="2" charset="2"/>
              </a:rPr>
              <a:t>Tomorrow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3648692" y="7883098"/>
            <a:ext cx="8663791" cy="864096"/>
          </a:xfrm>
          <a:prstGeom prst="roundRect">
            <a:avLst>
              <a:gd name="adj" fmla="val 899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ounded Rectangle 87"/>
          <p:cNvSpPr/>
          <p:nvPr/>
        </p:nvSpPr>
        <p:spPr>
          <a:xfrm>
            <a:off x="3720700" y="7955106"/>
            <a:ext cx="1811812" cy="720080"/>
          </a:xfrm>
          <a:prstGeom prst="roundRect">
            <a:avLst>
              <a:gd name="adj" fmla="val 899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Bridge</a:t>
            </a:r>
          </a:p>
          <a:p>
            <a:pPr algn="ctr"/>
            <a:r>
              <a:rPr lang="de-DE" sz="1600" dirty="0" smtClean="0"/>
              <a:t>1h 40m (21 %)</a:t>
            </a:r>
            <a:endParaRPr lang="de-DE" sz="1600" dirty="0"/>
          </a:p>
        </p:txBody>
      </p:sp>
      <p:sp>
        <p:nvSpPr>
          <p:cNvPr id="111" name="Rounded Rectangle 110"/>
          <p:cNvSpPr/>
          <p:nvPr/>
        </p:nvSpPr>
        <p:spPr>
          <a:xfrm>
            <a:off x="5532512" y="7955106"/>
            <a:ext cx="2880319" cy="720080"/>
          </a:xfrm>
          <a:prstGeom prst="roundRect">
            <a:avLst>
              <a:gd name="adj" fmla="val 899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Project X</a:t>
            </a:r>
          </a:p>
          <a:p>
            <a:pPr lvl="0" algn="ctr"/>
            <a:r>
              <a:rPr lang="de-DE" sz="1600" dirty="0" smtClean="0">
                <a:solidFill>
                  <a:prstClr val="white"/>
                </a:solidFill>
              </a:rPr>
              <a:t>2h 30m (31 %)</a:t>
            </a:r>
            <a:endParaRPr lang="de-DE" sz="1600" dirty="0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8412832" y="7955106"/>
            <a:ext cx="3849344" cy="720080"/>
          </a:xfrm>
          <a:prstGeom prst="roundRect">
            <a:avLst>
              <a:gd name="adj" fmla="val 8995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KPI Cockpit</a:t>
            </a:r>
          </a:p>
          <a:p>
            <a:pPr lvl="0" algn="ctr"/>
            <a:r>
              <a:rPr lang="de-DE" sz="1600" dirty="0" smtClean="0">
                <a:solidFill>
                  <a:prstClr val="white"/>
                </a:solidFill>
              </a:rPr>
              <a:t>3h 50m (48 %)</a:t>
            </a:r>
            <a:endParaRPr lang="de-DE" sz="1600" dirty="0">
              <a:solidFill>
                <a:prstClr val="white"/>
              </a:solidFill>
            </a:endParaRPr>
          </a:p>
        </p:txBody>
      </p:sp>
      <p:sp>
        <p:nvSpPr>
          <p:cNvPr id="114" name="AutoShape 10"/>
          <p:cNvSpPr>
            <a:spLocks/>
          </p:cNvSpPr>
          <p:nvPr/>
        </p:nvSpPr>
        <p:spPr bwMode="auto">
          <a:xfrm>
            <a:off x="4364732" y="3072440"/>
            <a:ext cx="90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Wingdings" panose="05000000000000000000" pitchFamily="2" charset="2"/>
              </a:rPr>
              <a:t>Last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15" name="AutoShape 10"/>
          <p:cNvSpPr>
            <a:spLocks/>
          </p:cNvSpPr>
          <p:nvPr/>
        </p:nvSpPr>
        <p:spPr bwMode="auto">
          <a:xfrm>
            <a:off x="10577264" y="3072440"/>
            <a:ext cx="90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Wingdings" panose="05000000000000000000" pitchFamily="2" charset="2"/>
              </a:rPr>
              <a:t>Next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5104656" y="8194433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3</a:t>
            </a:r>
            <a:endParaRPr lang="de-DE" sz="1100" dirty="0"/>
          </a:p>
        </p:txBody>
      </p:sp>
      <p:graphicFrame>
        <p:nvGraphicFramePr>
          <p:cNvPr id="117" name="Chart 116"/>
          <p:cNvGraphicFramePr/>
          <p:nvPr>
            <p:extLst>
              <p:ext uri="{D42A27DB-BD31-4B8C-83A1-F6EECF244321}">
                <p14:modId xmlns:p14="http://schemas.microsoft.com/office/powerpoint/2010/main" val="3962707290"/>
              </p:ext>
            </p:extLst>
          </p:nvPr>
        </p:nvGraphicFramePr>
        <p:xfrm>
          <a:off x="4364732" y="3708423"/>
          <a:ext cx="7361879" cy="3935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19" name="Straight Connector 118"/>
          <p:cNvCxnSpPr/>
          <p:nvPr/>
        </p:nvCxnSpPr>
        <p:spPr>
          <a:xfrm>
            <a:off x="3747407" y="8747194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980587" y="8747194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2262176" y="8747194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762760" y="8757124"/>
            <a:ext cx="10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0h</a:t>
            </a:r>
            <a:endParaRPr lang="de-DE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976592" y="8722345"/>
            <a:ext cx="10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4h</a:t>
            </a:r>
            <a:endParaRPr lang="de-DE" sz="1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1198982" y="8757124"/>
            <a:ext cx="10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smtClean="0"/>
              <a:t>8h</a:t>
            </a:r>
            <a:endParaRPr lang="de-DE" sz="1600" dirty="0"/>
          </a:p>
        </p:txBody>
      </p:sp>
      <p:sp>
        <p:nvSpPr>
          <p:cNvPr id="125" name="Oval 124"/>
          <p:cNvSpPr/>
          <p:nvPr/>
        </p:nvSpPr>
        <p:spPr>
          <a:xfrm>
            <a:off x="12141463" y="9095678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4</a:t>
            </a:r>
            <a:endParaRPr lang="de-DE" sz="1100" dirty="0"/>
          </a:p>
        </p:txBody>
      </p:sp>
      <p:sp>
        <p:nvSpPr>
          <p:cNvPr id="126" name="Oval 125"/>
          <p:cNvSpPr/>
          <p:nvPr/>
        </p:nvSpPr>
        <p:spPr>
          <a:xfrm>
            <a:off x="6364795" y="5173967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5</a:t>
            </a:r>
          </a:p>
        </p:txBody>
      </p:sp>
      <p:sp>
        <p:nvSpPr>
          <p:cNvPr id="127" name="Rectangle 15"/>
          <p:cNvSpPr>
            <a:spLocks/>
          </p:cNvSpPr>
          <p:nvPr/>
        </p:nvSpPr>
        <p:spPr bwMode="auto">
          <a:xfrm>
            <a:off x="10145216" y="3746036"/>
            <a:ext cx="223767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215" bIns="0" anchor="ctr"/>
          <a:lstStyle/>
          <a:p>
            <a:pPr algn="r"/>
            <a:r>
              <a:rPr lang="en-US" sz="1400" dirty="0" smtClean="0">
                <a:solidFill>
                  <a:srgbClr val="2E78B8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  <a:sym typeface="Webdings" pitchFamily="18" charset="2"/>
              </a:rPr>
              <a:t>Change Preview Mode</a:t>
            </a:r>
            <a:r>
              <a:rPr lang="en-US" sz="1400" dirty="0" smtClean="0">
                <a:solidFill>
                  <a:srgbClr val="2E78B8"/>
                </a:solidFill>
                <a:latin typeface="Webdings" pitchFamily="18" charset="2"/>
                <a:ea typeface="MS PGothic" pitchFamily="34" charset="-128"/>
                <a:sym typeface="Webdings" pitchFamily="18" charset="2"/>
              </a:rPr>
              <a:t> </a:t>
            </a:r>
            <a:r>
              <a:rPr lang="en-US" sz="1400" dirty="0">
                <a:solidFill>
                  <a:srgbClr val="2E78B8"/>
                </a:solidFill>
                <a:latin typeface="Webdings" pitchFamily="18" charset="2"/>
                <a:ea typeface="MS PGothic" pitchFamily="34" charset="-128"/>
                <a:sym typeface="Webdings" pitchFamily="18" charset="2"/>
              </a:rPr>
              <a:t>6</a:t>
            </a:r>
          </a:p>
        </p:txBody>
      </p:sp>
      <p:sp>
        <p:nvSpPr>
          <p:cNvPr id="128" name="Oval 127"/>
          <p:cNvSpPr/>
          <p:nvPr/>
        </p:nvSpPr>
        <p:spPr>
          <a:xfrm>
            <a:off x="12238489" y="3622777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6</a:t>
            </a:r>
            <a:endParaRPr lang="de-DE" sz="1100" dirty="0"/>
          </a:p>
        </p:txBody>
      </p:sp>
      <p:sp>
        <p:nvSpPr>
          <p:cNvPr id="131" name="AutoShape 16"/>
          <p:cNvSpPr>
            <a:spLocks/>
          </p:cNvSpPr>
          <p:nvPr/>
        </p:nvSpPr>
        <p:spPr bwMode="auto">
          <a:xfrm>
            <a:off x="2037332" y="6526443"/>
            <a:ext cx="540000" cy="288000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215" bIns="0" anchor="ctr"/>
          <a:lstStyle/>
          <a:p>
            <a:pPr algn="ctr"/>
            <a:r>
              <a:rPr lang="en-US" sz="1400" b="1" dirty="0" smtClean="0">
                <a:solidFill>
                  <a:srgbClr val="F9FFFF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Ok</a:t>
            </a:r>
            <a:endParaRPr lang="en-US" sz="1400" dirty="0">
              <a:solidFill>
                <a:srgbClr val="F1F1F1"/>
              </a:solidFill>
              <a:latin typeface="Webdings" pitchFamily="18" charset="2"/>
              <a:ea typeface="MS PGothic" pitchFamily="34" charset="-128"/>
              <a:sym typeface="Webdings" pitchFamily="18" charset="2"/>
            </a:endParaRPr>
          </a:p>
        </p:txBody>
      </p:sp>
      <p:sp>
        <p:nvSpPr>
          <p:cNvPr id="132" name="AutoShape 17"/>
          <p:cNvSpPr>
            <a:spLocks/>
          </p:cNvSpPr>
          <p:nvPr/>
        </p:nvSpPr>
        <p:spPr bwMode="auto">
          <a:xfrm>
            <a:off x="2629875" y="6531027"/>
            <a:ext cx="540000" cy="288000"/>
          </a:xfrm>
          <a:prstGeom prst="roundRect">
            <a:avLst>
              <a:gd name="adj" fmla="val 10310"/>
            </a:avLst>
          </a:prstGeom>
          <a:solidFill>
            <a:srgbClr val="C04B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215" bIns="0" anchor="ctr"/>
          <a:lstStyle/>
          <a:p>
            <a:pPr algn="ctr"/>
            <a:r>
              <a:rPr lang="en-US" sz="1400" b="1" dirty="0" smtClean="0">
                <a:solidFill>
                  <a:srgbClr val="F9FFFF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No</a:t>
            </a:r>
            <a:endParaRPr lang="en-US" sz="1400" dirty="0">
              <a:solidFill>
                <a:srgbClr val="F1F1F1"/>
              </a:solidFill>
              <a:latin typeface="Webdings" pitchFamily="18" charset="2"/>
              <a:ea typeface="MS PGothic" pitchFamily="34" charset="-128"/>
              <a:sym typeface="Webdings" pitchFamily="18" charset="2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622870" y="6792083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7</a:t>
            </a:r>
            <a:endParaRPr lang="de-DE" sz="1100" dirty="0"/>
          </a:p>
        </p:txBody>
      </p:sp>
      <p:sp>
        <p:nvSpPr>
          <p:cNvPr id="134" name="Oval 133"/>
          <p:cNvSpPr/>
          <p:nvPr/>
        </p:nvSpPr>
        <p:spPr>
          <a:xfrm>
            <a:off x="5352122" y="3109897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8</a:t>
            </a:r>
            <a:endParaRPr lang="de-DE" sz="1100" dirty="0"/>
          </a:p>
        </p:txBody>
      </p:sp>
      <p:sp>
        <p:nvSpPr>
          <p:cNvPr id="122" name="Rectangle 121"/>
          <p:cNvSpPr/>
          <p:nvPr/>
        </p:nvSpPr>
        <p:spPr>
          <a:xfrm>
            <a:off x="0" y="43178"/>
            <a:ext cx="12801600" cy="3600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tangle 136"/>
          <p:cNvSpPr/>
          <p:nvPr/>
        </p:nvSpPr>
        <p:spPr>
          <a:xfrm>
            <a:off x="0" y="-2541"/>
            <a:ext cx="12801600" cy="45719"/>
          </a:xfrm>
          <a:prstGeom prst="rect">
            <a:avLst/>
          </a:prstGeom>
          <a:solidFill>
            <a:srgbClr val="009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9" name="Picture 5" descr="http://localhost:8000/img/bridge-logo-text-gre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" y="108878"/>
            <a:ext cx="1047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AutoShape 10"/>
          <p:cNvSpPr>
            <a:spLocks/>
          </p:cNvSpPr>
          <p:nvPr/>
        </p:nvSpPr>
        <p:spPr bwMode="auto">
          <a:xfrm>
            <a:off x="3461828" y="2064328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Project A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40" name="AutoShape 10"/>
          <p:cNvSpPr>
            <a:spLocks/>
          </p:cNvSpPr>
          <p:nvPr/>
        </p:nvSpPr>
        <p:spPr bwMode="auto">
          <a:xfrm>
            <a:off x="4996963" y="2064328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ADADAD"/>
            </a:solidFill>
          </a:ln>
          <a:effectLst>
            <a:innerShdw blurRad="63500" dist="25400" dir="18360000">
              <a:prstClr val="black">
                <a:alpha val="26000"/>
              </a:prstClr>
            </a:innerShdw>
          </a:effectLst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Bridge</a:t>
            </a:r>
          </a:p>
        </p:txBody>
      </p:sp>
      <p:sp>
        <p:nvSpPr>
          <p:cNvPr id="141" name="AutoShape 10"/>
          <p:cNvSpPr>
            <a:spLocks/>
          </p:cNvSpPr>
          <p:nvPr/>
        </p:nvSpPr>
        <p:spPr bwMode="auto">
          <a:xfrm>
            <a:off x="6526221" y="2064328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ADADAD"/>
            </a:solidFill>
          </a:ln>
          <a:effectLst>
            <a:innerShdw blurRad="63500" dist="25400" dir="18360000">
              <a:prstClr val="black">
                <a:alpha val="26000"/>
              </a:prstClr>
            </a:innerShdw>
          </a:effectLst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Project X</a:t>
            </a:r>
          </a:p>
        </p:txBody>
      </p:sp>
      <p:sp>
        <p:nvSpPr>
          <p:cNvPr id="142" name="AutoShape 10"/>
          <p:cNvSpPr>
            <a:spLocks/>
          </p:cNvSpPr>
          <p:nvPr/>
        </p:nvSpPr>
        <p:spPr bwMode="auto">
          <a:xfrm>
            <a:off x="8055479" y="2064328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2">
              <a:lumMod val="75000"/>
            </a:schemeClr>
          </a:solidFill>
          <a:ln>
            <a:solidFill>
              <a:srgbClr val="ADADAD"/>
            </a:solidFill>
          </a:ln>
          <a:effectLst>
            <a:innerShdw blurRad="63500" dist="25400" dir="18360000">
              <a:prstClr val="black">
                <a:alpha val="26000"/>
              </a:prstClr>
            </a:innerShdw>
          </a:effectLst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KPI Cockpit</a:t>
            </a:r>
          </a:p>
        </p:txBody>
      </p:sp>
      <p:sp>
        <p:nvSpPr>
          <p:cNvPr id="143" name="AutoShape 10"/>
          <p:cNvSpPr>
            <a:spLocks/>
          </p:cNvSpPr>
          <p:nvPr/>
        </p:nvSpPr>
        <p:spPr bwMode="auto">
          <a:xfrm>
            <a:off x="9580131" y="2064328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Blue Banana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44" name="AutoShape 10"/>
          <p:cNvSpPr>
            <a:spLocks/>
          </p:cNvSpPr>
          <p:nvPr/>
        </p:nvSpPr>
        <p:spPr bwMode="auto">
          <a:xfrm>
            <a:off x="11081480" y="2065479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Project Santa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45" name="AutoShape 10"/>
          <p:cNvSpPr>
            <a:spLocks/>
          </p:cNvSpPr>
          <p:nvPr/>
        </p:nvSpPr>
        <p:spPr bwMode="auto">
          <a:xfrm>
            <a:off x="3461828" y="2424368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Malibu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61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1"/>
          <p:cNvSpPr>
            <a:spLocks/>
          </p:cNvSpPr>
          <p:nvPr/>
        </p:nvSpPr>
        <p:spPr bwMode="auto">
          <a:xfrm>
            <a:off x="208111" y="3158082"/>
            <a:ext cx="3012426" cy="6336704"/>
          </a:xfrm>
          <a:prstGeom prst="roundRect">
            <a:avLst>
              <a:gd name="adj" fmla="val 3149"/>
            </a:avLst>
          </a:prstGeom>
          <a:solidFill>
            <a:srgbClr val="FFFEFE"/>
          </a:solidFill>
          <a:ln w="12700">
            <a:solidFill>
              <a:srgbClr val="ADADAD"/>
            </a:solidFill>
            <a:miter lim="800000"/>
            <a:headEnd/>
            <a:tailEnd/>
          </a:ln>
        </p:spPr>
        <p:txBody>
          <a:bodyPr lIns="190500" tIns="190500" rIns="190285" bIns="19050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6" name="Freeform 2"/>
          <p:cNvSpPr>
            <a:spLocks/>
          </p:cNvSpPr>
          <p:nvPr/>
        </p:nvSpPr>
        <p:spPr bwMode="auto">
          <a:xfrm>
            <a:off x="208111" y="2957467"/>
            <a:ext cx="3012877" cy="533400"/>
          </a:xfrm>
          <a:custGeom>
            <a:avLst/>
            <a:gdLst>
              <a:gd name="T0" fmla="*/ 0 w 21600"/>
              <a:gd name="T1" fmla="*/ 5 h 21600"/>
              <a:gd name="T2" fmla="*/ 0 w 21600"/>
              <a:gd name="T3" fmla="*/ 1 h 21600"/>
              <a:gd name="T4" fmla="*/ 15 w 21600"/>
              <a:gd name="T5" fmla="*/ 0 h 21600"/>
              <a:gd name="T6" fmla="*/ 2055 w 21600"/>
              <a:gd name="T7" fmla="*/ 0 h 21600"/>
              <a:gd name="T8" fmla="*/ 2071 w 21600"/>
              <a:gd name="T9" fmla="*/ 1 h 21600"/>
              <a:gd name="T10" fmla="*/ 2071 w 21600"/>
              <a:gd name="T11" fmla="*/ 5 h 21600"/>
              <a:gd name="T12" fmla="*/ 0 w 21600"/>
              <a:gd name="T13" fmla="*/ 5 h 21600"/>
              <a:gd name="T14" fmla="*/ 0 w 21600"/>
              <a:gd name="T15" fmla="*/ 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0" y="21586"/>
                </a:moveTo>
                <a:lnTo>
                  <a:pt x="0" y="3035"/>
                </a:lnTo>
                <a:cubicBezTo>
                  <a:pt x="0" y="3035"/>
                  <a:pt x="9" y="0"/>
                  <a:pt x="154" y="0"/>
                </a:cubicBezTo>
                <a:cubicBezTo>
                  <a:pt x="299" y="0"/>
                  <a:pt x="21426" y="0"/>
                  <a:pt x="21426" y="0"/>
                </a:cubicBezTo>
                <a:cubicBezTo>
                  <a:pt x="21426" y="0"/>
                  <a:pt x="21600" y="182"/>
                  <a:pt x="21600" y="3238"/>
                </a:cubicBezTo>
                <a:cubicBezTo>
                  <a:pt x="21600" y="6293"/>
                  <a:pt x="21600" y="21600"/>
                  <a:pt x="21600" y="21600"/>
                </a:cubicBezTo>
                <a:cubicBezTo>
                  <a:pt x="21600" y="21600"/>
                  <a:pt x="23" y="21586"/>
                  <a:pt x="0" y="21586"/>
                </a:cubicBezTo>
                <a:close/>
                <a:moveTo>
                  <a:pt x="0" y="21586"/>
                </a:moveTo>
              </a:path>
            </a:pathLst>
          </a:custGeom>
          <a:solidFill>
            <a:srgbClr val="367FBA"/>
          </a:solidFill>
          <a:ln w="12700" cap="flat">
            <a:solidFill>
              <a:srgbClr val="367FB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My</a:t>
            </a: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r>
              <a:rPr kumimoji="0" lang="de-DE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day</a:t>
            </a:r>
            <a:endParaRPr kumimoji="0" lang="de-DE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7" name="Rectangle 3"/>
          <p:cNvSpPr>
            <a:spLocks/>
          </p:cNvSpPr>
          <p:nvPr/>
        </p:nvSpPr>
        <p:spPr bwMode="auto">
          <a:xfrm>
            <a:off x="347811" y="2372027"/>
            <a:ext cx="27072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-215" bIns="0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Meetings at Fri,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 27</a:t>
            </a:r>
            <a:r>
              <a:rPr kumimoji="0" lang="en-US" sz="1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th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 of February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1" y="1272208"/>
            <a:ext cx="301242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92726" y="3497387"/>
            <a:ext cx="2728262" cy="736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US" sz="1200" b="1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Meeting with Thomas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60 minutes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WDF7, X1.54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algn="ctr"/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2726" y="4214074"/>
            <a:ext cx="2728262" cy="736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US" sz="1200" b="1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PFP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45 minutes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WDF7, X1.54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algn="ctr"/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43" name="Rectangle 15"/>
          <p:cNvSpPr>
            <a:spLocks/>
          </p:cNvSpPr>
          <p:nvPr/>
        </p:nvSpPr>
        <p:spPr bwMode="auto">
          <a:xfrm>
            <a:off x="1936304" y="5020422"/>
            <a:ext cx="12065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215" bIns="0" anchor="ctr"/>
          <a:lstStyle/>
          <a:p>
            <a:pPr algn="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Assign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Webdings" pitchFamily="18" charset="2"/>
                <a:ea typeface="MS PGothic" pitchFamily="34" charset="-128"/>
                <a:sym typeface="Webdings" pitchFamily="18" charset="2"/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Webdings" pitchFamily="18" charset="2"/>
                <a:ea typeface="MS PGothic" pitchFamily="34" charset="-128"/>
                <a:sym typeface="Webdings" pitchFamily="18" charset="2"/>
              </a:rPr>
              <a:t>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2726" y="4944616"/>
            <a:ext cx="2728262" cy="736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US" sz="1200" b="1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Conception for CATS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90 minutes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WDF7, X1.54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algn="ctr"/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92726" y="5681190"/>
            <a:ext cx="2728262" cy="736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200" b="1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Planning Bridge</a:t>
            </a:r>
          </a:p>
          <a:p>
            <a:pPr defTabSz="914400">
              <a:defRPr/>
            </a:pPr>
            <a:r>
              <a: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90 minutes</a:t>
            </a:r>
          </a:p>
          <a:p>
            <a:pPr defTabSz="914400">
              <a:defRPr/>
            </a:pPr>
            <a:r>
              <a: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WDF7, X1.54</a:t>
            </a:r>
          </a:p>
          <a:p>
            <a:pPr defTabSz="914400"/>
            <a:endParaRPr lang="de-DE" sz="1200" b="1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2726" y="6417764"/>
            <a:ext cx="2728262" cy="736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200" b="1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TwoGo Ride to Karlsruhe</a:t>
            </a:r>
          </a:p>
          <a:p>
            <a:pPr defTabSz="914400">
              <a:defRPr/>
            </a:pPr>
            <a:r>
              <a: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40 minutes</a:t>
            </a:r>
          </a:p>
          <a:p>
            <a:pPr defTabSz="914400">
              <a:defRPr/>
            </a:pPr>
            <a:r>
              <a: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No location</a:t>
            </a:r>
          </a:p>
          <a:p>
            <a:pPr defTabSz="914400"/>
            <a:endParaRPr lang="de-DE" sz="1200" b="1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</a:endParaRPr>
          </a:p>
        </p:txBody>
      </p:sp>
      <p:sp>
        <p:nvSpPr>
          <p:cNvPr id="55" name="AutoShape 1"/>
          <p:cNvSpPr>
            <a:spLocks/>
          </p:cNvSpPr>
          <p:nvPr/>
        </p:nvSpPr>
        <p:spPr bwMode="auto">
          <a:xfrm>
            <a:off x="3307700" y="1825935"/>
            <a:ext cx="9214469" cy="7668851"/>
          </a:xfrm>
          <a:prstGeom prst="roundRect">
            <a:avLst>
              <a:gd name="adj" fmla="val 697"/>
            </a:avLst>
          </a:prstGeom>
          <a:solidFill>
            <a:srgbClr val="FFFEFE"/>
          </a:solidFill>
          <a:ln w="12700">
            <a:solidFill>
              <a:srgbClr val="ADADAD"/>
            </a:solidFill>
            <a:miter lim="800000"/>
            <a:headEnd/>
            <a:tailEnd/>
          </a:ln>
        </p:spPr>
        <p:txBody>
          <a:bodyPr lIns="190500" tIns="190500" rIns="190285" bIns="19050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56" name="Freeform 2"/>
          <p:cNvSpPr>
            <a:spLocks/>
          </p:cNvSpPr>
          <p:nvPr/>
        </p:nvSpPr>
        <p:spPr bwMode="auto">
          <a:xfrm>
            <a:off x="3307011" y="1344216"/>
            <a:ext cx="9215849" cy="533400"/>
          </a:xfrm>
          <a:prstGeom prst="round2SameRect">
            <a:avLst/>
          </a:prstGeom>
          <a:solidFill>
            <a:srgbClr val="367FBA"/>
          </a:solidFill>
          <a:ln w="12700" cap="flat">
            <a:solidFill>
              <a:srgbClr val="367FB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27th </a:t>
            </a:r>
            <a:r>
              <a:rPr kumimoji="0" lang="de-DE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of</a:t>
            </a: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March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08111" y="624136"/>
            <a:ext cx="12313368" cy="144016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Rectangle 60"/>
          <p:cNvSpPr/>
          <p:nvPr/>
        </p:nvSpPr>
        <p:spPr>
          <a:xfrm>
            <a:off x="492727" y="624136"/>
            <a:ext cx="207641" cy="144016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tangle 61"/>
          <p:cNvSpPr/>
          <p:nvPr/>
        </p:nvSpPr>
        <p:spPr>
          <a:xfrm>
            <a:off x="2944416" y="624136"/>
            <a:ext cx="792088" cy="144016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tangle 63"/>
          <p:cNvSpPr/>
          <p:nvPr/>
        </p:nvSpPr>
        <p:spPr>
          <a:xfrm>
            <a:off x="4168552" y="624136"/>
            <a:ext cx="120713" cy="144016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Rectangle 64"/>
          <p:cNvSpPr/>
          <p:nvPr/>
        </p:nvSpPr>
        <p:spPr>
          <a:xfrm>
            <a:off x="8128992" y="632520"/>
            <a:ext cx="792088" cy="135632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Rectangle 65"/>
          <p:cNvSpPr/>
          <p:nvPr/>
        </p:nvSpPr>
        <p:spPr>
          <a:xfrm>
            <a:off x="208111" y="624136"/>
            <a:ext cx="284616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ectangle 66"/>
          <p:cNvSpPr/>
          <p:nvPr/>
        </p:nvSpPr>
        <p:spPr>
          <a:xfrm>
            <a:off x="700368" y="624136"/>
            <a:ext cx="155816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tangle 67"/>
          <p:cNvSpPr/>
          <p:nvPr/>
        </p:nvSpPr>
        <p:spPr>
          <a:xfrm>
            <a:off x="3736504" y="628328"/>
            <a:ext cx="284616" cy="139824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tangle 68"/>
          <p:cNvSpPr/>
          <p:nvPr/>
        </p:nvSpPr>
        <p:spPr>
          <a:xfrm>
            <a:off x="4289264" y="624136"/>
            <a:ext cx="671375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tangle 69"/>
          <p:cNvSpPr/>
          <p:nvPr/>
        </p:nvSpPr>
        <p:spPr>
          <a:xfrm>
            <a:off x="1008584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Rectangle 70"/>
          <p:cNvSpPr/>
          <p:nvPr/>
        </p:nvSpPr>
        <p:spPr>
          <a:xfrm>
            <a:off x="1992884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Rectangle 72"/>
          <p:cNvSpPr/>
          <p:nvPr/>
        </p:nvSpPr>
        <p:spPr>
          <a:xfrm>
            <a:off x="5104656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tangle 73"/>
          <p:cNvSpPr/>
          <p:nvPr/>
        </p:nvSpPr>
        <p:spPr>
          <a:xfrm>
            <a:off x="6112768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tangle 74"/>
          <p:cNvSpPr/>
          <p:nvPr/>
        </p:nvSpPr>
        <p:spPr>
          <a:xfrm>
            <a:off x="7120880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Rectangle 75"/>
          <p:cNvSpPr/>
          <p:nvPr/>
        </p:nvSpPr>
        <p:spPr>
          <a:xfrm>
            <a:off x="9073480" y="632520"/>
            <a:ext cx="792088" cy="135632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tangle 76"/>
          <p:cNvSpPr/>
          <p:nvPr/>
        </p:nvSpPr>
        <p:spPr>
          <a:xfrm>
            <a:off x="10001200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tangle 77"/>
          <p:cNvSpPr/>
          <p:nvPr/>
        </p:nvSpPr>
        <p:spPr>
          <a:xfrm>
            <a:off x="11009312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9" name="Rectangle 78"/>
          <p:cNvSpPr/>
          <p:nvPr/>
        </p:nvSpPr>
        <p:spPr>
          <a:xfrm>
            <a:off x="12093623" y="624136"/>
            <a:ext cx="429237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Rectangle 79"/>
          <p:cNvSpPr/>
          <p:nvPr/>
        </p:nvSpPr>
        <p:spPr>
          <a:xfrm>
            <a:off x="208111" y="768152"/>
            <a:ext cx="4156621" cy="14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January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384575" y="768976"/>
            <a:ext cx="3960441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February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345017" y="768976"/>
            <a:ext cx="417784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March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4292280" y="555908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8115972" y="563880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AutoShape 10"/>
          <p:cNvSpPr>
            <a:spLocks/>
          </p:cNvSpPr>
          <p:nvPr/>
        </p:nvSpPr>
        <p:spPr bwMode="auto">
          <a:xfrm>
            <a:off x="3369906" y="1416224"/>
            <a:ext cx="900000" cy="360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lvl="0" algn="ctr" defTabSz="914400"/>
            <a:r>
              <a:rPr lang="de-DE" sz="1600" dirty="0">
                <a:latin typeface="SAP-icons" panose="02000503000000000000" pitchFamily="2" charset="0"/>
              </a:rPr>
              <a:t></a:t>
            </a:r>
            <a:endParaRPr kumimoji="0" lang="en-US" sz="16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AP-icons" panose="02000503000000000000" pitchFamily="2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09" name="AutoShape 10"/>
          <p:cNvSpPr>
            <a:spLocks/>
          </p:cNvSpPr>
          <p:nvPr/>
        </p:nvSpPr>
        <p:spPr bwMode="auto">
          <a:xfrm>
            <a:off x="11530744" y="1416224"/>
            <a:ext cx="900000" cy="360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lvl="0" algn="ctr" defTabSz="914400"/>
            <a:r>
              <a:rPr lang="de-DE" sz="1600" dirty="0">
                <a:latin typeface="SAP-icons" panose="02000503000000000000" pitchFamily="2" charset="0"/>
              </a:rPr>
              <a:t></a:t>
            </a:r>
            <a:endParaRPr kumimoji="0" lang="en-US" sz="16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AP-icons" panose="02000503000000000000" pitchFamily="2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3625514" y="5482159"/>
            <a:ext cx="8663791" cy="864096"/>
          </a:xfrm>
          <a:prstGeom prst="roundRect">
            <a:avLst>
              <a:gd name="adj" fmla="val 899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ounded Rectangle 87"/>
          <p:cNvSpPr/>
          <p:nvPr/>
        </p:nvSpPr>
        <p:spPr>
          <a:xfrm>
            <a:off x="3697522" y="5554167"/>
            <a:ext cx="1811812" cy="720080"/>
          </a:xfrm>
          <a:prstGeom prst="roundRect">
            <a:avLst>
              <a:gd name="adj" fmla="val 899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Bridge</a:t>
            </a:r>
          </a:p>
          <a:p>
            <a:pPr algn="ctr"/>
            <a:r>
              <a:rPr lang="de-DE" sz="1600" dirty="0" smtClean="0"/>
              <a:t>1h 40m (21 %)</a:t>
            </a:r>
            <a:endParaRPr lang="de-DE" sz="1600" dirty="0"/>
          </a:p>
        </p:txBody>
      </p:sp>
      <p:sp>
        <p:nvSpPr>
          <p:cNvPr id="147" name="Rectangle 146"/>
          <p:cNvSpPr/>
          <p:nvPr/>
        </p:nvSpPr>
        <p:spPr>
          <a:xfrm>
            <a:off x="5256175" y="5554167"/>
            <a:ext cx="252027" cy="72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ounded Rectangle 110"/>
          <p:cNvSpPr/>
          <p:nvPr/>
        </p:nvSpPr>
        <p:spPr>
          <a:xfrm>
            <a:off x="5509334" y="5554167"/>
            <a:ext cx="2880319" cy="720080"/>
          </a:xfrm>
          <a:prstGeom prst="roundRect">
            <a:avLst>
              <a:gd name="adj" fmla="val 899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Project X</a:t>
            </a:r>
          </a:p>
          <a:p>
            <a:pPr lvl="0" algn="ctr"/>
            <a:r>
              <a:rPr lang="de-DE" sz="1600" dirty="0" smtClean="0">
                <a:solidFill>
                  <a:prstClr val="white"/>
                </a:solidFill>
              </a:rPr>
              <a:t>2h 30m (31 %)</a:t>
            </a:r>
            <a:endParaRPr lang="de-DE" sz="1600" dirty="0">
              <a:solidFill>
                <a:prstClr val="white"/>
              </a:solidFill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3724229" y="6346255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957409" y="6346255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2238998" y="6346255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739582" y="6356185"/>
            <a:ext cx="10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0h</a:t>
            </a:r>
            <a:endParaRPr lang="de-DE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953414" y="6321406"/>
            <a:ext cx="10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4h</a:t>
            </a:r>
            <a:endParaRPr lang="de-DE" sz="1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1175804" y="6356185"/>
            <a:ext cx="10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smtClean="0"/>
              <a:t>8h</a:t>
            </a:r>
            <a:endParaRPr lang="de-DE" sz="1600" dirty="0"/>
          </a:p>
        </p:txBody>
      </p:sp>
      <p:sp>
        <p:nvSpPr>
          <p:cNvPr id="122" name="Rectangle 121"/>
          <p:cNvSpPr/>
          <p:nvPr/>
        </p:nvSpPr>
        <p:spPr>
          <a:xfrm>
            <a:off x="0" y="43178"/>
            <a:ext cx="12801600" cy="3600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TextBox 129"/>
          <p:cNvSpPr txBox="1"/>
          <p:nvPr/>
        </p:nvSpPr>
        <p:spPr>
          <a:xfrm>
            <a:off x="3307009" y="1877616"/>
            <a:ext cx="9214469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de-DE" sz="1400" dirty="0"/>
          </a:p>
        </p:txBody>
      </p:sp>
      <p:sp>
        <p:nvSpPr>
          <p:cNvPr id="137" name="Rectangle 136"/>
          <p:cNvSpPr/>
          <p:nvPr/>
        </p:nvSpPr>
        <p:spPr>
          <a:xfrm>
            <a:off x="0" y="-2541"/>
            <a:ext cx="12801600" cy="45719"/>
          </a:xfrm>
          <a:prstGeom prst="rect">
            <a:avLst/>
          </a:prstGeom>
          <a:solidFill>
            <a:srgbClr val="009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9" name="Picture 5" descr="http://localhost:8000/img/bridge-logo-text-gre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" y="108878"/>
            <a:ext cx="1047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AutoShape 10"/>
          <p:cNvSpPr>
            <a:spLocks/>
          </p:cNvSpPr>
          <p:nvPr/>
        </p:nvSpPr>
        <p:spPr bwMode="auto">
          <a:xfrm>
            <a:off x="4099081" y="2352360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Project A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40" name="AutoShape 10"/>
          <p:cNvSpPr>
            <a:spLocks/>
          </p:cNvSpPr>
          <p:nvPr/>
        </p:nvSpPr>
        <p:spPr bwMode="auto">
          <a:xfrm>
            <a:off x="5634216" y="2352360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ADADAD"/>
            </a:solidFill>
          </a:ln>
          <a:effectLst>
            <a:innerShdw blurRad="63500" dist="25400" dir="18360000">
              <a:prstClr val="black">
                <a:alpha val="26000"/>
              </a:prstClr>
            </a:innerShdw>
          </a:effectLst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Bridge</a:t>
            </a:r>
          </a:p>
        </p:txBody>
      </p:sp>
      <p:sp>
        <p:nvSpPr>
          <p:cNvPr id="141" name="AutoShape 10"/>
          <p:cNvSpPr>
            <a:spLocks/>
          </p:cNvSpPr>
          <p:nvPr/>
        </p:nvSpPr>
        <p:spPr bwMode="auto">
          <a:xfrm>
            <a:off x="7163474" y="2352360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ADADAD"/>
            </a:solidFill>
          </a:ln>
          <a:effectLst>
            <a:innerShdw blurRad="63500" dist="25400" dir="18360000">
              <a:prstClr val="black">
                <a:alpha val="26000"/>
              </a:prstClr>
            </a:innerShdw>
          </a:effectLst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Project X</a:t>
            </a:r>
          </a:p>
        </p:txBody>
      </p:sp>
      <p:sp>
        <p:nvSpPr>
          <p:cNvPr id="142" name="AutoShape 10"/>
          <p:cNvSpPr>
            <a:spLocks/>
          </p:cNvSpPr>
          <p:nvPr/>
        </p:nvSpPr>
        <p:spPr bwMode="auto">
          <a:xfrm>
            <a:off x="8692732" y="2352360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2">
              <a:lumMod val="75000"/>
            </a:schemeClr>
          </a:solidFill>
          <a:ln>
            <a:solidFill>
              <a:srgbClr val="ADADAD"/>
            </a:solidFill>
          </a:ln>
          <a:effectLst>
            <a:innerShdw blurRad="63500" dist="25400" dir="18360000">
              <a:prstClr val="black">
                <a:alpha val="26000"/>
              </a:prstClr>
            </a:innerShdw>
          </a:effectLst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KPI Cockpit</a:t>
            </a:r>
          </a:p>
        </p:txBody>
      </p:sp>
      <p:sp>
        <p:nvSpPr>
          <p:cNvPr id="143" name="AutoShape 10"/>
          <p:cNvSpPr>
            <a:spLocks/>
          </p:cNvSpPr>
          <p:nvPr/>
        </p:nvSpPr>
        <p:spPr bwMode="auto">
          <a:xfrm>
            <a:off x="10217384" y="2352360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Blue Banana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44" name="AutoShape 10"/>
          <p:cNvSpPr>
            <a:spLocks/>
          </p:cNvSpPr>
          <p:nvPr/>
        </p:nvSpPr>
        <p:spPr bwMode="auto">
          <a:xfrm>
            <a:off x="5634216" y="2712400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Project Santa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45" name="AutoShape 10"/>
          <p:cNvSpPr>
            <a:spLocks/>
          </p:cNvSpPr>
          <p:nvPr/>
        </p:nvSpPr>
        <p:spPr bwMode="auto">
          <a:xfrm>
            <a:off x="4099081" y="2712400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Malibu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1743124" y="649104"/>
            <a:ext cx="94079" cy="940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tangle 85"/>
          <p:cNvSpPr/>
          <p:nvPr/>
        </p:nvSpPr>
        <p:spPr>
          <a:xfrm>
            <a:off x="492727" y="7154338"/>
            <a:ext cx="2728262" cy="736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200" b="1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Commit to “Tools/Bridge</a:t>
            </a:r>
            <a:r>
              <a:rPr lang="en-US" sz="1200" b="1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” (master)</a:t>
            </a:r>
            <a:endParaRPr lang="en-US" sz="1200" b="1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defTabSz="914400"/>
            <a:r>
              <a: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16:52</a:t>
            </a:r>
          </a:p>
          <a:p>
            <a:pPr defTabSz="914400"/>
            <a:r>
              <a: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Added fading animation to </a:t>
            </a:r>
          </a:p>
          <a:p>
            <a:pPr defTabSz="914400"/>
            <a:r>
              <a: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lunch menu and refactored…</a:t>
            </a:r>
          </a:p>
          <a:p>
            <a:pPr defTabSz="914400"/>
            <a:endParaRPr lang="de-DE" sz="1200" b="1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2727" y="7875730"/>
            <a:ext cx="2728262" cy="736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200" b="1" kern="0" dirty="0" err="1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Jira</a:t>
            </a:r>
            <a:r>
              <a:rPr lang="en-US" sz="1200" b="1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: Refactor </a:t>
            </a:r>
            <a:r>
              <a:rPr lang="en-US" sz="1200" b="1" kern="0" dirty="0" err="1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css</a:t>
            </a:r>
            <a:r>
              <a:rPr lang="en-US" sz="1200" b="1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 of CATS app</a:t>
            </a:r>
          </a:p>
          <a:p>
            <a:pPr defTabSz="914400"/>
            <a:r>
              <a: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Completed at 17:00</a:t>
            </a:r>
            <a:endParaRPr lang="de-DE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defTabSz="914400"/>
            <a:endParaRPr lang="en-US" sz="1200" b="1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20715" y="8005490"/>
            <a:ext cx="4283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  <a:latin typeface="SAP-icons" panose="02000503000000000000" pitchFamily="2" charset="0"/>
              </a:rPr>
              <a:t></a:t>
            </a:r>
            <a:endParaRPr lang="de-DE" dirty="0">
              <a:solidFill>
                <a:schemeClr val="bg1">
                  <a:lumMod val="75000"/>
                </a:schemeClr>
              </a:solidFill>
              <a:latin typeface="SAP-icons" panose="02000503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90257" y="3612925"/>
            <a:ext cx="50366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  <a:latin typeface="SAP-icons" panose="02000503000000000000" pitchFamily="2" charset="0"/>
              </a:rPr>
              <a:t></a:t>
            </a:r>
            <a:endParaRPr lang="de-DE" dirty="0">
              <a:solidFill>
                <a:schemeClr val="bg1">
                  <a:lumMod val="75000"/>
                </a:schemeClr>
              </a:solidFill>
              <a:latin typeface="SAP-icons" panose="02000503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7891" y="7273395"/>
            <a:ext cx="48603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SAP-icons" panose="02000503000000000000" pitchFamily="2" charset="0"/>
              </a:rPr>
              <a:t>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690257" y="4345019"/>
            <a:ext cx="50366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  <a:latin typeface="SAP-icons" panose="02000503000000000000" pitchFamily="2" charset="0"/>
              </a:rPr>
              <a:t></a:t>
            </a:r>
            <a:endParaRPr lang="de-DE" dirty="0">
              <a:solidFill>
                <a:schemeClr val="bg1">
                  <a:lumMod val="75000"/>
                </a:schemeClr>
              </a:solidFill>
              <a:latin typeface="SAP-icons" panose="02000503000000000000" pitchFamily="2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90257" y="5077113"/>
            <a:ext cx="50366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  <a:latin typeface="SAP-icons" panose="02000503000000000000" pitchFamily="2" charset="0"/>
              </a:rPr>
              <a:t></a:t>
            </a:r>
            <a:endParaRPr lang="de-DE" dirty="0">
              <a:solidFill>
                <a:schemeClr val="bg1">
                  <a:lumMod val="75000"/>
                </a:schemeClr>
              </a:solidFill>
              <a:latin typeface="SAP-icons" panose="02000503000000000000" pitchFamily="2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690257" y="5809207"/>
            <a:ext cx="50366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  <a:latin typeface="SAP-icons" panose="02000503000000000000" pitchFamily="2" charset="0"/>
              </a:rPr>
              <a:t></a:t>
            </a:r>
            <a:endParaRPr lang="de-DE" dirty="0">
              <a:solidFill>
                <a:schemeClr val="bg1">
                  <a:lumMod val="75000"/>
                </a:schemeClr>
              </a:solidFill>
              <a:latin typeface="SAP-icons" panose="02000503000000000000" pitchFamily="2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690257" y="6541301"/>
            <a:ext cx="50366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  <a:latin typeface="SAP-icons" panose="02000503000000000000" pitchFamily="2" charset="0"/>
              </a:rPr>
              <a:t></a:t>
            </a:r>
            <a:endParaRPr lang="de-DE" dirty="0">
              <a:solidFill>
                <a:schemeClr val="bg1">
                  <a:lumMod val="75000"/>
                </a:schemeClr>
              </a:solidFill>
              <a:latin typeface="SAP-icons" panose="02000503000000000000" pitchFamily="2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08111" y="3499328"/>
            <a:ext cx="284616" cy="5112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99" name="AutoShape 4"/>
          <p:cNvSpPr>
            <a:spLocks/>
          </p:cNvSpPr>
          <p:nvPr/>
        </p:nvSpPr>
        <p:spPr bwMode="auto">
          <a:xfrm>
            <a:off x="274219" y="3713274"/>
            <a:ext cx="152400" cy="152400"/>
          </a:xfrm>
          <a:prstGeom prst="roundRect">
            <a:avLst>
              <a:gd name="adj" fmla="val 20005"/>
            </a:avLst>
          </a:prstGeom>
          <a:gradFill rotWithShape="0">
            <a:gsLst>
              <a:gs pos="0">
                <a:srgbClr val="FFFEFE"/>
              </a:gs>
              <a:gs pos="44623">
                <a:srgbClr val="FFFEFE"/>
              </a:gs>
              <a:gs pos="47871">
                <a:srgbClr val="FFFEFE"/>
              </a:gs>
              <a:gs pos="100000">
                <a:srgbClr val="CECDCD"/>
              </a:gs>
            </a:gsLst>
            <a:lin ang="5400000" scaled="1"/>
          </a:gradFill>
          <a:ln w="12700">
            <a:solidFill>
              <a:srgbClr val="979797"/>
            </a:solidFill>
            <a:miter lim="800000"/>
            <a:headEnd/>
            <a:tailEnd/>
          </a:ln>
          <a:effectLst>
            <a:outerShdw blurRad="12700" dist="12699" dir="5400000" algn="ctr" rotWithShape="0">
              <a:schemeClr val="bg2">
                <a:alpha val="14998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0" name="AutoShape 4"/>
          <p:cNvSpPr>
            <a:spLocks/>
          </p:cNvSpPr>
          <p:nvPr/>
        </p:nvSpPr>
        <p:spPr bwMode="auto">
          <a:xfrm>
            <a:off x="274219" y="4432220"/>
            <a:ext cx="152400" cy="152400"/>
          </a:xfrm>
          <a:prstGeom prst="roundRect">
            <a:avLst>
              <a:gd name="adj" fmla="val 20005"/>
            </a:avLst>
          </a:prstGeom>
          <a:gradFill rotWithShape="0">
            <a:gsLst>
              <a:gs pos="0">
                <a:srgbClr val="FFFEFE"/>
              </a:gs>
              <a:gs pos="44623">
                <a:srgbClr val="FFFEFE"/>
              </a:gs>
              <a:gs pos="47871">
                <a:srgbClr val="FFFEFE"/>
              </a:gs>
              <a:gs pos="100000">
                <a:srgbClr val="CECDCD"/>
              </a:gs>
            </a:gsLst>
            <a:lin ang="5400000" scaled="1"/>
          </a:gradFill>
          <a:ln w="12700">
            <a:solidFill>
              <a:srgbClr val="979797"/>
            </a:solidFill>
            <a:miter lim="800000"/>
            <a:headEnd/>
            <a:tailEnd/>
          </a:ln>
          <a:effectLst>
            <a:outerShdw blurRad="12700" dist="12699" dir="5400000" algn="ctr" rotWithShape="0">
              <a:schemeClr val="bg2">
                <a:alpha val="14998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1" name="AutoShape 4"/>
          <p:cNvSpPr>
            <a:spLocks/>
          </p:cNvSpPr>
          <p:nvPr/>
        </p:nvSpPr>
        <p:spPr bwMode="auto">
          <a:xfrm>
            <a:off x="274219" y="5151166"/>
            <a:ext cx="152400" cy="152400"/>
          </a:xfrm>
          <a:prstGeom prst="roundRect">
            <a:avLst>
              <a:gd name="adj" fmla="val 20005"/>
            </a:avLst>
          </a:prstGeom>
          <a:gradFill rotWithShape="0">
            <a:gsLst>
              <a:gs pos="0">
                <a:srgbClr val="FFFEFE"/>
              </a:gs>
              <a:gs pos="44623">
                <a:srgbClr val="FFFEFE"/>
              </a:gs>
              <a:gs pos="47871">
                <a:srgbClr val="FFFEFE"/>
              </a:gs>
              <a:gs pos="100000">
                <a:srgbClr val="CECDCD"/>
              </a:gs>
            </a:gsLst>
            <a:lin ang="5400000" scaled="1"/>
          </a:gradFill>
          <a:ln w="12700">
            <a:solidFill>
              <a:srgbClr val="979797"/>
            </a:solidFill>
            <a:miter lim="800000"/>
            <a:headEnd/>
            <a:tailEnd/>
          </a:ln>
          <a:effectLst>
            <a:outerShdw blurRad="12700" dist="12699" dir="5400000" algn="ctr" rotWithShape="0">
              <a:schemeClr val="bg2">
                <a:alpha val="14998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2" name="AutoShape 4"/>
          <p:cNvSpPr>
            <a:spLocks/>
          </p:cNvSpPr>
          <p:nvPr/>
        </p:nvSpPr>
        <p:spPr bwMode="auto">
          <a:xfrm>
            <a:off x="274219" y="5870112"/>
            <a:ext cx="152400" cy="152400"/>
          </a:xfrm>
          <a:prstGeom prst="roundRect">
            <a:avLst>
              <a:gd name="adj" fmla="val 20005"/>
            </a:avLst>
          </a:prstGeom>
          <a:gradFill rotWithShape="0">
            <a:gsLst>
              <a:gs pos="0">
                <a:srgbClr val="FFFEFE"/>
              </a:gs>
              <a:gs pos="44623">
                <a:srgbClr val="FFFEFE"/>
              </a:gs>
              <a:gs pos="47871">
                <a:srgbClr val="FFFEFE"/>
              </a:gs>
              <a:gs pos="100000">
                <a:srgbClr val="CECDCD"/>
              </a:gs>
            </a:gsLst>
            <a:lin ang="5400000" scaled="1"/>
          </a:gradFill>
          <a:ln w="12700">
            <a:solidFill>
              <a:srgbClr val="979797"/>
            </a:solidFill>
            <a:miter lim="800000"/>
            <a:headEnd/>
            <a:tailEnd/>
          </a:ln>
          <a:effectLst>
            <a:outerShdw blurRad="12700" dist="12699" dir="5400000" algn="ctr" rotWithShape="0">
              <a:schemeClr val="bg2">
                <a:alpha val="14998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3" name="AutoShape 4"/>
          <p:cNvSpPr>
            <a:spLocks/>
          </p:cNvSpPr>
          <p:nvPr/>
        </p:nvSpPr>
        <p:spPr bwMode="auto">
          <a:xfrm>
            <a:off x="274219" y="6589058"/>
            <a:ext cx="152400" cy="152400"/>
          </a:xfrm>
          <a:prstGeom prst="roundRect">
            <a:avLst>
              <a:gd name="adj" fmla="val 20005"/>
            </a:avLst>
          </a:prstGeom>
          <a:gradFill rotWithShape="0">
            <a:gsLst>
              <a:gs pos="0">
                <a:srgbClr val="FFFEFE"/>
              </a:gs>
              <a:gs pos="44623">
                <a:srgbClr val="FFFEFE"/>
              </a:gs>
              <a:gs pos="47871">
                <a:srgbClr val="FFFEFE"/>
              </a:gs>
              <a:gs pos="100000">
                <a:srgbClr val="CECDCD"/>
              </a:gs>
            </a:gsLst>
            <a:lin ang="5400000" scaled="1"/>
          </a:gradFill>
          <a:ln w="12700">
            <a:solidFill>
              <a:srgbClr val="979797"/>
            </a:solidFill>
            <a:miter lim="800000"/>
            <a:headEnd/>
            <a:tailEnd/>
          </a:ln>
          <a:effectLst>
            <a:outerShdw blurRad="12700" dist="12699" dir="5400000" algn="ctr" rotWithShape="0">
              <a:schemeClr val="bg2">
                <a:alpha val="14998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04583" y="4988839"/>
            <a:ext cx="37702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ym typeface="SAPDings"/>
              </a:rPr>
              <a:t></a:t>
            </a:r>
            <a:endParaRPr lang="de-DE" dirty="0"/>
          </a:p>
        </p:txBody>
      </p:sp>
      <p:sp>
        <p:nvSpPr>
          <p:cNvPr id="110" name="Rectangle 109"/>
          <p:cNvSpPr/>
          <p:nvPr/>
        </p:nvSpPr>
        <p:spPr>
          <a:xfrm>
            <a:off x="208111" y="5681190"/>
            <a:ext cx="37702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ym typeface="SAPDings"/>
              </a:rPr>
              <a:t>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208111" y="8612304"/>
            <a:ext cx="301287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Selected: 3h (37.5 %)</a:t>
            </a:r>
            <a:endParaRPr lang="de-DE" sz="1400" dirty="0"/>
          </a:p>
        </p:txBody>
      </p:sp>
      <p:sp>
        <p:nvSpPr>
          <p:cNvPr id="10" name="Rectangle 9"/>
          <p:cNvSpPr/>
          <p:nvPr/>
        </p:nvSpPr>
        <p:spPr>
          <a:xfrm>
            <a:off x="8389654" y="5448672"/>
            <a:ext cx="116200" cy="9309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TextBox 134"/>
          <p:cNvSpPr txBox="1"/>
          <p:nvPr/>
        </p:nvSpPr>
        <p:spPr>
          <a:xfrm>
            <a:off x="3336810" y="1946411"/>
            <a:ext cx="301287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My</a:t>
            </a:r>
            <a:r>
              <a:rPr lang="de-DE" sz="1400" dirty="0" smtClean="0"/>
              <a:t> Projects</a:t>
            </a:r>
            <a:endParaRPr lang="de-DE" sz="1400" dirty="0"/>
          </a:p>
        </p:txBody>
      </p:sp>
      <p:sp>
        <p:nvSpPr>
          <p:cNvPr id="138" name="Rectangle 137"/>
          <p:cNvSpPr/>
          <p:nvPr/>
        </p:nvSpPr>
        <p:spPr>
          <a:xfrm>
            <a:off x="8137627" y="5554167"/>
            <a:ext cx="252027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ounded Rectangle 166"/>
          <p:cNvSpPr/>
          <p:nvPr/>
        </p:nvSpPr>
        <p:spPr>
          <a:xfrm>
            <a:off x="8631867" y="5566261"/>
            <a:ext cx="3607131" cy="720080"/>
          </a:xfrm>
          <a:prstGeom prst="roundRect">
            <a:avLst>
              <a:gd name="adj" fmla="val 8995"/>
            </a:avLst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8" name="Rectangle 167"/>
          <p:cNvSpPr/>
          <p:nvPr/>
        </p:nvSpPr>
        <p:spPr>
          <a:xfrm>
            <a:off x="8505854" y="5566261"/>
            <a:ext cx="252027" cy="7200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6" name="Picture 10" descr="\\dwdf200\ux\UI_Guidelines_Internal\Projects\Fiori-Stencils\Xchange\HandCurs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82465">
            <a:off x="7707490" y="6086066"/>
            <a:ext cx="777351" cy="100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Rectangle 145"/>
          <p:cNvSpPr/>
          <p:nvPr/>
        </p:nvSpPr>
        <p:spPr>
          <a:xfrm>
            <a:off x="5508202" y="5554167"/>
            <a:ext cx="252027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444644" y="5793494"/>
            <a:ext cx="54844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 flipV="1">
            <a:off x="7877017" y="5789891"/>
            <a:ext cx="54844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9" name="Picture 10" descr="\\dwdf200\ux\UI_Guidelines_Internal\Projects\Fiori-Stencils\Xchange\HandCurs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83191">
            <a:off x="5860857" y="1608688"/>
            <a:ext cx="777351" cy="100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760229" y="1792523"/>
            <a:ext cx="662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Toogle</a:t>
            </a:r>
            <a:endParaRPr lang="de-DE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715681" y="6601464"/>
            <a:ext cx="5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Drag</a:t>
            </a:r>
            <a:endParaRPr lang="de-DE" sz="1400" dirty="0"/>
          </a:p>
        </p:txBody>
      </p:sp>
      <p:pic>
        <p:nvPicPr>
          <p:cNvPr id="151" name="Picture 10" descr="\\dwdf200\ux\UI_Guidelines_Internal\Projects\Fiori-Stencils\Xchange\HandCurs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39457">
            <a:off x="693932" y="417573"/>
            <a:ext cx="777351" cy="100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640160" y="852736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Click</a:t>
            </a:r>
            <a:endParaRPr lang="de-DE" sz="1400" dirty="0"/>
          </a:p>
        </p:txBody>
      </p:sp>
      <p:sp>
        <p:nvSpPr>
          <p:cNvPr id="153" name="AutoShape 10"/>
          <p:cNvSpPr>
            <a:spLocks/>
          </p:cNvSpPr>
          <p:nvPr/>
        </p:nvSpPr>
        <p:spPr bwMode="auto">
          <a:xfrm>
            <a:off x="10540584" y="1416224"/>
            <a:ext cx="900000" cy="360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lvl="0" algn="ctr" defTabSz="914400"/>
            <a:r>
              <a:rPr lang="de-DE" sz="1600" dirty="0">
                <a:latin typeface="SAP-icons" panose="02000503000000000000" pitchFamily="2" charset="0"/>
              </a:rPr>
              <a:t></a:t>
            </a:r>
            <a:endParaRPr kumimoji="0" lang="en-US" sz="16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AP-icons" panose="02000503000000000000" pitchFamily="2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1227974" y="1499676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1</a:t>
            </a:r>
            <a:endParaRPr lang="de-DE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573571" y="7812085"/>
            <a:ext cx="8682727" cy="1600438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Semantic</a:t>
            </a:r>
            <a:r>
              <a:rPr lang="de-DE" sz="1400" dirty="0" smtClean="0"/>
              <a:t> </a:t>
            </a:r>
            <a:r>
              <a:rPr lang="de-DE" sz="1400" dirty="0" err="1" smtClean="0"/>
              <a:t>colors</a:t>
            </a:r>
            <a:r>
              <a:rPr lang="de-DE" sz="1400" dirty="0" smtClean="0"/>
              <a:t> in </a:t>
            </a:r>
            <a:r>
              <a:rPr lang="de-DE" sz="1400" dirty="0" err="1" smtClean="0"/>
              <a:t>timeline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calendar</a:t>
            </a:r>
            <a:r>
              <a:rPr lang="de-DE" sz="1400" dirty="0" smtClean="0"/>
              <a:t> </a:t>
            </a:r>
            <a:r>
              <a:rPr lang="de-DE" sz="1400" dirty="0" err="1" smtClean="0"/>
              <a:t>overview</a:t>
            </a:r>
            <a:r>
              <a:rPr lang="de-DE" sz="1400" dirty="0" smtClean="0"/>
              <a:t>: </a:t>
            </a:r>
            <a:r>
              <a:rPr lang="de-DE" sz="1400" b="1" dirty="0" err="1" smtClean="0">
                <a:solidFill>
                  <a:srgbClr val="FADD99"/>
                </a:solidFill>
              </a:rPr>
              <a:t>maintained</a:t>
            </a:r>
            <a:r>
              <a:rPr lang="de-DE" sz="1400" b="1" dirty="0" smtClean="0"/>
              <a:t>, </a:t>
            </a:r>
            <a:r>
              <a:rPr lang="de-DE" sz="1400" b="1" dirty="0" smtClean="0">
                <a:solidFill>
                  <a:srgbClr val="F0AB00"/>
                </a:solidFill>
              </a:rPr>
              <a:t>not </a:t>
            </a:r>
            <a:r>
              <a:rPr lang="de-DE" sz="1400" b="1" dirty="0" err="1" smtClean="0">
                <a:solidFill>
                  <a:srgbClr val="F0AB00"/>
                </a:solidFill>
              </a:rPr>
              <a:t>maintained</a:t>
            </a:r>
            <a:r>
              <a:rPr lang="de-DE" sz="1400" b="1" dirty="0" smtClean="0"/>
              <a:t>, </a:t>
            </a:r>
            <a:r>
              <a:rPr lang="de-DE" sz="1400" b="1" dirty="0" err="1" smtClean="0">
                <a:solidFill>
                  <a:srgbClr val="ACACAC"/>
                </a:solidFill>
              </a:rPr>
              <a:t>no</a:t>
            </a:r>
            <a:r>
              <a:rPr lang="de-DE" sz="1400" b="1" dirty="0" smtClean="0">
                <a:solidFill>
                  <a:srgbClr val="ACACAC"/>
                </a:solidFill>
              </a:rPr>
              <a:t> </a:t>
            </a:r>
            <a:r>
              <a:rPr lang="de-DE" sz="1400" b="1" dirty="0" err="1" smtClean="0">
                <a:solidFill>
                  <a:srgbClr val="ACACAC"/>
                </a:solidFill>
              </a:rPr>
              <a:t>maintanance</a:t>
            </a:r>
            <a:r>
              <a:rPr lang="de-DE" sz="1400" b="1" dirty="0" smtClean="0">
                <a:solidFill>
                  <a:srgbClr val="ACACAC"/>
                </a:solidFill>
              </a:rPr>
              <a:t> </a:t>
            </a:r>
            <a:r>
              <a:rPr lang="de-DE" sz="1400" b="1" dirty="0" err="1" smtClean="0">
                <a:solidFill>
                  <a:srgbClr val="ACACAC"/>
                </a:solidFill>
              </a:rPr>
              <a:t>needed</a:t>
            </a:r>
            <a:endParaRPr lang="de-DE" sz="1400" b="1" dirty="0" smtClean="0">
              <a:solidFill>
                <a:srgbClr val="ACACAC"/>
              </a:solidFill>
            </a:endParaRPr>
          </a:p>
          <a:p>
            <a:r>
              <a:rPr lang="de-DE" sz="1400" dirty="0" smtClean="0"/>
              <a:t>1: </a:t>
            </a:r>
            <a:r>
              <a:rPr lang="de-DE" sz="1400" dirty="0" err="1" smtClean="0"/>
              <a:t>When</a:t>
            </a:r>
            <a:r>
              <a:rPr lang="de-DE" sz="1400" dirty="0" smtClean="0"/>
              <a:t> </a:t>
            </a:r>
            <a:r>
              <a:rPr lang="de-DE" sz="1400" dirty="0" err="1" smtClean="0"/>
              <a:t>clicked</a:t>
            </a:r>
            <a:r>
              <a:rPr lang="de-DE" sz="1400" dirty="0" smtClean="0"/>
              <a:t> </a:t>
            </a:r>
            <a:r>
              <a:rPr lang="de-DE" sz="1400" dirty="0" err="1" smtClean="0"/>
              <a:t>while</a:t>
            </a:r>
            <a:r>
              <a:rPr lang="de-DE" sz="1400" dirty="0" smtClean="0"/>
              <a:t> </a:t>
            </a:r>
            <a:r>
              <a:rPr lang="de-DE" sz="1400" dirty="0" err="1" smtClean="0"/>
              <a:t>pressing</a:t>
            </a:r>
            <a:r>
              <a:rPr lang="de-DE" sz="1400" dirty="0" smtClean="0"/>
              <a:t> „</a:t>
            </a:r>
            <a:r>
              <a:rPr lang="de-DE" sz="1400" dirty="0" err="1" smtClean="0"/>
              <a:t>shift</a:t>
            </a:r>
            <a:r>
              <a:rPr lang="de-DE" sz="1400" dirty="0" smtClean="0"/>
              <a:t>“ </a:t>
            </a:r>
            <a:r>
              <a:rPr lang="de-DE" sz="1400" dirty="0" err="1" smtClean="0"/>
              <a:t>should</a:t>
            </a:r>
            <a:r>
              <a:rPr lang="de-DE" sz="1400" dirty="0" smtClean="0"/>
              <a:t> </a:t>
            </a:r>
            <a:r>
              <a:rPr lang="de-DE" sz="1400" dirty="0" err="1" smtClean="0"/>
              <a:t>act</a:t>
            </a:r>
            <a:r>
              <a:rPr lang="de-DE" sz="1400" dirty="0" smtClean="0"/>
              <a:t> </a:t>
            </a:r>
            <a:r>
              <a:rPr lang="de-DE" sz="1400" dirty="0" err="1" smtClean="0"/>
              <a:t>as</a:t>
            </a:r>
            <a:r>
              <a:rPr lang="de-DE" sz="1400" dirty="0" smtClean="0"/>
              <a:t> „save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next</a:t>
            </a:r>
            <a:r>
              <a:rPr lang="de-DE" sz="1400" dirty="0" smtClean="0"/>
              <a:t>“</a:t>
            </a:r>
          </a:p>
          <a:p>
            <a:r>
              <a:rPr lang="de-DE" sz="1400" dirty="0" smtClean="0"/>
              <a:t>2: Click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manual</a:t>
            </a:r>
            <a:r>
              <a:rPr lang="de-DE" sz="1400" dirty="0" smtClean="0"/>
              <a:t> </a:t>
            </a:r>
            <a:r>
              <a:rPr lang="de-DE" sz="1400" dirty="0" err="1" smtClean="0"/>
              <a:t>entering</a:t>
            </a:r>
            <a:r>
              <a:rPr lang="de-DE" sz="1400" dirty="0" smtClean="0"/>
              <a:t> time </a:t>
            </a:r>
            <a:r>
              <a:rPr lang="de-DE" sz="1400" dirty="0" err="1" smtClean="0"/>
              <a:t>as</a:t>
            </a:r>
            <a:r>
              <a:rPr lang="de-DE" sz="1400" dirty="0" smtClean="0"/>
              <a:t> </a:t>
            </a:r>
            <a:r>
              <a:rPr lang="de-DE" sz="1400" dirty="0" err="1" smtClean="0"/>
              <a:t>hours</a:t>
            </a:r>
            <a:r>
              <a:rPr lang="de-DE" sz="1400" dirty="0" smtClean="0"/>
              <a:t>/</a:t>
            </a:r>
            <a:r>
              <a:rPr lang="de-DE" sz="1400" dirty="0" err="1" smtClean="0"/>
              <a:t>percentage</a:t>
            </a:r>
            <a:endParaRPr lang="de-DE" sz="1400" dirty="0" smtClean="0"/>
          </a:p>
          <a:p>
            <a:r>
              <a:rPr lang="de-DE" sz="1400" dirty="0" smtClean="0"/>
              <a:t>3: Sums </a:t>
            </a:r>
            <a:r>
              <a:rPr lang="de-DE" sz="1400" dirty="0" err="1" smtClean="0"/>
              <a:t>up</a:t>
            </a:r>
            <a:r>
              <a:rPr lang="de-DE" sz="1400" dirty="0" smtClean="0"/>
              <a:t> </a:t>
            </a:r>
            <a:r>
              <a:rPr lang="de-DE" sz="1400" dirty="0" err="1" smtClean="0"/>
              <a:t>checked</a:t>
            </a:r>
            <a:r>
              <a:rPr lang="de-DE" sz="1400" dirty="0" smtClean="0"/>
              <a:t> </a:t>
            </a:r>
            <a:r>
              <a:rPr lang="de-DE" sz="1400" dirty="0" err="1" smtClean="0"/>
              <a:t>appointments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easier</a:t>
            </a:r>
            <a:r>
              <a:rPr lang="de-DE" sz="1400" dirty="0" smtClean="0"/>
              <a:t> </a:t>
            </a:r>
            <a:r>
              <a:rPr lang="de-DE" sz="1400" dirty="0" err="1" smtClean="0"/>
              <a:t>entering</a:t>
            </a:r>
            <a:endParaRPr lang="de-DE" sz="1400" dirty="0" smtClean="0"/>
          </a:p>
          <a:p>
            <a:r>
              <a:rPr lang="de-DE" sz="1400" dirty="0" smtClean="0"/>
              <a:t>4: </a:t>
            </a:r>
            <a:r>
              <a:rPr lang="de-DE" sz="1400" dirty="0" err="1" smtClean="0"/>
              <a:t>Copy</a:t>
            </a:r>
            <a:r>
              <a:rPr lang="de-DE" sz="1400" dirty="0" err="1" smtClean="0"/>
              <a:t>&amp;Paste</a:t>
            </a:r>
            <a:r>
              <a:rPr lang="de-DE" sz="1400" dirty="0" smtClean="0"/>
              <a:t> </a:t>
            </a:r>
            <a:r>
              <a:rPr lang="de-DE" sz="1400" dirty="0" err="1" smtClean="0"/>
              <a:t>functionality</a:t>
            </a:r>
            <a:endParaRPr lang="de-DE" sz="1400" dirty="0" smtClean="0"/>
          </a:p>
          <a:p>
            <a:r>
              <a:rPr lang="de-DE" sz="1400" dirty="0" smtClean="0"/>
              <a:t>5: Tomorrow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yesterday</a:t>
            </a:r>
            <a:endParaRPr lang="de-DE" sz="1400" dirty="0" smtClean="0"/>
          </a:p>
          <a:p>
            <a:r>
              <a:rPr lang="de-DE" sz="1400" dirty="0" smtClean="0"/>
              <a:t>6: </a:t>
            </a:r>
            <a:r>
              <a:rPr lang="de-DE" sz="1400" dirty="0" err="1" smtClean="0"/>
              <a:t>Grid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15 </a:t>
            </a:r>
            <a:r>
              <a:rPr lang="de-DE" sz="1400" dirty="0" err="1" smtClean="0"/>
              <a:t>minute</a:t>
            </a:r>
            <a:r>
              <a:rPr lang="de-DE" sz="1400" dirty="0" smtClean="0"/>
              <a:t> </a:t>
            </a:r>
            <a:r>
              <a:rPr lang="de-DE" sz="1400" dirty="0" err="1" smtClean="0"/>
              <a:t>stepsize</a:t>
            </a:r>
            <a:endParaRPr lang="de-DE" sz="1400" dirty="0"/>
          </a:p>
        </p:txBody>
      </p:sp>
      <p:sp>
        <p:nvSpPr>
          <p:cNvPr id="19" name="Rectangle 18"/>
          <p:cNvSpPr/>
          <p:nvPr/>
        </p:nvSpPr>
        <p:spPr>
          <a:xfrm>
            <a:off x="5072085" y="563847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SAP-icons" panose="02000503000000000000" pitchFamily="2" charset="0"/>
              </a:rPr>
              <a:t>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7595959" y="563847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SAP-icons" panose="02000503000000000000" pitchFamily="2" charset="0"/>
              </a:rPr>
              <a:t></a:t>
            </a:r>
          </a:p>
        </p:txBody>
      </p:sp>
      <p:pic>
        <p:nvPicPr>
          <p:cNvPr id="157" name="Picture 10" descr="\\dwdf200\ux\UI_Guidelines_Internal\Projects\Fiori-Stencils\Xchange\HandCurs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28734">
            <a:off x="5257479" y="4787441"/>
            <a:ext cx="777351" cy="100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Oval 158"/>
          <p:cNvSpPr/>
          <p:nvPr/>
        </p:nvSpPr>
        <p:spPr>
          <a:xfrm>
            <a:off x="5650909" y="4988839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2</a:t>
            </a:r>
            <a:endParaRPr lang="de-DE" sz="1100" dirty="0"/>
          </a:p>
        </p:txBody>
      </p:sp>
      <p:sp>
        <p:nvSpPr>
          <p:cNvPr id="160" name="Oval 159"/>
          <p:cNvSpPr/>
          <p:nvPr/>
        </p:nvSpPr>
        <p:spPr>
          <a:xfrm>
            <a:off x="0" y="8631786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3</a:t>
            </a:r>
            <a:endParaRPr lang="de-DE" sz="1100" dirty="0"/>
          </a:p>
        </p:txBody>
      </p:sp>
      <p:sp>
        <p:nvSpPr>
          <p:cNvPr id="20" name="Rectangle 19"/>
          <p:cNvSpPr/>
          <p:nvPr/>
        </p:nvSpPr>
        <p:spPr>
          <a:xfrm>
            <a:off x="12411646" y="48072"/>
            <a:ext cx="397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AP-icons" panose="02000503000000000000" pitchFamily="2" charset="0"/>
              </a:rPr>
              <a:t></a:t>
            </a:r>
          </a:p>
        </p:txBody>
      </p:sp>
      <p:sp>
        <p:nvSpPr>
          <p:cNvPr id="161" name="AutoShape 10"/>
          <p:cNvSpPr>
            <a:spLocks/>
          </p:cNvSpPr>
          <p:nvPr/>
        </p:nvSpPr>
        <p:spPr bwMode="auto">
          <a:xfrm>
            <a:off x="3625514" y="5054222"/>
            <a:ext cx="421635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algn="ctr"/>
            <a:r>
              <a:rPr lang="de-DE" sz="1600" dirty="0" smtClean="0">
                <a:latin typeface="SAP-icons" panose="02000503000000000000" pitchFamily="2" charset="0"/>
              </a:rPr>
              <a:t></a:t>
            </a:r>
            <a:endParaRPr lang="de-DE" sz="1600" dirty="0">
              <a:latin typeface="SAP-icons" panose="02000503000000000000" pitchFamily="2" charset="0"/>
            </a:endParaRPr>
          </a:p>
        </p:txBody>
      </p:sp>
      <p:sp>
        <p:nvSpPr>
          <p:cNvPr id="162" name="AutoShape 10"/>
          <p:cNvSpPr>
            <a:spLocks/>
          </p:cNvSpPr>
          <p:nvPr/>
        </p:nvSpPr>
        <p:spPr bwMode="auto">
          <a:xfrm>
            <a:off x="4099081" y="5060627"/>
            <a:ext cx="421635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algn="ctr"/>
            <a:r>
              <a:rPr lang="de-DE" sz="1600" dirty="0" smtClean="0">
                <a:latin typeface="SAP-icons" panose="02000503000000000000" pitchFamily="2" charset="0"/>
              </a:rPr>
              <a:t></a:t>
            </a:r>
            <a:endParaRPr lang="de-DE" sz="1600" dirty="0">
              <a:latin typeface="SAP-icons" panose="02000503000000000000" pitchFamily="2" charset="0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3900407" y="4745986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4</a:t>
            </a:r>
            <a:endParaRPr lang="de-DE" sz="1100" dirty="0"/>
          </a:p>
        </p:txBody>
      </p:sp>
      <p:sp>
        <p:nvSpPr>
          <p:cNvPr id="164" name="Oval 163"/>
          <p:cNvSpPr/>
          <p:nvPr/>
        </p:nvSpPr>
        <p:spPr>
          <a:xfrm>
            <a:off x="12168592" y="1499676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5</a:t>
            </a:r>
            <a:endParaRPr lang="de-DE" sz="1100" dirty="0"/>
          </a:p>
        </p:txBody>
      </p:sp>
      <p:sp>
        <p:nvSpPr>
          <p:cNvPr id="165" name="Oval 164"/>
          <p:cNvSpPr/>
          <p:nvPr/>
        </p:nvSpPr>
        <p:spPr>
          <a:xfrm>
            <a:off x="3452858" y="1490203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5</a:t>
            </a:r>
            <a:endParaRPr lang="de-DE" sz="1100" dirty="0"/>
          </a:p>
        </p:txBody>
      </p:sp>
      <p:sp>
        <p:nvSpPr>
          <p:cNvPr id="166" name="Oval 165"/>
          <p:cNvSpPr/>
          <p:nvPr/>
        </p:nvSpPr>
        <p:spPr>
          <a:xfrm>
            <a:off x="8731778" y="6405357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6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59204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A3 Paper (297x420 mm)</PresentationFormat>
  <Paragraphs>150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Loch</dc:creator>
  <cp:lastModifiedBy>Florian Loch</cp:lastModifiedBy>
  <cp:revision>40</cp:revision>
  <dcterms:created xsi:type="dcterms:W3CDTF">2014-02-17T16:51:52Z</dcterms:created>
  <dcterms:modified xsi:type="dcterms:W3CDTF">2014-02-19T14:27:19Z</dcterms:modified>
</cp:coreProperties>
</file>