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009DE0"/>
    <a:srgbClr val="E7E7E7"/>
    <a:srgbClr val="EBEBEB"/>
    <a:srgbClr val="ACACAC"/>
    <a:srgbClr val="FADD99"/>
    <a:srgbClr val="F0AB00"/>
    <a:srgbClr val="FFB26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8241" autoAdjust="0"/>
  </p:normalViewPr>
  <p:slideViewPr>
    <p:cSldViewPr>
      <p:cViewPr varScale="1">
        <p:scale>
          <a:sx n="84" d="100"/>
          <a:sy n="84" d="100"/>
        </p:scale>
        <p:origin x="-1326" y="-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b="0" dirty="0" err="1" smtClean="0"/>
              <a:t>Overview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over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last 7 </a:t>
            </a:r>
            <a:r>
              <a:rPr lang="de-DE" b="0" baseline="0" dirty="0" err="1" smtClean="0"/>
              <a:t>days</a:t>
            </a:r>
            <a:endParaRPr lang="de-DE" b="0" dirty="0"/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Bridge</c:v>
                </c:pt>
                <c:pt idx="1">
                  <c:v>Project X</c:v>
                </c:pt>
                <c:pt idx="2">
                  <c:v>KPI Cockpit</c:v>
                </c:pt>
                <c:pt idx="3">
                  <c:v>Project Santa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56B11-023B-41DE-BE57-934E17F9CE2B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0F86-1AF7-4028-A262-1184A6E5A9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4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1: </a:t>
            </a:r>
            <a:r>
              <a:rPr lang="de-DE" dirty="0" err="1" smtClean="0"/>
              <a:t>Recognizes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„lunch“, „</a:t>
            </a:r>
            <a:r>
              <a:rPr lang="de-DE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“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„private“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unimportant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CATS“,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editable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endParaRPr lang="de-DE" baseline="0" dirty="0" smtClean="0"/>
          </a:p>
          <a:p>
            <a:r>
              <a:rPr lang="de-DE" baseline="0" dirty="0" smtClean="0"/>
              <a:t>2: </a:t>
            </a:r>
            <a:r>
              <a:rPr lang="de-DE" baseline="0" dirty="0" err="1" smtClean="0"/>
              <a:t>Assign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endParaRPr lang="de-DE" baseline="0" dirty="0" smtClean="0"/>
          </a:p>
          <a:p>
            <a:r>
              <a:rPr lang="de-DE" baseline="0" dirty="0" smtClean="0"/>
              <a:t>3: Button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dialog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inserting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keyboard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bars</a:t>
            </a:r>
            <a:endParaRPr lang="de-DE" baseline="0" dirty="0" smtClean="0"/>
          </a:p>
          <a:p>
            <a:r>
              <a:rPr lang="de-DE" baseline="0" dirty="0" smtClean="0"/>
              <a:t>4: Absolute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endParaRPr lang="de-DE" baseline="0" dirty="0" smtClean="0"/>
          </a:p>
          <a:p>
            <a:r>
              <a:rPr lang="de-DE" baseline="0" dirty="0" smtClean="0"/>
              <a:t>5: Projects not </a:t>
            </a:r>
            <a:r>
              <a:rPr lang="de-DE" baseline="0" dirty="0" err="1" smtClean="0"/>
              <a:t>currently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will also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endParaRPr lang="de-DE" baseline="0" dirty="0" smtClean="0"/>
          </a:p>
          <a:p>
            <a:r>
              <a:rPr lang="de-DE" baseline="0" dirty="0" smtClean="0"/>
              <a:t>6: Other </a:t>
            </a:r>
            <a:r>
              <a:rPr lang="de-DE" baseline="0" dirty="0" err="1" smtClean="0"/>
              <a:t>modes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: Last 4 </a:t>
            </a:r>
            <a:r>
              <a:rPr lang="de-DE" baseline="0" dirty="0" err="1" smtClean="0"/>
              <a:t>Weeks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month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week</a:t>
            </a:r>
            <a:r>
              <a:rPr lang="de-DE" baseline="0" dirty="0" smtClean="0"/>
              <a:t>, last 3 </a:t>
            </a:r>
            <a:r>
              <a:rPr lang="de-DE" baseline="0" dirty="0" err="1" smtClean="0"/>
              <a:t>month</a:t>
            </a:r>
            <a:endParaRPr lang="de-DE" baseline="0" dirty="0" smtClean="0"/>
          </a:p>
          <a:p>
            <a:r>
              <a:rPr lang="de-DE" baseline="0" dirty="0" smtClean="0"/>
              <a:t>7: System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guess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– e. g.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title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tags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appear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title</a:t>
            </a:r>
          </a:p>
          <a:p>
            <a:r>
              <a:rPr lang="de-DE" baseline="0" dirty="0" smtClean="0"/>
              <a:t>8: Last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Next will bring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r>
              <a:rPr lang="de-DE" baseline="0" dirty="0" smtClean="0"/>
              <a:t> he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fill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Yesterday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tomorrow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stepwise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calendar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E0F86-1AF7-4028-A262-1184A6E5A9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8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1: </a:t>
            </a:r>
            <a:r>
              <a:rPr lang="de-DE" dirty="0" err="1" smtClean="0"/>
              <a:t>Recognizes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„lunch“, „</a:t>
            </a:r>
            <a:r>
              <a:rPr lang="de-DE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“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„private“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unimportant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CATS“,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editable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endParaRPr lang="de-DE" baseline="0" dirty="0" smtClean="0"/>
          </a:p>
          <a:p>
            <a:r>
              <a:rPr lang="de-DE" baseline="0" dirty="0" smtClean="0"/>
              <a:t>2: </a:t>
            </a:r>
            <a:r>
              <a:rPr lang="de-DE" baseline="0" dirty="0" err="1" smtClean="0"/>
              <a:t>Assign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endParaRPr lang="de-DE" baseline="0" dirty="0" smtClean="0"/>
          </a:p>
          <a:p>
            <a:r>
              <a:rPr lang="de-DE" baseline="0" dirty="0" smtClean="0"/>
              <a:t>3: Button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dialog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inserting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keyboard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bars</a:t>
            </a:r>
            <a:endParaRPr lang="de-DE" baseline="0" dirty="0" smtClean="0"/>
          </a:p>
          <a:p>
            <a:r>
              <a:rPr lang="de-DE" baseline="0" dirty="0" smtClean="0"/>
              <a:t>4: Absolute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endParaRPr lang="de-DE" baseline="0" dirty="0" smtClean="0"/>
          </a:p>
          <a:p>
            <a:r>
              <a:rPr lang="de-DE" baseline="0" dirty="0" smtClean="0"/>
              <a:t>5: Projects not </a:t>
            </a:r>
            <a:r>
              <a:rPr lang="de-DE" baseline="0" dirty="0" err="1" smtClean="0"/>
              <a:t>currently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will also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endParaRPr lang="de-DE" baseline="0" dirty="0" smtClean="0"/>
          </a:p>
          <a:p>
            <a:r>
              <a:rPr lang="de-DE" baseline="0" dirty="0" smtClean="0"/>
              <a:t>6: Other </a:t>
            </a:r>
            <a:r>
              <a:rPr lang="de-DE" baseline="0" dirty="0" err="1" smtClean="0"/>
              <a:t>modes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: Last 4 </a:t>
            </a:r>
            <a:r>
              <a:rPr lang="de-DE" baseline="0" dirty="0" err="1" smtClean="0"/>
              <a:t>Weeks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month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week</a:t>
            </a:r>
            <a:r>
              <a:rPr lang="de-DE" baseline="0" dirty="0" smtClean="0"/>
              <a:t>, last 3 </a:t>
            </a:r>
            <a:r>
              <a:rPr lang="de-DE" baseline="0" dirty="0" err="1" smtClean="0"/>
              <a:t>month</a:t>
            </a:r>
            <a:endParaRPr lang="de-DE" baseline="0" dirty="0" smtClean="0"/>
          </a:p>
          <a:p>
            <a:r>
              <a:rPr lang="de-DE" baseline="0" dirty="0" smtClean="0"/>
              <a:t>7: System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guess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– e. g.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title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tags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appear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title</a:t>
            </a:r>
          </a:p>
          <a:p>
            <a:r>
              <a:rPr lang="de-DE" baseline="0" dirty="0" smtClean="0"/>
              <a:t>8: Last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Next will bring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r>
              <a:rPr lang="de-DE" baseline="0" dirty="0" smtClean="0"/>
              <a:t> he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fill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Yesterday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tomorrow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stepwise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calendar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E0F86-1AF7-4028-A262-1184A6E5A9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8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6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4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9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4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2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2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25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6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52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8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"/>
          <p:cNvSpPr>
            <a:spLocks/>
          </p:cNvSpPr>
          <p:nvPr/>
        </p:nvSpPr>
        <p:spPr bwMode="auto">
          <a:xfrm>
            <a:off x="208111" y="3144416"/>
            <a:ext cx="3012426" cy="6336704"/>
          </a:xfrm>
          <a:prstGeom prst="roundRect">
            <a:avLst>
              <a:gd name="adj" fmla="val 3149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208111" y="2957467"/>
            <a:ext cx="3012877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347811" y="2372027"/>
            <a:ext cx="270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215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Meetings at Fri,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27</a:t>
            </a:r>
            <a:r>
              <a:rPr kumimoji="0" 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th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February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" y="984176"/>
            <a:ext cx="30124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208111" y="3497387"/>
            <a:ext cx="3012877" cy="736574"/>
            <a:chOff x="208111" y="2597696"/>
            <a:chExt cx="3012877" cy="736574"/>
          </a:xfrm>
        </p:grpSpPr>
        <p:sp>
          <p:nvSpPr>
            <p:cNvPr id="18" name="Rectangle 17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Meeting with Thomas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60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8111" y="4214074"/>
            <a:ext cx="3012877" cy="736574"/>
            <a:chOff x="208111" y="2597696"/>
            <a:chExt cx="3012877" cy="736574"/>
          </a:xfrm>
        </p:grpSpPr>
        <p:sp>
          <p:nvSpPr>
            <p:cNvPr id="33" name="Rectangle 32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PFP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45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8111" y="4950648"/>
            <a:ext cx="3012877" cy="736574"/>
            <a:chOff x="208111" y="2597696"/>
            <a:chExt cx="3012877" cy="736574"/>
          </a:xfrm>
        </p:grpSpPr>
        <p:sp>
          <p:nvSpPr>
            <p:cNvPr id="42" name="Rectangle 41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Lunch with Bernd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70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WDF3, elevator</a:t>
              </a:r>
            </a:p>
            <a:p>
              <a:pPr lvl="0" defTabSz="914400">
                <a:defRPr/>
              </a:pP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8111" y="5687222"/>
            <a:ext cx="3012877" cy="736574"/>
            <a:chOff x="208111" y="2597696"/>
            <a:chExt cx="3012877" cy="736574"/>
          </a:xfrm>
        </p:grpSpPr>
        <p:sp>
          <p:nvSpPr>
            <p:cNvPr id="45" name="Rectangle 44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Conception for CATS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90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08111" y="6423796"/>
            <a:ext cx="3012877" cy="736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Planning Bridge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8111" y="7160370"/>
            <a:ext cx="3012877" cy="736574"/>
            <a:chOff x="208111" y="2597696"/>
            <a:chExt cx="3012877" cy="736574"/>
          </a:xfrm>
        </p:grpSpPr>
        <p:sp>
          <p:nvSpPr>
            <p:cNvPr id="51" name="Rectangle 50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TwoGo Ride to Karlsruhe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No location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55" name="AutoShape 1"/>
          <p:cNvSpPr>
            <a:spLocks/>
          </p:cNvSpPr>
          <p:nvPr/>
        </p:nvSpPr>
        <p:spPr bwMode="auto">
          <a:xfrm>
            <a:off x="3307010" y="1812268"/>
            <a:ext cx="9214469" cy="7668851"/>
          </a:xfrm>
          <a:prstGeom prst="roundRect">
            <a:avLst>
              <a:gd name="adj" fmla="val 697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56" name="Freeform 2"/>
          <p:cNvSpPr>
            <a:spLocks/>
          </p:cNvSpPr>
          <p:nvPr/>
        </p:nvSpPr>
        <p:spPr bwMode="auto">
          <a:xfrm>
            <a:off x="3307011" y="1344216"/>
            <a:ext cx="9215849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AutoShape 7"/>
          <p:cNvSpPr>
            <a:spLocks/>
          </p:cNvSpPr>
          <p:nvPr/>
        </p:nvSpPr>
        <p:spPr bwMode="auto">
          <a:xfrm>
            <a:off x="2307332" y="4611291"/>
            <a:ext cx="2057400" cy="1130300"/>
          </a:xfrm>
          <a:prstGeom prst="roundRect">
            <a:avLst>
              <a:gd name="adj" fmla="val 5741"/>
            </a:avLst>
          </a:prstGeom>
          <a:solidFill>
            <a:srgbClr val="FFFFFF"/>
          </a:solidFill>
          <a:ln w="9525">
            <a:solidFill>
              <a:srgbClr val="B6B6B6"/>
            </a:solidFill>
            <a:miter lim="800000"/>
            <a:headEnd/>
            <a:tailEnd/>
          </a:ln>
          <a:effectLst>
            <a:outerShdw blurRad="101600" dist="50800" dir="2700000" algn="ctr" rotWithShape="0">
              <a:srgbClr val="000000">
                <a:alpha val="14998"/>
              </a:srgbClr>
            </a:outerShdw>
          </a:effectLst>
        </p:spPr>
        <p:txBody>
          <a:bodyPr lIns="114300" tIns="114300" rIns="114085" bIns="114300" anchor="ctr"/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lang="en-US" sz="1400" kern="0" dirty="0" smtClean="0">
                <a:solidFill>
                  <a:srgbClr val="2A2B2B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Bridge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Project X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KPI Cockpit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349394" y="5255309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59" name="Oval 58"/>
          <p:cNvSpPr/>
          <p:nvPr/>
        </p:nvSpPr>
        <p:spPr>
          <a:xfrm>
            <a:off x="4024536" y="4709222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2</a:t>
            </a:r>
            <a:endParaRPr lang="de-DE" sz="1100" dirty="0"/>
          </a:p>
        </p:txBody>
      </p:sp>
      <p:sp>
        <p:nvSpPr>
          <p:cNvPr id="58" name="Rectangle 57"/>
          <p:cNvSpPr/>
          <p:nvPr/>
        </p:nvSpPr>
        <p:spPr>
          <a:xfrm>
            <a:off x="208111" y="624136"/>
            <a:ext cx="12313368" cy="144016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492727" y="624136"/>
            <a:ext cx="207641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2944416" y="624136"/>
            <a:ext cx="792088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4168552" y="624136"/>
            <a:ext cx="120713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8128992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208111" y="624136"/>
            <a:ext cx="2846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700368" y="624136"/>
            <a:ext cx="1558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3736504" y="628328"/>
            <a:ext cx="284616" cy="139824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tangle 68"/>
          <p:cNvSpPr/>
          <p:nvPr/>
        </p:nvSpPr>
        <p:spPr>
          <a:xfrm>
            <a:off x="4289264" y="624136"/>
            <a:ext cx="671375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0085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9928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5104656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6112768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712088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9073480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00120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1009312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12093623" y="624136"/>
            <a:ext cx="429237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08111" y="768152"/>
            <a:ext cx="4156621" cy="14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January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84575" y="768976"/>
            <a:ext cx="396044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February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45017" y="768976"/>
            <a:ext cx="41778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292280" y="555908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115972" y="563880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AutoShape 10"/>
          <p:cNvSpPr>
            <a:spLocks/>
          </p:cNvSpPr>
          <p:nvPr/>
        </p:nvSpPr>
        <p:spPr bwMode="auto">
          <a:xfrm>
            <a:off x="3388634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Yesterday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9" name="AutoShape 10"/>
          <p:cNvSpPr>
            <a:spLocks/>
          </p:cNvSpPr>
          <p:nvPr/>
        </p:nvSpPr>
        <p:spPr bwMode="auto">
          <a:xfrm>
            <a:off x="11549472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Tomorrow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48692" y="7883098"/>
            <a:ext cx="8663791" cy="864096"/>
          </a:xfrm>
          <a:prstGeom prst="roundRect">
            <a:avLst>
              <a:gd name="adj" fmla="val 899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ounded Rectangle 87"/>
          <p:cNvSpPr/>
          <p:nvPr/>
        </p:nvSpPr>
        <p:spPr>
          <a:xfrm>
            <a:off x="3720700" y="7955106"/>
            <a:ext cx="1811812" cy="720080"/>
          </a:xfrm>
          <a:prstGeom prst="roundRect">
            <a:avLst>
              <a:gd name="adj" fmla="val 89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Bridge</a:t>
            </a:r>
          </a:p>
          <a:p>
            <a:pPr algn="ctr"/>
            <a:r>
              <a:rPr lang="de-DE" sz="1600" dirty="0" smtClean="0"/>
              <a:t>1h 40m (21 %)</a:t>
            </a:r>
            <a:endParaRPr lang="de-DE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5532512" y="7955106"/>
            <a:ext cx="2880319" cy="720080"/>
          </a:xfrm>
          <a:prstGeom prst="roundRect">
            <a:avLst>
              <a:gd name="adj" fmla="val 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X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2h 30m (31 %)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412832" y="7955106"/>
            <a:ext cx="3849344" cy="720080"/>
          </a:xfrm>
          <a:prstGeom prst="roundRect">
            <a:avLst>
              <a:gd name="adj" fmla="val 8995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KPI Cockpit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3h 50m (48 %)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4" name="AutoShape 10"/>
          <p:cNvSpPr>
            <a:spLocks/>
          </p:cNvSpPr>
          <p:nvPr/>
        </p:nvSpPr>
        <p:spPr bwMode="auto">
          <a:xfrm>
            <a:off x="4364732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Last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5" name="AutoShape 10"/>
          <p:cNvSpPr>
            <a:spLocks/>
          </p:cNvSpPr>
          <p:nvPr/>
        </p:nvSpPr>
        <p:spPr bwMode="auto">
          <a:xfrm>
            <a:off x="10577264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Next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104656" y="819443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3</a:t>
            </a:r>
            <a:endParaRPr lang="de-DE" sz="1100" dirty="0"/>
          </a:p>
        </p:txBody>
      </p:sp>
      <p:graphicFrame>
        <p:nvGraphicFramePr>
          <p:cNvPr id="117" name="Chart 116"/>
          <p:cNvGraphicFramePr/>
          <p:nvPr>
            <p:extLst>
              <p:ext uri="{D42A27DB-BD31-4B8C-83A1-F6EECF244321}">
                <p14:modId xmlns:p14="http://schemas.microsoft.com/office/powerpoint/2010/main" val="3962707290"/>
              </p:ext>
            </p:extLst>
          </p:nvPr>
        </p:nvGraphicFramePr>
        <p:xfrm>
          <a:off x="4364732" y="3708423"/>
          <a:ext cx="7361879" cy="3935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3747407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980587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262176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62760" y="8757124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0h</a:t>
            </a:r>
            <a:endParaRPr lang="de-DE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76592" y="872234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4h</a:t>
            </a:r>
            <a:endParaRPr lang="de-DE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98982" y="8757124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8h</a:t>
            </a:r>
            <a:endParaRPr lang="de-DE" sz="1600" dirty="0"/>
          </a:p>
        </p:txBody>
      </p:sp>
      <p:sp>
        <p:nvSpPr>
          <p:cNvPr id="125" name="Oval 124"/>
          <p:cNvSpPr/>
          <p:nvPr/>
        </p:nvSpPr>
        <p:spPr>
          <a:xfrm>
            <a:off x="12141463" y="9095678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26" name="Oval 125"/>
          <p:cNvSpPr/>
          <p:nvPr/>
        </p:nvSpPr>
        <p:spPr>
          <a:xfrm>
            <a:off x="6364795" y="517396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5</a:t>
            </a:r>
          </a:p>
        </p:txBody>
      </p:sp>
      <p:sp>
        <p:nvSpPr>
          <p:cNvPr id="127" name="Rectangle 15"/>
          <p:cNvSpPr>
            <a:spLocks/>
          </p:cNvSpPr>
          <p:nvPr/>
        </p:nvSpPr>
        <p:spPr bwMode="auto">
          <a:xfrm>
            <a:off x="10145216" y="3746036"/>
            <a:ext cx="223767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r"/>
            <a:r>
              <a:rPr lang="en-US" sz="1400" dirty="0" smtClean="0">
                <a:solidFill>
                  <a:srgbClr val="2E78B8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Webdings" pitchFamily="18" charset="2"/>
              </a:rPr>
              <a:t>Change Preview Mode</a:t>
            </a:r>
            <a:r>
              <a:rPr lang="en-US" sz="1400" dirty="0" smtClean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 </a:t>
            </a:r>
            <a:r>
              <a:rPr lang="en-US" sz="1400" dirty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6</a:t>
            </a:r>
          </a:p>
        </p:txBody>
      </p:sp>
      <p:sp>
        <p:nvSpPr>
          <p:cNvPr id="128" name="Oval 127"/>
          <p:cNvSpPr/>
          <p:nvPr/>
        </p:nvSpPr>
        <p:spPr>
          <a:xfrm>
            <a:off x="12238489" y="362277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6</a:t>
            </a:r>
            <a:endParaRPr lang="de-DE" sz="1100" dirty="0"/>
          </a:p>
        </p:txBody>
      </p:sp>
      <p:sp>
        <p:nvSpPr>
          <p:cNvPr id="131" name="AutoShape 16"/>
          <p:cNvSpPr>
            <a:spLocks/>
          </p:cNvSpPr>
          <p:nvPr/>
        </p:nvSpPr>
        <p:spPr bwMode="auto">
          <a:xfrm>
            <a:off x="2037332" y="6526443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Ok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2" name="AutoShape 17"/>
          <p:cNvSpPr>
            <a:spLocks/>
          </p:cNvSpPr>
          <p:nvPr/>
        </p:nvSpPr>
        <p:spPr bwMode="auto">
          <a:xfrm>
            <a:off x="2629875" y="6531027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C04B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No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622870" y="679208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7</a:t>
            </a:r>
            <a:endParaRPr lang="de-DE" sz="1100" dirty="0"/>
          </a:p>
        </p:txBody>
      </p:sp>
      <p:sp>
        <p:nvSpPr>
          <p:cNvPr id="134" name="Oval 133"/>
          <p:cNvSpPr/>
          <p:nvPr/>
        </p:nvSpPr>
        <p:spPr>
          <a:xfrm>
            <a:off x="5352122" y="310989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8</a:t>
            </a:r>
            <a:endParaRPr lang="de-DE" sz="1100" dirty="0"/>
          </a:p>
        </p:txBody>
      </p:sp>
      <p:sp>
        <p:nvSpPr>
          <p:cNvPr id="122" name="Rectangle 121"/>
          <p:cNvSpPr/>
          <p:nvPr/>
        </p:nvSpPr>
        <p:spPr>
          <a:xfrm>
            <a:off x="0" y="43178"/>
            <a:ext cx="12801600" cy="36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0" y="-2541"/>
            <a:ext cx="12801600" cy="45719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 descr="http://localhost:8000/img/bridge-logo-text-gre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" y="108878"/>
            <a:ext cx="1047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utoShape 10"/>
          <p:cNvSpPr>
            <a:spLocks/>
          </p:cNvSpPr>
          <p:nvPr/>
        </p:nvSpPr>
        <p:spPr bwMode="auto">
          <a:xfrm>
            <a:off x="3461828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0" name="AutoShape 10"/>
          <p:cNvSpPr>
            <a:spLocks/>
          </p:cNvSpPr>
          <p:nvPr/>
        </p:nvSpPr>
        <p:spPr bwMode="auto">
          <a:xfrm>
            <a:off x="4996963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Bridge</a:t>
            </a:r>
          </a:p>
        </p:txBody>
      </p:sp>
      <p:sp>
        <p:nvSpPr>
          <p:cNvPr id="141" name="AutoShape 10"/>
          <p:cNvSpPr>
            <a:spLocks/>
          </p:cNvSpPr>
          <p:nvPr/>
        </p:nvSpPr>
        <p:spPr bwMode="auto">
          <a:xfrm>
            <a:off x="6526221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X</a:t>
            </a:r>
          </a:p>
        </p:txBody>
      </p:sp>
      <p:sp>
        <p:nvSpPr>
          <p:cNvPr id="142" name="AutoShape 10"/>
          <p:cNvSpPr>
            <a:spLocks/>
          </p:cNvSpPr>
          <p:nvPr/>
        </p:nvSpPr>
        <p:spPr bwMode="auto">
          <a:xfrm>
            <a:off x="8055479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2">
              <a:lumMod val="75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KPI Cockpit</a:t>
            </a:r>
          </a:p>
        </p:txBody>
      </p:sp>
      <p:sp>
        <p:nvSpPr>
          <p:cNvPr id="143" name="AutoShape 10"/>
          <p:cNvSpPr>
            <a:spLocks/>
          </p:cNvSpPr>
          <p:nvPr/>
        </p:nvSpPr>
        <p:spPr bwMode="auto">
          <a:xfrm>
            <a:off x="9580131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Blue Banana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4" name="AutoShape 10"/>
          <p:cNvSpPr>
            <a:spLocks/>
          </p:cNvSpPr>
          <p:nvPr/>
        </p:nvSpPr>
        <p:spPr bwMode="auto">
          <a:xfrm>
            <a:off x="11081480" y="2065479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Santa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5" name="AutoShape 10"/>
          <p:cNvSpPr>
            <a:spLocks/>
          </p:cNvSpPr>
          <p:nvPr/>
        </p:nvSpPr>
        <p:spPr bwMode="auto">
          <a:xfrm>
            <a:off x="3461828" y="242436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Malibu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1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"/>
          <p:cNvSpPr>
            <a:spLocks/>
          </p:cNvSpPr>
          <p:nvPr/>
        </p:nvSpPr>
        <p:spPr bwMode="auto">
          <a:xfrm>
            <a:off x="208111" y="3158082"/>
            <a:ext cx="3012426" cy="6336704"/>
          </a:xfrm>
          <a:prstGeom prst="roundRect">
            <a:avLst>
              <a:gd name="adj" fmla="val 3149"/>
            </a:avLst>
          </a:prstGeom>
          <a:solidFill>
            <a:srgbClr val="FFFEFE"/>
          </a:solidFill>
          <a:ln w="12700">
            <a:solidFill>
              <a:srgbClr val="ADADAD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208111" y="2957467"/>
            <a:ext cx="3012877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My</a:t>
            </a: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day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347811" y="2372027"/>
            <a:ext cx="270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215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Meetings at Fri,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27</a:t>
            </a:r>
            <a:r>
              <a:rPr kumimoji="0" 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th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February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" y="1272208"/>
            <a:ext cx="30124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92726" y="3497387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 with Thomas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60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2726" y="4214074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PFP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45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43" name="Rectangle 15"/>
          <p:cNvSpPr>
            <a:spLocks/>
          </p:cNvSpPr>
          <p:nvPr/>
        </p:nvSpPr>
        <p:spPr bwMode="auto">
          <a:xfrm>
            <a:off x="1936304" y="5020422"/>
            <a:ext cx="1206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Assign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2726" y="4944616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Conception for CATS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2726" y="5681190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Planning Bridge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2726" y="6417764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TwoGo Ride to Karlsruhe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40 minutes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No location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55" name="AutoShape 1"/>
          <p:cNvSpPr>
            <a:spLocks/>
          </p:cNvSpPr>
          <p:nvPr/>
        </p:nvSpPr>
        <p:spPr bwMode="auto">
          <a:xfrm>
            <a:off x="3307700" y="1825935"/>
            <a:ext cx="9214469" cy="7668851"/>
          </a:xfrm>
          <a:prstGeom prst="roundRect">
            <a:avLst>
              <a:gd name="adj" fmla="val 697"/>
            </a:avLst>
          </a:prstGeom>
          <a:solidFill>
            <a:srgbClr val="FFFEFE"/>
          </a:solidFill>
          <a:ln w="12700">
            <a:solidFill>
              <a:srgbClr val="ADADAD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56" name="Freeform 2"/>
          <p:cNvSpPr>
            <a:spLocks/>
          </p:cNvSpPr>
          <p:nvPr/>
        </p:nvSpPr>
        <p:spPr bwMode="auto">
          <a:xfrm>
            <a:off x="3307011" y="1344216"/>
            <a:ext cx="9215849" cy="533400"/>
          </a:xfrm>
          <a:prstGeom prst="round2SameRect">
            <a:avLst/>
          </a:pr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27th </a:t>
            </a: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of</a:t>
            </a: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March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8111" y="624136"/>
            <a:ext cx="12313368" cy="144016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492727" y="624136"/>
            <a:ext cx="207641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2944416" y="624136"/>
            <a:ext cx="792088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4168552" y="624136"/>
            <a:ext cx="120713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8128992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208111" y="624136"/>
            <a:ext cx="2846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700368" y="624136"/>
            <a:ext cx="1558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3736504" y="628328"/>
            <a:ext cx="284616" cy="139824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tangle 68"/>
          <p:cNvSpPr/>
          <p:nvPr/>
        </p:nvSpPr>
        <p:spPr>
          <a:xfrm>
            <a:off x="4289264" y="624136"/>
            <a:ext cx="671375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0085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9928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5104656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6112768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712088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9073480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00120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1009312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12093623" y="624136"/>
            <a:ext cx="429237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08111" y="768152"/>
            <a:ext cx="4156621" cy="14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January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84575" y="768976"/>
            <a:ext cx="396044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February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45017" y="768976"/>
            <a:ext cx="41778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292280" y="555908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115972" y="563880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AutoShape 10"/>
          <p:cNvSpPr>
            <a:spLocks/>
          </p:cNvSpPr>
          <p:nvPr/>
        </p:nvSpPr>
        <p:spPr bwMode="auto">
          <a:xfrm>
            <a:off x="3388634" y="1488232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200" dirty="0">
                <a:latin typeface="SAP-icons" panose="02000503000000000000" pitchFamily="2" charset="0"/>
              </a:rPr>
              <a:t>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9" name="AutoShape 10"/>
          <p:cNvSpPr>
            <a:spLocks/>
          </p:cNvSpPr>
          <p:nvPr/>
        </p:nvSpPr>
        <p:spPr bwMode="auto">
          <a:xfrm>
            <a:off x="11549472" y="1488232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200" dirty="0">
                <a:latin typeface="SAP-icons" panose="02000503000000000000" pitchFamily="2" charset="0"/>
              </a:rPr>
              <a:t>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25514" y="5482159"/>
            <a:ext cx="8663791" cy="864096"/>
          </a:xfrm>
          <a:prstGeom prst="roundRect">
            <a:avLst>
              <a:gd name="adj" fmla="val 899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ounded Rectangle 87"/>
          <p:cNvSpPr/>
          <p:nvPr/>
        </p:nvSpPr>
        <p:spPr>
          <a:xfrm>
            <a:off x="3697522" y="5554167"/>
            <a:ext cx="1811812" cy="720080"/>
          </a:xfrm>
          <a:prstGeom prst="roundRect">
            <a:avLst>
              <a:gd name="adj" fmla="val 89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Bridge</a:t>
            </a:r>
          </a:p>
          <a:p>
            <a:pPr algn="ctr"/>
            <a:r>
              <a:rPr lang="de-DE" sz="1600" dirty="0" smtClean="0"/>
              <a:t>1h 40m (21 %)</a:t>
            </a:r>
            <a:endParaRPr lang="de-DE" sz="1600" dirty="0"/>
          </a:p>
        </p:txBody>
      </p:sp>
      <p:sp>
        <p:nvSpPr>
          <p:cNvPr id="147" name="Rectangle 146"/>
          <p:cNvSpPr/>
          <p:nvPr/>
        </p:nvSpPr>
        <p:spPr>
          <a:xfrm>
            <a:off x="5256175" y="5554167"/>
            <a:ext cx="252027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ounded Rectangle 110"/>
          <p:cNvSpPr/>
          <p:nvPr/>
        </p:nvSpPr>
        <p:spPr>
          <a:xfrm>
            <a:off x="5509334" y="5554167"/>
            <a:ext cx="2880319" cy="720080"/>
          </a:xfrm>
          <a:prstGeom prst="roundRect">
            <a:avLst>
              <a:gd name="adj" fmla="val 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X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2h 30m (31 %)</a:t>
            </a:r>
            <a:endParaRPr lang="de-DE" sz="1600" dirty="0">
              <a:solidFill>
                <a:prstClr val="white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3724229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957409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238998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39582" y="635618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0h</a:t>
            </a:r>
            <a:endParaRPr lang="de-DE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53414" y="6321406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4h</a:t>
            </a:r>
            <a:endParaRPr lang="de-DE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75804" y="635618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8h</a:t>
            </a:r>
            <a:endParaRPr lang="de-DE" sz="1600" dirty="0"/>
          </a:p>
        </p:txBody>
      </p:sp>
      <p:sp>
        <p:nvSpPr>
          <p:cNvPr id="122" name="Rectangle 121"/>
          <p:cNvSpPr/>
          <p:nvPr/>
        </p:nvSpPr>
        <p:spPr>
          <a:xfrm>
            <a:off x="0" y="43178"/>
            <a:ext cx="12801600" cy="36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TextBox 129"/>
          <p:cNvSpPr txBox="1"/>
          <p:nvPr/>
        </p:nvSpPr>
        <p:spPr>
          <a:xfrm>
            <a:off x="3307009" y="1877616"/>
            <a:ext cx="9214469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1400" dirty="0"/>
          </a:p>
        </p:txBody>
      </p:sp>
      <p:sp>
        <p:nvSpPr>
          <p:cNvPr id="137" name="Rectangle 136"/>
          <p:cNvSpPr/>
          <p:nvPr/>
        </p:nvSpPr>
        <p:spPr>
          <a:xfrm>
            <a:off x="0" y="-2541"/>
            <a:ext cx="12801600" cy="45719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 descr="http://localhost:8000/img/bridge-logo-text-gre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" y="108878"/>
            <a:ext cx="1047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utoShape 10"/>
          <p:cNvSpPr>
            <a:spLocks/>
          </p:cNvSpPr>
          <p:nvPr/>
        </p:nvSpPr>
        <p:spPr bwMode="auto">
          <a:xfrm>
            <a:off x="4099081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0" name="AutoShape 10"/>
          <p:cNvSpPr>
            <a:spLocks/>
          </p:cNvSpPr>
          <p:nvPr/>
        </p:nvSpPr>
        <p:spPr bwMode="auto">
          <a:xfrm>
            <a:off x="5634216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Bridge</a:t>
            </a:r>
          </a:p>
        </p:txBody>
      </p:sp>
      <p:sp>
        <p:nvSpPr>
          <p:cNvPr id="141" name="AutoShape 10"/>
          <p:cNvSpPr>
            <a:spLocks/>
          </p:cNvSpPr>
          <p:nvPr/>
        </p:nvSpPr>
        <p:spPr bwMode="auto">
          <a:xfrm>
            <a:off x="7163474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X</a:t>
            </a:r>
          </a:p>
        </p:txBody>
      </p:sp>
      <p:sp>
        <p:nvSpPr>
          <p:cNvPr id="142" name="AutoShape 10"/>
          <p:cNvSpPr>
            <a:spLocks/>
          </p:cNvSpPr>
          <p:nvPr/>
        </p:nvSpPr>
        <p:spPr bwMode="auto">
          <a:xfrm>
            <a:off x="8692732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2">
              <a:lumMod val="75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KPI Cockpit</a:t>
            </a:r>
          </a:p>
        </p:txBody>
      </p:sp>
      <p:sp>
        <p:nvSpPr>
          <p:cNvPr id="143" name="AutoShape 10"/>
          <p:cNvSpPr>
            <a:spLocks/>
          </p:cNvSpPr>
          <p:nvPr/>
        </p:nvSpPr>
        <p:spPr bwMode="auto">
          <a:xfrm>
            <a:off x="10217384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Blue Banana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4" name="AutoShape 10"/>
          <p:cNvSpPr>
            <a:spLocks/>
          </p:cNvSpPr>
          <p:nvPr/>
        </p:nvSpPr>
        <p:spPr bwMode="auto">
          <a:xfrm>
            <a:off x="5634216" y="271240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Santa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5" name="AutoShape 10"/>
          <p:cNvSpPr>
            <a:spLocks/>
          </p:cNvSpPr>
          <p:nvPr/>
        </p:nvSpPr>
        <p:spPr bwMode="auto">
          <a:xfrm>
            <a:off x="4099081" y="271240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Malibu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743124" y="649104"/>
            <a:ext cx="94079" cy="940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/>
          <p:cNvSpPr/>
          <p:nvPr/>
        </p:nvSpPr>
        <p:spPr>
          <a:xfrm>
            <a:off x="492727" y="7154338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Commit to “Tools/Bridge</a:t>
            </a: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” (master)</a:t>
            </a:r>
            <a:endParaRPr lang="en-US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16:52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Added fading animation to 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lunch menu and refactored…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727" y="7875730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 err="1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Jira</a:t>
            </a:r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: Refactor </a:t>
            </a:r>
            <a:r>
              <a:rPr lang="en-US" sz="1200" b="1" kern="0" dirty="0" err="1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css</a:t>
            </a:r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CATS app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Completed at 17:00</a:t>
            </a:r>
            <a:endParaRPr lang="de-DE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defTabSz="914400"/>
            <a:endParaRPr lang="en-US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0257" y="3612925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0715" y="8005490"/>
            <a:ext cx="4283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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7891" y="7273395"/>
            <a:ext cx="4860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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690257" y="4345019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90257" y="5077113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90257" y="5809207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690257" y="6541301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8111" y="3499328"/>
            <a:ext cx="284616" cy="5112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99" name="AutoShape 4"/>
          <p:cNvSpPr>
            <a:spLocks/>
          </p:cNvSpPr>
          <p:nvPr/>
        </p:nvSpPr>
        <p:spPr bwMode="auto">
          <a:xfrm>
            <a:off x="274219" y="3713274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0" name="AutoShape 4"/>
          <p:cNvSpPr>
            <a:spLocks/>
          </p:cNvSpPr>
          <p:nvPr/>
        </p:nvSpPr>
        <p:spPr bwMode="auto">
          <a:xfrm>
            <a:off x="274219" y="4432220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1" name="AutoShape 4"/>
          <p:cNvSpPr>
            <a:spLocks/>
          </p:cNvSpPr>
          <p:nvPr/>
        </p:nvSpPr>
        <p:spPr bwMode="auto">
          <a:xfrm>
            <a:off x="274219" y="5151166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2" name="AutoShape 4"/>
          <p:cNvSpPr>
            <a:spLocks/>
          </p:cNvSpPr>
          <p:nvPr/>
        </p:nvSpPr>
        <p:spPr bwMode="auto">
          <a:xfrm>
            <a:off x="274219" y="5870112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3" name="AutoShape 4"/>
          <p:cNvSpPr>
            <a:spLocks/>
          </p:cNvSpPr>
          <p:nvPr/>
        </p:nvSpPr>
        <p:spPr bwMode="auto">
          <a:xfrm>
            <a:off x="274219" y="6589058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04583" y="4988839"/>
            <a:ext cx="3770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ym typeface="SAPDings"/>
              </a:rPr>
              <a:t></a:t>
            </a:r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208111" y="5681190"/>
            <a:ext cx="3770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ym typeface="SAPDings"/>
              </a:rPr>
              <a:t>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208111" y="8612304"/>
            <a:ext cx="301287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Selected: 3h (37.5 %)</a:t>
            </a:r>
            <a:endParaRPr lang="de-DE" sz="1400" dirty="0"/>
          </a:p>
        </p:txBody>
      </p:sp>
      <p:sp>
        <p:nvSpPr>
          <p:cNvPr id="10" name="Rectangle 9"/>
          <p:cNvSpPr/>
          <p:nvPr/>
        </p:nvSpPr>
        <p:spPr>
          <a:xfrm>
            <a:off x="8389654" y="5448672"/>
            <a:ext cx="116200" cy="930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Box 134"/>
          <p:cNvSpPr txBox="1"/>
          <p:nvPr/>
        </p:nvSpPr>
        <p:spPr>
          <a:xfrm>
            <a:off x="3336810" y="1946411"/>
            <a:ext cx="301287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My</a:t>
            </a:r>
            <a:r>
              <a:rPr lang="de-DE" sz="1400" dirty="0" smtClean="0"/>
              <a:t> Projects</a:t>
            </a:r>
            <a:endParaRPr lang="de-DE" sz="1400" dirty="0"/>
          </a:p>
        </p:txBody>
      </p:sp>
      <p:sp>
        <p:nvSpPr>
          <p:cNvPr id="138" name="Rectangle 137"/>
          <p:cNvSpPr/>
          <p:nvPr/>
        </p:nvSpPr>
        <p:spPr>
          <a:xfrm>
            <a:off x="8137627" y="5554167"/>
            <a:ext cx="252027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ounded Rectangle 166"/>
          <p:cNvSpPr/>
          <p:nvPr/>
        </p:nvSpPr>
        <p:spPr>
          <a:xfrm>
            <a:off x="8631867" y="5566261"/>
            <a:ext cx="3607131" cy="720080"/>
          </a:xfrm>
          <a:prstGeom prst="roundRect">
            <a:avLst>
              <a:gd name="adj" fmla="val 8995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8" name="Rectangle 167"/>
          <p:cNvSpPr/>
          <p:nvPr/>
        </p:nvSpPr>
        <p:spPr>
          <a:xfrm>
            <a:off x="8505854" y="5566261"/>
            <a:ext cx="252027" cy="7200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6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82465">
            <a:off x="7707490" y="6086066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/>
          <p:cNvSpPr/>
          <p:nvPr/>
        </p:nvSpPr>
        <p:spPr>
          <a:xfrm>
            <a:off x="5508202" y="5554167"/>
            <a:ext cx="252027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444644" y="5793494"/>
            <a:ext cx="5484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7877017" y="5789891"/>
            <a:ext cx="5484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9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83191">
            <a:off x="5860857" y="1608688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60229" y="1792523"/>
            <a:ext cx="662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Toogle</a:t>
            </a:r>
            <a:endParaRPr lang="de-DE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715681" y="6601464"/>
            <a:ext cx="5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Drag</a:t>
            </a:r>
            <a:endParaRPr lang="de-DE" sz="1400" dirty="0"/>
          </a:p>
        </p:txBody>
      </p:sp>
      <p:pic>
        <p:nvPicPr>
          <p:cNvPr id="151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9457">
            <a:off x="693932" y="417573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640160" y="85273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Click</a:t>
            </a:r>
            <a:endParaRPr lang="de-DE" sz="1400" dirty="0"/>
          </a:p>
        </p:txBody>
      </p:sp>
      <p:sp>
        <p:nvSpPr>
          <p:cNvPr id="153" name="AutoShape 10"/>
          <p:cNvSpPr>
            <a:spLocks/>
          </p:cNvSpPr>
          <p:nvPr/>
        </p:nvSpPr>
        <p:spPr bwMode="auto">
          <a:xfrm>
            <a:off x="10559312" y="1488232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200" dirty="0">
                <a:latin typeface="SAP-icons" panose="02000503000000000000" pitchFamily="2" charset="0"/>
              </a:rPr>
              <a:t>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1227974" y="149967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3571" y="7965973"/>
            <a:ext cx="8682727" cy="138499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1: </a:t>
            </a:r>
            <a:r>
              <a:rPr lang="de-DE" sz="1400" dirty="0" err="1" smtClean="0"/>
              <a:t>When</a:t>
            </a:r>
            <a:r>
              <a:rPr lang="de-DE" sz="1400" dirty="0" smtClean="0"/>
              <a:t> </a:t>
            </a:r>
            <a:r>
              <a:rPr lang="de-DE" sz="1400" dirty="0" err="1" smtClean="0"/>
              <a:t>clicked</a:t>
            </a:r>
            <a:r>
              <a:rPr lang="de-DE" sz="1400" dirty="0" smtClean="0"/>
              <a:t> </a:t>
            </a:r>
            <a:r>
              <a:rPr lang="de-DE" sz="1400" dirty="0" err="1" smtClean="0"/>
              <a:t>while</a:t>
            </a:r>
            <a:r>
              <a:rPr lang="de-DE" sz="1400" dirty="0" smtClean="0"/>
              <a:t> </a:t>
            </a:r>
            <a:r>
              <a:rPr lang="de-DE" sz="1400" dirty="0" err="1" smtClean="0"/>
              <a:t>pressing</a:t>
            </a:r>
            <a:r>
              <a:rPr lang="de-DE" sz="1400" dirty="0" smtClean="0"/>
              <a:t> „</a:t>
            </a:r>
            <a:r>
              <a:rPr lang="de-DE" sz="1400" dirty="0" err="1" smtClean="0"/>
              <a:t>shift</a:t>
            </a:r>
            <a:r>
              <a:rPr lang="de-DE" sz="1400" dirty="0" smtClean="0"/>
              <a:t>“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act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„save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next</a:t>
            </a:r>
            <a:r>
              <a:rPr lang="de-DE" sz="1400" dirty="0" smtClean="0"/>
              <a:t>“</a:t>
            </a:r>
          </a:p>
          <a:p>
            <a:r>
              <a:rPr lang="de-DE" sz="1400" dirty="0" smtClean="0"/>
              <a:t>2: Click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manual</a:t>
            </a:r>
            <a:r>
              <a:rPr lang="de-DE" sz="1400" dirty="0" smtClean="0"/>
              <a:t> </a:t>
            </a:r>
            <a:r>
              <a:rPr lang="de-DE" sz="1400" dirty="0" err="1" smtClean="0"/>
              <a:t>entering</a:t>
            </a:r>
            <a:r>
              <a:rPr lang="de-DE" sz="1400" dirty="0" smtClean="0"/>
              <a:t> time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hours</a:t>
            </a:r>
            <a:r>
              <a:rPr lang="de-DE" sz="1400" dirty="0" smtClean="0"/>
              <a:t>/</a:t>
            </a:r>
            <a:r>
              <a:rPr lang="de-DE" sz="1400" dirty="0" err="1" smtClean="0"/>
              <a:t>percentage</a:t>
            </a:r>
            <a:endParaRPr lang="de-DE" sz="1400" dirty="0" smtClean="0"/>
          </a:p>
          <a:p>
            <a:r>
              <a:rPr lang="de-DE" sz="1400" dirty="0" smtClean="0"/>
              <a:t>3: Sums </a:t>
            </a:r>
            <a:r>
              <a:rPr lang="de-DE" sz="1400" dirty="0" err="1" smtClean="0"/>
              <a:t>up</a:t>
            </a:r>
            <a:r>
              <a:rPr lang="de-DE" sz="1400" dirty="0" smtClean="0"/>
              <a:t> </a:t>
            </a:r>
            <a:r>
              <a:rPr lang="de-DE" sz="1400" dirty="0" err="1" smtClean="0"/>
              <a:t>checked</a:t>
            </a:r>
            <a:r>
              <a:rPr lang="de-DE" sz="1400" dirty="0" smtClean="0"/>
              <a:t> </a:t>
            </a:r>
            <a:r>
              <a:rPr lang="de-DE" sz="1400" dirty="0" err="1" smtClean="0"/>
              <a:t>appointments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easier</a:t>
            </a:r>
            <a:r>
              <a:rPr lang="de-DE" sz="1400" dirty="0" smtClean="0"/>
              <a:t> </a:t>
            </a:r>
            <a:r>
              <a:rPr lang="de-DE" sz="1400" dirty="0" err="1" smtClean="0"/>
              <a:t>entering</a:t>
            </a:r>
            <a:endParaRPr lang="de-DE" sz="1400" dirty="0" smtClean="0"/>
          </a:p>
          <a:p>
            <a:r>
              <a:rPr lang="de-DE" sz="1400" dirty="0" smtClean="0"/>
              <a:t>4: </a:t>
            </a:r>
            <a:r>
              <a:rPr lang="de-DE" sz="1400" dirty="0" err="1" smtClean="0"/>
              <a:t>Copy</a:t>
            </a:r>
            <a:r>
              <a:rPr lang="de-DE" sz="1400" dirty="0" err="1" smtClean="0"/>
              <a:t>&amp;Paste</a:t>
            </a:r>
            <a:r>
              <a:rPr lang="de-DE" sz="1400" dirty="0" smtClean="0"/>
              <a:t> </a:t>
            </a:r>
            <a:r>
              <a:rPr lang="de-DE" sz="1400" dirty="0" err="1" smtClean="0"/>
              <a:t>functionality</a:t>
            </a:r>
            <a:endParaRPr lang="de-DE" sz="1400" dirty="0" smtClean="0"/>
          </a:p>
          <a:p>
            <a:r>
              <a:rPr lang="de-DE" sz="1400" dirty="0" smtClean="0"/>
              <a:t>5: Tomorrow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yesterday</a:t>
            </a:r>
            <a:endParaRPr lang="de-DE" sz="1400" dirty="0" smtClean="0"/>
          </a:p>
          <a:p>
            <a:r>
              <a:rPr lang="de-DE" sz="1400" dirty="0" smtClean="0"/>
              <a:t>6: </a:t>
            </a:r>
            <a:r>
              <a:rPr lang="de-DE" sz="1400" dirty="0" err="1" smtClean="0"/>
              <a:t>Grid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15 </a:t>
            </a:r>
            <a:r>
              <a:rPr lang="de-DE" sz="1400" dirty="0" err="1" smtClean="0"/>
              <a:t>minute</a:t>
            </a:r>
            <a:r>
              <a:rPr lang="de-DE" sz="1400" dirty="0" smtClean="0"/>
              <a:t> </a:t>
            </a:r>
            <a:r>
              <a:rPr lang="de-DE" sz="1400" dirty="0" err="1" smtClean="0"/>
              <a:t>stepsize</a:t>
            </a:r>
            <a:endParaRPr lang="de-DE" sz="1400" dirty="0"/>
          </a:p>
        </p:txBody>
      </p:sp>
      <p:sp>
        <p:nvSpPr>
          <p:cNvPr id="19" name="Rectangle 18"/>
          <p:cNvSpPr/>
          <p:nvPr/>
        </p:nvSpPr>
        <p:spPr>
          <a:xfrm>
            <a:off x="5072085" y="56384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SAP-icons" panose="02000503000000000000" pitchFamily="2" charset="0"/>
              </a:rPr>
              <a:t>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595959" y="56384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SAP-icons" panose="02000503000000000000" pitchFamily="2" charset="0"/>
              </a:rPr>
              <a:t></a:t>
            </a:r>
          </a:p>
        </p:txBody>
      </p:sp>
      <p:pic>
        <p:nvPicPr>
          <p:cNvPr id="157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28734">
            <a:off x="5257479" y="4787441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Oval 158"/>
          <p:cNvSpPr/>
          <p:nvPr/>
        </p:nvSpPr>
        <p:spPr>
          <a:xfrm>
            <a:off x="5650909" y="4988839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2</a:t>
            </a:r>
            <a:endParaRPr lang="de-DE" sz="1100" dirty="0"/>
          </a:p>
        </p:txBody>
      </p:sp>
      <p:sp>
        <p:nvSpPr>
          <p:cNvPr id="160" name="Oval 159"/>
          <p:cNvSpPr/>
          <p:nvPr/>
        </p:nvSpPr>
        <p:spPr>
          <a:xfrm>
            <a:off x="0" y="863178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3</a:t>
            </a:r>
            <a:endParaRPr lang="de-DE" sz="1100" dirty="0"/>
          </a:p>
        </p:txBody>
      </p:sp>
      <p:sp>
        <p:nvSpPr>
          <p:cNvPr id="20" name="Rectangle 19"/>
          <p:cNvSpPr/>
          <p:nvPr/>
        </p:nvSpPr>
        <p:spPr>
          <a:xfrm>
            <a:off x="12411646" y="48072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AP-icons" panose="02000503000000000000" pitchFamily="2" charset="0"/>
              </a:rPr>
              <a:t></a:t>
            </a:r>
          </a:p>
        </p:txBody>
      </p:sp>
      <p:sp>
        <p:nvSpPr>
          <p:cNvPr id="161" name="AutoShape 10"/>
          <p:cNvSpPr>
            <a:spLocks/>
          </p:cNvSpPr>
          <p:nvPr/>
        </p:nvSpPr>
        <p:spPr bwMode="auto">
          <a:xfrm>
            <a:off x="3625514" y="5054222"/>
            <a:ext cx="421635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algn="ctr"/>
            <a:r>
              <a:rPr lang="de-DE" sz="1600" dirty="0" smtClean="0">
                <a:latin typeface="SAP-icons" panose="02000503000000000000" pitchFamily="2" charset="0"/>
              </a:rPr>
              <a:t></a:t>
            </a:r>
            <a:endParaRPr lang="de-DE" sz="1600" dirty="0">
              <a:latin typeface="SAP-icons" panose="02000503000000000000" pitchFamily="2" charset="0"/>
            </a:endParaRPr>
          </a:p>
        </p:txBody>
      </p:sp>
      <p:sp>
        <p:nvSpPr>
          <p:cNvPr id="162" name="AutoShape 10"/>
          <p:cNvSpPr>
            <a:spLocks/>
          </p:cNvSpPr>
          <p:nvPr/>
        </p:nvSpPr>
        <p:spPr bwMode="auto">
          <a:xfrm>
            <a:off x="4099081" y="5060627"/>
            <a:ext cx="421635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algn="ctr"/>
            <a:r>
              <a:rPr lang="de-DE" sz="1600" dirty="0" smtClean="0">
                <a:latin typeface="SAP-icons" panose="02000503000000000000" pitchFamily="2" charset="0"/>
              </a:rPr>
              <a:t></a:t>
            </a:r>
            <a:endParaRPr lang="de-DE" sz="1600" dirty="0">
              <a:latin typeface="SAP-icons" panose="02000503000000000000" pitchFamily="2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3900407" y="474598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64" name="Oval 163"/>
          <p:cNvSpPr/>
          <p:nvPr/>
        </p:nvSpPr>
        <p:spPr>
          <a:xfrm>
            <a:off x="12168592" y="149967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5</a:t>
            </a:r>
            <a:endParaRPr lang="de-DE" sz="1100" dirty="0"/>
          </a:p>
        </p:txBody>
      </p:sp>
      <p:sp>
        <p:nvSpPr>
          <p:cNvPr id="165" name="Oval 164"/>
          <p:cNvSpPr/>
          <p:nvPr/>
        </p:nvSpPr>
        <p:spPr>
          <a:xfrm>
            <a:off x="3482803" y="1511519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5</a:t>
            </a:r>
            <a:endParaRPr lang="de-DE" sz="1100" dirty="0"/>
          </a:p>
        </p:txBody>
      </p:sp>
      <p:sp>
        <p:nvSpPr>
          <p:cNvPr id="166" name="Oval 165"/>
          <p:cNvSpPr/>
          <p:nvPr/>
        </p:nvSpPr>
        <p:spPr>
          <a:xfrm>
            <a:off x="8731778" y="640535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6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9204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A3 Paper (297x420 mm)</PresentationFormat>
  <Paragraphs>160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Loch</dc:creator>
  <cp:lastModifiedBy>Florian Loch</cp:lastModifiedBy>
  <cp:revision>33</cp:revision>
  <dcterms:created xsi:type="dcterms:W3CDTF">2014-02-17T16:51:52Z</dcterms:created>
  <dcterms:modified xsi:type="dcterms:W3CDTF">2014-02-18T15:00:48Z</dcterms:modified>
</cp:coreProperties>
</file>