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54" r:id="rId2"/>
    <p:sldId id="284" r:id="rId3"/>
    <p:sldId id="355" r:id="rId4"/>
    <p:sldId id="373" r:id="rId5"/>
    <p:sldId id="360" r:id="rId6"/>
    <p:sldId id="371" r:id="rId7"/>
    <p:sldId id="361" r:id="rId8"/>
    <p:sldId id="356" r:id="rId9"/>
    <p:sldId id="363" r:id="rId10"/>
    <p:sldId id="378" r:id="rId11"/>
    <p:sldId id="379" r:id="rId12"/>
    <p:sldId id="381" r:id="rId13"/>
    <p:sldId id="382" r:id="rId14"/>
    <p:sldId id="374" r:id="rId15"/>
    <p:sldId id="369" r:id="rId16"/>
    <p:sldId id="362" r:id="rId1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84" userDrawn="1">
          <p15:clr>
            <a:srgbClr val="A4A3A4"/>
          </p15:clr>
        </p15:guide>
        <p15:guide id="4" orient="horz" pos="822" userDrawn="1">
          <p15:clr>
            <a:srgbClr val="A4A3A4"/>
          </p15:clr>
        </p15:guide>
        <p15:guide id="5" orient="horz" pos="777">
          <p15:clr>
            <a:srgbClr val="A4A3A4"/>
          </p15:clr>
        </p15:guide>
        <p15:guide id="6" pos="5488" userDrawn="1">
          <p15:clr>
            <a:srgbClr val="A4A3A4"/>
          </p15:clr>
        </p15:guide>
        <p15:guide id="7" pos="2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0" autoAdjust="0"/>
    <p:restoredTop sz="94704" autoAdjust="0"/>
  </p:normalViewPr>
  <p:slideViewPr>
    <p:cSldViewPr snapToGrid="0" showGuides="1">
      <p:cViewPr varScale="1">
        <p:scale>
          <a:sx n="87" d="100"/>
          <a:sy n="87" d="100"/>
        </p:scale>
        <p:origin x="1579" y="58"/>
      </p:cViewPr>
      <p:guideLst>
        <p:guide orient="horz" pos="4117"/>
        <p:guide orient="horz" pos="206"/>
        <p:guide orient="horz" pos="3884"/>
        <p:guide orient="horz" pos="822"/>
        <p:guide orient="horz" pos="777"/>
        <p:guide pos="5488"/>
        <p:guide pos="272"/>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75" d="100"/>
          <a:sy n="75" d="100"/>
        </p:scale>
        <p:origin x="-4402" y="-5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43987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20316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45480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62367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238249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65259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55189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284877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a:t>Click icon to add picture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p>
            <a:r>
              <a:rPr lang="en-US" noProof="0" dirty="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2015 SAP SE or an SAP affiliate company. All rights reserved.</a:t>
            </a:r>
          </a:p>
        </p:txBody>
      </p:sp>
      <p:sp>
        <p:nvSpPr>
          <p:cNvPr id="6" name="TextBox 5"/>
          <p:cNvSpPr txBox="1"/>
          <p:nvPr userDrawn="1"/>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a:solidFill>
                <a:schemeClr val="bg1"/>
              </a:solidFill>
            </a:endParaRPr>
          </a:p>
        </p:txBody>
      </p:sp>
      <p:sp>
        <p:nvSpPr>
          <p:cNvPr id="7" name="Information_Classification"/>
          <p:cNvSpPr txBox="1"/>
          <p:nvPr userDrawn="1"/>
        </p:nvSpPr>
        <p:spPr>
          <a:xfrm>
            <a:off x="76708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28497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a:solidFill>
                <a:schemeClr val="tx1"/>
              </a:solidFill>
            </a:endParaRPr>
          </a:p>
        </p:txBody>
      </p:sp>
      <p:sp>
        <p:nvSpPr>
          <p:cNvPr id="4" name="TextBox 3"/>
          <p:cNvSpPr txBox="1"/>
          <p:nvPr userDrawn="1"/>
        </p:nvSpPr>
        <p:spPr bwMode="black">
          <a:xfrm>
            <a:off x="324000" y="6636183"/>
            <a:ext cx="2981585"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a:solidFill>
                  <a:schemeClr val="accent2"/>
                </a:solidFill>
                <a:latin typeface="+mj-lt"/>
                <a:ea typeface="+mj-ea"/>
                <a:cs typeface="+mj-cs"/>
              </a:rPr>
              <a:t>© 2015 SAP SE or an SAP affiliate company. </a:t>
            </a:r>
            <a:br>
              <a:rPr lang="en-US" sz="2400" b="1" kern="1200" noProof="0" dirty="0">
                <a:solidFill>
                  <a:schemeClr val="accent2"/>
                </a:solidFill>
                <a:latin typeface="+mj-lt"/>
                <a:ea typeface="+mj-ea"/>
                <a:cs typeface="+mj-cs"/>
              </a:rPr>
            </a:br>
            <a:r>
              <a:rPr lang="en-US" sz="24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a:solidFill>
                  <a:schemeClr val="tx1"/>
                </a:solidFill>
                <a:latin typeface="Arial"/>
                <a:ea typeface="MS PGothic" pitchFamily="34" charset="-128"/>
                <a:cs typeface="+mn-cs"/>
              </a:rPr>
              <a:t>SAP affiliate company.</a:t>
            </a:r>
          </a:p>
          <a:p>
            <a:pPr>
              <a:spcBef>
                <a:spcPts val="1200"/>
              </a:spcBef>
            </a:pPr>
            <a:r>
              <a:rPr lang="en-US" sz="10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(or an SAP affiliate company) in Germany and other countries. Please see </a:t>
            </a:r>
            <a:r>
              <a:rPr lang="en-US" sz="1000" kern="1200" dirty="0">
                <a:solidFill>
                  <a:schemeClr val="tx1"/>
                </a:solidFill>
                <a:latin typeface="Arial"/>
                <a:ea typeface="MS PGothic" pitchFamily="34" charset="-128"/>
                <a:cs typeface="+mn-cs"/>
                <a:hlinkClick r:id="rId2"/>
              </a:rPr>
              <a:t>http://global12.sap.com/corporate-en/legal/copyright/index.epx</a:t>
            </a:r>
            <a:r>
              <a:rPr lang="en-US" sz="1000" kern="1200" dirty="0">
                <a:solidFill>
                  <a:schemeClr val="tx1"/>
                </a:solidFill>
                <a:latin typeface="Arial"/>
                <a:ea typeface="MS PGothic" pitchFamily="34" charset="-128"/>
                <a:cs typeface="+mn-cs"/>
              </a:rPr>
              <a:t> for additional trademark information and notices.</a:t>
            </a:r>
          </a:p>
          <a:p>
            <a:pPr>
              <a:spcBef>
                <a:spcPts val="1200"/>
              </a:spcBef>
            </a:pPr>
            <a:r>
              <a:rPr lang="en-US" sz="10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a:solidFill>
                  <a:schemeClr val="tx1"/>
                </a:solidFill>
                <a:latin typeface="Arial"/>
                <a:ea typeface="MS PGothic" pitchFamily="34" charset="-128"/>
                <a:cs typeface="+mn-cs"/>
              </a:rPr>
              <a:t>National product specifications may vary.</a:t>
            </a:r>
          </a:p>
          <a:p>
            <a:pPr>
              <a:spcBef>
                <a:spcPts val="1200"/>
              </a:spcBef>
            </a:pPr>
            <a:r>
              <a:rPr lang="en-US" sz="10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2400" b="1" kern="1200" noProof="0" dirty="0">
                <a:solidFill>
                  <a:schemeClr val="accent2"/>
                </a:solidFill>
                <a:latin typeface="+mj-lt"/>
                <a:ea typeface="+mj-ea"/>
                <a:cs typeface="+mj-cs"/>
              </a:rPr>
              <a:t>© 2015 SAP SE </a:t>
            </a:r>
            <a:r>
              <a:rPr lang="en-US" sz="2400" b="1" kern="1200" noProof="0" dirty="0" err="1">
                <a:solidFill>
                  <a:schemeClr val="accent2"/>
                </a:solidFill>
                <a:latin typeface="+mj-lt"/>
                <a:ea typeface="+mj-ea"/>
                <a:cs typeface="+mj-cs"/>
              </a:rPr>
              <a:t>oder</a:t>
            </a:r>
            <a:r>
              <a:rPr lang="en-US" sz="2400" b="1" kern="1200" noProof="0" dirty="0">
                <a:solidFill>
                  <a:schemeClr val="accent2"/>
                </a:solidFill>
                <a:latin typeface="+mj-lt"/>
                <a:ea typeface="+mj-ea"/>
                <a:cs typeface="+mj-cs"/>
              </a:rPr>
              <a:t> </a:t>
            </a:r>
            <a:r>
              <a:rPr lang="en-US" sz="2400" b="1" kern="1200" noProof="0" dirty="0" err="1">
                <a:solidFill>
                  <a:schemeClr val="accent2"/>
                </a:solidFill>
                <a:latin typeface="+mj-lt"/>
                <a:ea typeface="+mj-ea"/>
                <a:cs typeface="+mj-cs"/>
              </a:rPr>
              <a:t>ein</a:t>
            </a:r>
            <a:r>
              <a:rPr lang="en-US" sz="2400" b="1" kern="1200" noProof="0" dirty="0">
                <a:solidFill>
                  <a:schemeClr val="accent2"/>
                </a:solidFill>
                <a:latin typeface="+mj-lt"/>
                <a:ea typeface="+mj-ea"/>
                <a:cs typeface="+mj-cs"/>
              </a:rPr>
              <a:t> SAP-</a:t>
            </a:r>
            <a:r>
              <a:rPr lang="en-US" sz="2400" b="1" kern="1200" noProof="0" dirty="0" err="1">
                <a:solidFill>
                  <a:schemeClr val="accent2"/>
                </a:solidFill>
                <a:latin typeface="+mj-lt"/>
                <a:ea typeface="+mj-ea"/>
                <a:cs typeface="+mj-cs"/>
              </a:rPr>
              <a:t>Konzernunternehmen</a:t>
            </a:r>
            <a:r>
              <a:rPr lang="en-US" sz="2400" b="1" kern="1200" noProof="0" dirty="0">
                <a:solidFill>
                  <a:schemeClr val="accent2"/>
                </a:solidFill>
                <a:latin typeface="+mj-lt"/>
                <a:ea typeface="+mj-ea"/>
                <a:cs typeface="+mj-cs"/>
              </a:rPr>
              <a:t>. </a:t>
            </a:r>
            <a:br>
              <a:rPr lang="en-US" sz="2400" b="1" kern="1200" noProof="0" dirty="0">
                <a:solidFill>
                  <a:schemeClr val="accent2"/>
                </a:solidFill>
                <a:latin typeface="+mj-lt"/>
                <a:ea typeface="+mj-ea"/>
                <a:cs typeface="+mj-cs"/>
              </a:rPr>
            </a:br>
            <a:r>
              <a:rPr lang="en-US" sz="2400" b="1" kern="1200" noProof="0" dirty="0" err="1">
                <a:solidFill>
                  <a:schemeClr val="accent2"/>
                </a:solidFill>
                <a:latin typeface="+mj-lt"/>
                <a:ea typeface="+mj-ea"/>
                <a:cs typeface="+mj-cs"/>
              </a:rPr>
              <a:t>Alle</a:t>
            </a:r>
            <a:r>
              <a:rPr lang="en-US" sz="2400" b="1" kern="1200" noProof="0" dirty="0">
                <a:solidFill>
                  <a:schemeClr val="accent2"/>
                </a:solidFill>
                <a:latin typeface="+mj-lt"/>
                <a:ea typeface="+mj-ea"/>
                <a:cs typeface="+mj-cs"/>
              </a:rPr>
              <a:t> </a:t>
            </a:r>
            <a:r>
              <a:rPr lang="en-US" sz="2400" b="1" kern="1200" noProof="0" dirty="0" err="1">
                <a:solidFill>
                  <a:schemeClr val="accent2"/>
                </a:solidFill>
                <a:latin typeface="+mj-lt"/>
                <a:ea typeface="+mj-ea"/>
                <a:cs typeface="+mj-cs"/>
              </a:rPr>
              <a:t>Rechte</a:t>
            </a:r>
            <a:r>
              <a:rPr lang="en-US" sz="2400" b="1" kern="1200" noProof="0" dirty="0">
                <a:solidFill>
                  <a:schemeClr val="accent2"/>
                </a:solidFill>
                <a:latin typeface="+mj-lt"/>
                <a:ea typeface="+mj-ea"/>
                <a:cs typeface="+mj-cs"/>
              </a:rPr>
              <a:t> </a:t>
            </a:r>
            <a:r>
              <a:rPr lang="en-US" sz="2400" b="1" kern="1200" noProof="0" dirty="0" err="1">
                <a:solidFill>
                  <a:schemeClr val="accent2"/>
                </a:solidFill>
                <a:latin typeface="+mj-lt"/>
                <a:ea typeface="+mj-ea"/>
                <a:cs typeface="+mj-cs"/>
              </a:rPr>
              <a:t>vorbehalten</a:t>
            </a:r>
            <a:r>
              <a:rPr lang="en-US" sz="2400" b="1" kern="1200" noProof="0" dirty="0">
                <a:solidFill>
                  <a:schemeClr val="accent2"/>
                </a:solidFill>
                <a:latin typeface="+mj-lt"/>
                <a:ea typeface="+mj-ea"/>
                <a:cs typeface="+mj-cs"/>
              </a:rPr>
              <a:t>.</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en-US" sz="1000" kern="1200" noProof="0" dirty="0" err="1">
                <a:solidFill>
                  <a:schemeClr val="tx1"/>
                </a:solidFill>
                <a:effectLst/>
                <a:latin typeface="Arial"/>
                <a:ea typeface="+mn-ea"/>
                <a:cs typeface="+mn-cs"/>
              </a:rPr>
              <a:t>Weitergabe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Vervielfältigung</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dieser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Publikation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von </a:t>
            </a:r>
            <a:r>
              <a:rPr lang="en-US" sz="1000" kern="1200" noProof="0" dirty="0" err="1">
                <a:solidFill>
                  <a:schemeClr val="tx1"/>
                </a:solidFill>
                <a:effectLst/>
                <a:latin typeface="Arial"/>
                <a:ea typeface="+mn-ea"/>
                <a:cs typeface="+mn-cs"/>
              </a:rPr>
              <a:t>Teilen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daraus</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sind</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welchem</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Zweck</a:t>
            </a:r>
            <a:r>
              <a:rPr lang="en-US" sz="1000" kern="1200" noProof="0" dirty="0">
                <a:solidFill>
                  <a:schemeClr val="tx1"/>
                </a:solidFill>
                <a:effectLst/>
                <a:latin typeface="Arial"/>
                <a:ea typeface="+mn-ea"/>
                <a:cs typeface="+mn-cs"/>
              </a:rPr>
              <a:t> und in </a:t>
            </a:r>
            <a:r>
              <a:rPr lang="en-US" sz="1000" kern="1200" noProof="0" dirty="0" err="1">
                <a:solidFill>
                  <a:schemeClr val="tx1"/>
                </a:solidFill>
                <a:effectLst/>
                <a:latin typeface="Arial"/>
                <a:ea typeface="+mn-ea"/>
                <a:cs typeface="+mn-cs"/>
              </a:rPr>
              <a:t>welcher</a:t>
            </a:r>
            <a:r>
              <a:rPr lang="en-US" sz="1000" kern="1200" noProof="0" dirty="0">
                <a:solidFill>
                  <a:schemeClr val="tx1"/>
                </a:solidFill>
                <a:effectLst/>
                <a:latin typeface="Arial"/>
                <a:ea typeface="+mn-ea"/>
                <a:cs typeface="+mn-cs"/>
              </a:rPr>
              <a:t> Form </a:t>
            </a:r>
            <a:r>
              <a:rPr lang="en-US" sz="1000" kern="1200" noProof="0" dirty="0" err="1">
                <a:solidFill>
                  <a:schemeClr val="tx1"/>
                </a:solidFill>
                <a:effectLst/>
                <a:latin typeface="Arial"/>
                <a:ea typeface="+mn-ea"/>
                <a:cs typeface="+mn-cs"/>
              </a:rPr>
              <a:t>auch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immer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ohne</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ausdrückliche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schriftliche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Genehmigung</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durch</a:t>
            </a:r>
            <a:r>
              <a:rPr lang="en-US" sz="1000" kern="1200" noProof="0" dirty="0">
                <a:solidFill>
                  <a:schemeClr val="tx1"/>
                </a:solidFill>
                <a:effectLst/>
                <a:latin typeface="Arial"/>
                <a:ea typeface="+mn-ea"/>
                <a:cs typeface="+mn-cs"/>
              </a:rPr>
              <a:t>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a:t>
            </a:r>
            <a:r>
              <a:rPr lang="en-US" sz="1000" kern="1200" noProof="0" dirty="0">
                <a:solidFill>
                  <a:schemeClr val="tx1"/>
                </a:solidFill>
                <a:effectLst/>
                <a:latin typeface="Arial"/>
                <a:ea typeface="+mn-ea"/>
                <a:cs typeface="+mn-cs"/>
              </a:rPr>
              <a:t> SAP-</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nicht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gestattet</a:t>
            </a:r>
            <a:r>
              <a:rPr lang="en-US" sz="1000" kern="1200" noProof="0" dirty="0">
                <a:solidFill>
                  <a:schemeClr val="tx1"/>
                </a:solidFill>
                <a:effectLst/>
                <a:latin typeface="Arial"/>
                <a:ea typeface="+mn-ea"/>
                <a:cs typeface="+mn-cs"/>
              </a:rPr>
              <a:t>.</a:t>
            </a:r>
          </a:p>
          <a:p>
            <a:pPr>
              <a:spcBef>
                <a:spcPts val="1200"/>
              </a:spcBef>
            </a:pPr>
            <a:r>
              <a:rPr lang="en-US" sz="1000" kern="1200" noProof="0" dirty="0">
                <a:solidFill>
                  <a:schemeClr val="tx1"/>
                </a:solidFill>
                <a:effectLst/>
                <a:latin typeface="Arial"/>
                <a:ea typeface="+mn-ea"/>
                <a:cs typeface="+mn-cs"/>
              </a:rPr>
              <a:t>SAP und </a:t>
            </a:r>
            <a:r>
              <a:rPr lang="en-US" sz="1000" kern="1200" noProof="0" dirty="0" err="1">
                <a:solidFill>
                  <a:schemeClr val="tx1"/>
                </a:solidFill>
                <a:effectLst/>
                <a:latin typeface="Arial"/>
                <a:ea typeface="+mn-ea"/>
                <a:cs typeface="+mn-cs"/>
              </a:rPr>
              <a:t>andere</a:t>
            </a:r>
            <a:r>
              <a:rPr lang="en-US" sz="1000" kern="1200" noProof="0" dirty="0">
                <a:solidFill>
                  <a:schemeClr val="tx1"/>
                </a:solidFill>
                <a:effectLst/>
                <a:latin typeface="Arial"/>
                <a:ea typeface="+mn-ea"/>
                <a:cs typeface="+mn-cs"/>
              </a:rPr>
              <a:t> in </a:t>
            </a:r>
            <a:r>
              <a:rPr lang="en-US" sz="1000" kern="1200" noProof="0" dirty="0" err="1">
                <a:solidFill>
                  <a:schemeClr val="tx1"/>
                </a:solidFill>
                <a:effectLst/>
                <a:latin typeface="Arial"/>
                <a:ea typeface="+mn-ea"/>
                <a:cs typeface="+mn-cs"/>
              </a:rPr>
              <a:t>diesem</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Dokument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erwähnte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Produkte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Dienstleistungen</a:t>
            </a:r>
            <a:r>
              <a:rPr lang="en-US" sz="1000" kern="1200" noProof="0" dirty="0">
                <a:solidFill>
                  <a:schemeClr val="tx1"/>
                </a:solidFill>
                <a:effectLst/>
                <a:latin typeface="Arial"/>
                <a:ea typeface="+mn-ea"/>
                <a:cs typeface="+mn-cs"/>
              </a:rPr>
              <a:t> von SAP </a:t>
            </a:r>
            <a:r>
              <a:rPr lang="en-US" sz="1000" kern="1200" noProof="0" dirty="0" err="1">
                <a:solidFill>
                  <a:schemeClr val="tx1"/>
                </a:solidFill>
                <a:effectLst/>
                <a:latin typeface="Arial"/>
                <a:ea typeface="+mn-ea"/>
                <a:cs typeface="+mn-cs"/>
              </a:rPr>
              <a:t>sowie</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dazugehörigen</a:t>
            </a:r>
            <a:r>
              <a:rPr lang="en-US" sz="1000" kern="1200" noProof="0" dirty="0">
                <a:solidFill>
                  <a:schemeClr val="tx1"/>
                </a:solidFill>
                <a:effectLst/>
                <a:latin typeface="Arial"/>
                <a:ea typeface="+mn-ea"/>
                <a:cs typeface="+mn-cs"/>
              </a:rPr>
              <a:t> Logos </a:t>
            </a:r>
            <a:r>
              <a:rPr lang="en-US" sz="1000" kern="1200" noProof="0" dirty="0" err="1">
                <a:solidFill>
                  <a:schemeClr val="tx1"/>
                </a:solidFill>
                <a:effectLst/>
                <a:latin typeface="Arial"/>
                <a:ea typeface="+mn-ea"/>
                <a:cs typeface="+mn-cs"/>
              </a:rPr>
              <a:t>sind</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Marken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eingetragene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Marken</a:t>
            </a:r>
            <a:r>
              <a:rPr lang="en-US" sz="1000" kern="1200" noProof="0" dirty="0">
                <a:solidFill>
                  <a:schemeClr val="tx1"/>
                </a:solidFill>
                <a:effectLst/>
                <a:latin typeface="Arial"/>
                <a:ea typeface="+mn-ea"/>
                <a:cs typeface="+mn-cs"/>
              </a:rPr>
              <a:t> der </a:t>
            </a:r>
            <a:r>
              <a:rPr lang="en-US" sz="1000" kern="1200" dirty="0">
                <a:solidFill>
                  <a:schemeClr val="tx1"/>
                </a:solidFill>
                <a:latin typeface="Arial"/>
                <a:ea typeface="MS PGothic" pitchFamily="34" charset="-128"/>
                <a:cs typeface="+mn-cs"/>
              </a:rPr>
              <a:t>SAP SE </a:t>
            </a:r>
            <a:r>
              <a:rPr lang="en-US" sz="1000" kern="1200" noProof="0" dirty="0">
                <a:solidFill>
                  <a:schemeClr val="tx1"/>
                </a:solidFill>
                <a:effectLst/>
                <a:latin typeface="Arial"/>
                <a:ea typeface="+mn-ea"/>
                <a:cs typeface="+mn-cs"/>
              </a:rPr>
              <a:t>(</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von </a:t>
            </a:r>
            <a:r>
              <a:rPr lang="en-US" sz="1000" kern="1200" noProof="0" dirty="0" err="1">
                <a:solidFill>
                  <a:schemeClr val="tx1"/>
                </a:solidFill>
                <a:effectLst/>
                <a:latin typeface="Arial"/>
                <a:ea typeface="+mn-ea"/>
                <a:cs typeface="+mn-cs"/>
              </a:rPr>
              <a:t>einem</a:t>
            </a:r>
            <a:r>
              <a:rPr lang="en-US" sz="1000" kern="1200" noProof="0" dirty="0">
                <a:solidFill>
                  <a:schemeClr val="tx1"/>
                </a:solidFill>
                <a:effectLst/>
                <a:latin typeface="Arial"/>
                <a:ea typeface="+mn-ea"/>
                <a:cs typeface="+mn-cs"/>
              </a:rPr>
              <a:t> SAP-</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in Deutschland und </a:t>
            </a:r>
            <a:r>
              <a:rPr lang="en-US" sz="1000" kern="1200" noProof="0" dirty="0" err="1">
                <a:solidFill>
                  <a:schemeClr val="tx1"/>
                </a:solidFill>
                <a:effectLst/>
                <a:latin typeface="Arial"/>
                <a:ea typeface="+mn-ea"/>
                <a:cs typeface="+mn-cs"/>
              </a:rPr>
              <a:t>verschiedenen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anderen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Ländern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weltweit</a:t>
            </a:r>
            <a:r>
              <a:rPr lang="en-US" sz="1000" kern="1200" noProof="0" dirty="0">
                <a:solidFill>
                  <a:schemeClr val="tx1"/>
                </a:solidFill>
                <a:effectLst/>
                <a:latin typeface="Arial"/>
                <a:ea typeface="+mn-ea"/>
                <a:cs typeface="+mn-cs"/>
              </a:rPr>
              <a:t>. </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Weitere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Hinweise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Informationen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zum</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Markenrecht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finden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Sie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unter</a:t>
            </a:r>
            <a:r>
              <a:rPr lang="en-US" sz="1000" kern="1200" noProof="0" dirty="0">
                <a:solidFill>
                  <a:schemeClr val="tx1"/>
                </a:solidFill>
                <a:effectLst/>
                <a:latin typeface="Arial"/>
                <a:ea typeface="+mn-ea"/>
                <a:cs typeface="+mn-cs"/>
              </a:rPr>
              <a:t> </a:t>
            </a:r>
            <a:r>
              <a:rPr lang="en-US" sz="1000" kern="1200" noProof="0" dirty="0">
                <a:solidFill>
                  <a:schemeClr val="tx1"/>
                </a:solidFill>
                <a:effectLst/>
                <a:latin typeface="Arial"/>
                <a:ea typeface="+mn-ea"/>
                <a:cs typeface="+mn-cs"/>
                <a:hlinkClick r:id="rId2"/>
              </a:rPr>
              <a:t>http://global.sap.com/corporate-de/legal/copyright/index.epx</a:t>
            </a:r>
            <a:r>
              <a:rPr lang="en-US" sz="1000" kern="1200" noProof="0" dirty="0">
                <a:solidFill>
                  <a:schemeClr val="tx1"/>
                </a:solidFill>
                <a:effectLst/>
                <a:latin typeface="Arial"/>
                <a:ea typeface="+mn-ea"/>
                <a:cs typeface="+mn-cs"/>
              </a:rPr>
              <a:t>.</a:t>
            </a:r>
          </a:p>
          <a:p>
            <a:pPr>
              <a:spcBef>
                <a:spcPts val="1200"/>
              </a:spcBef>
            </a:pPr>
            <a:r>
              <a:rPr lang="en-US" sz="1000" kern="1200" noProof="0" dirty="0">
                <a:solidFill>
                  <a:schemeClr val="tx1"/>
                </a:solidFill>
                <a:effectLst/>
                <a:latin typeface="Arial"/>
                <a:ea typeface="+mn-ea"/>
                <a:cs typeface="+mn-cs"/>
              </a:rPr>
              <a:t>Die von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deren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Vertriebsfirmen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angebotenen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Softwareprodukte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können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Softwarekomponenten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anderer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Softwarehersteller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enthalten</a:t>
            </a:r>
            <a:r>
              <a:rPr lang="en-US" sz="1000" kern="1200" noProof="0" dirty="0">
                <a:solidFill>
                  <a:schemeClr val="tx1"/>
                </a:solidFill>
                <a:effectLst/>
                <a:latin typeface="Arial"/>
                <a:ea typeface="+mn-ea"/>
                <a:cs typeface="+mn-cs"/>
              </a:rPr>
              <a:t>.</a:t>
            </a:r>
          </a:p>
          <a:p>
            <a:pPr>
              <a:spcBef>
                <a:spcPts val="1200"/>
              </a:spcBef>
            </a:pPr>
            <a:r>
              <a:rPr lang="en-US" sz="1000" kern="1200" noProof="0" dirty="0" err="1">
                <a:solidFill>
                  <a:schemeClr val="tx1"/>
                </a:solidFill>
                <a:effectLst/>
                <a:latin typeface="Arial"/>
                <a:ea typeface="+mn-ea"/>
                <a:cs typeface="+mn-cs"/>
              </a:rPr>
              <a:t>Produkte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können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länderspezifische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Unterschiede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aufweisen</a:t>
            </a:r>
            <a:r>
              <a:rPr lang="en-US" sz="1000" kern="1200" noProof="0" dirty="0">
                <a:solidFill>
                  <a:schemeClr val="tx1"/>
                </a:solidFill>
                <a:effectLst/>
                <a:latin typeface="Arial"/>
                <a:ea typeface="+mn-ea"/>
                <a:cs typeface="+mn-cs"/>
              </a:rPr>
              <a:t>.</a:t>
            </a:r>
          </a:p>
          <a:p>
            <a:pPr>
              <a:spcBef>
                <a:spcPts val="1200"/>
              </a:spcBef>
            </a:pPr>
            <a:r>
              <a:rPr lang="en-US" sz="1000" kern="1200" noProof="0" dirty="0">
                <a:solidFill>
                  <a:schemeClr val="tx1"/>
                </a:solidFill>
                <a:effectLst/>
                <a:latin typeface="Arial"/>
                <a:ea typeface="+mn-ea"/>
                <a:cs typeface="+mn-cs"/>
              </a:rPr>
              <a:t>Die </a:t>
            </a:r>
            <a:r>
              <a:rPr lang="en-US" sz="1000" kern="1200" noProof="0" dirty="0" err="1">
                <a:solidFill>
                  <a:schemeClr val="tx1"/>
                </a:solidFill>
                <a:effectLst/>
                <a:latin typeface="Arial"/>
                <a:ea typeface="+mn-ea"/>
                <a:cs typeface="+mn-cs"/>
              </a:rPr>
              <a:t>vorliegenden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Unterlagen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werden</a:t>
            </a:r>
            <a:r>
              <a:rPr lang="en-US" sz="1000" kern="1200" noProof="0" dirty="0">
                <a:solidFill>
                  <a:schemeClr val="tx1"/>
                </a:solidFill>
                <a:effectLst/>
                <a:latin typeface="Arial"/>
                <a:ea typeface="+mn-ea"/>
                <a:cs typeface="+mn-cs"/>
              </a:rPr>
              <a:t> von der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einem</a:t>
            </a:r>
            <a:r>
              <a:rPr lang="en-US" sz="1000" kern="1200" noProof="0" dirty="0">
                <a:solidFill>
                  <a:schemeClr val="tx1"/>
                </a:solidFill>
                <a:effectLst/>
                <a:latin typeface="Arial"/>
                <a:ea typeface="+mn-ea"/>
                <a:cs typeface="+mn-cs"/>
              </a:rPr>
              <a:t> SAP-</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bereitgestellt</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dienen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ausschließlich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Informations-zwecken</a:t>
            </a:r>
            <a:r>
              <a:rPr lang="en-US" sz="1000" kern="1200" noProof="0" dirty="0">
                <a:solidFill>
                  <a:schemeClr val="tx1"/>
                </a:solidFill>
                <a:effectLst/>
                <a:latin typeface="Arial"/>
                <a:ea typeface="+mn-ea"/>
                <a:cs typeface="+mn-cs"/>
              </a:rPr>
              <a:t>. Die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ihre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übernehmen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keinerlei</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Haftung</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Gewährleistung</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für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Fehler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Unvollständigkeiten</a:t>
            </a:r>
            <a:r>
              <a:rPr lang="en-US" sz="1000" kern="1200" noProof="0" dirty="0">
                <a:solidFill>
                  <a:schemeClr val="tx1"/>
                </a:solidFill>
                <a:effectLst/>
                <a:latin typeface="Arial"/>
                <a:ea typeface="+mn-ea"/>
                <a:cs typeface="+mn-cs"/>
              </a:rPr>
              <a:t> in </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dieser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Publikation</a:t>
            </a:r>
            <a:r>
              <a:rPr lang="en-US" sz="1000" kern="1200" noProof="0" dirty="0">
                <a:solidFill>
                  <a:schemeClr val="tx1"/>
                </a:solidFill>
                <a:effectLst/>
                <a:latin typeface="Arial"/>
                <a:ea typeface="+mn-ea"/>
                <a:cs typeface="+mn-cs"/>
              </a:rPr>
              <a:t>. Die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a:t>
            </a:r>
            <a:r>
              <a:rPr lang="en-US" sz="1000" kern="1200" noProof="0" dirty="0">
                <a:solidFill>
                  <a:schemeClr val="tx1"/>
                </a:solidFill>
                <a:effectLst/>
                <a:latin typeface="Arial"/>
                <a:ea typeface="+mn-ea"/>
                <a:cs typeface="+mn-cs"/>
              </a:rPr>
              <a:t> SAP-</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steht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lediglich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für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Produkte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Dienstleistungen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nach</a:t>
            </a:r>
            <a:r>
              <a:rPr lang="en-US" sz="1000" kern="1200" noProof="0" dirty="0">
                <a:solidFill>
                  <a:schemeClr val="tx1"/>
                </a:solidFill>
                <a:effectLst/>
                <a:latin typeface="Arial"/>
                <a:ea typeface="+mn-ea"/>
                <a:cs typeface="+mn-cs"/>
              </a:rPr>
              <a:t> der </a:t>
            </a:r>
            <a:r>
              <a:rPr lang="en-US" sz="1000" kern="1200" noProof="0" dirty="0" err="1">
                <a:solidFill>
                  <a:schemeClr val="tx1"/>
                </a:solidFill>
                <a:effectLst/>
                <a:latin typeface="Arial"/>
                <a:ea typeface="+mn-ea"/>
                <a:cs typeface="+mn-cs"/>
              </a:rPr>
              <a:t>Maßgabe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a:t>
            </a:r>
            <a:r>
              <a:rPr lang="en-US" sz="1000" kern="1200" noProof="0" dirty="0">
                <a:solidFill>
                  <a:schemeClr val="tx1"/>
                </a:solidFill>
                <a:effectLst/>
                <a:latin typeface="Arial"/>
                <a:ea typeface="+mn-ea"/>
                <a:cs typeface="+mn-cs"/>
              </a:rPr>
              <a:t>, die in der </a:t>
            </a:r>
            <a:r>
              <a:rPr lang="en-US" sz="1000" kern="1200" noProof="0" dirty="0" err="1">
                <a:solidFill>
                  <a:schemeClr val="tx1"/>
                </a:solidFill>
                <a:effectLst/>
                <a:latin typeface="Arial"/>
                <a:ea typeface="+mn-ea"/>
                <a:cs typeface="+mn-cs"/>
              </a:rPr>
              <a:t>Vereinbarung</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über</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jeweiligen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Produkte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Dienstleistungen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ausdrücklich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geregelt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ist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Keine</a:t>
            </a:r>
            <a:r>
              <a:rPr lang="en-US" sz="1000" kern="1200" noProof="0" dirty="0">
                <a:solidFill>
                  <a:schemeClr val="tx1"/>
                </a:solidFill>
                <a:effectLst/>
                <a:latin typeface="Arial"/>
                <a:ea typeface="+mn-ea"/>
                <a:cs typeface="+mn-cs"/>
              </a:rPr>
              <a:t> der </a:t>
            </a:r>
            <a:r>
              <a:rPr lang="en-US" sz="1000" kern="1200" noProof="0" dirty="0" err="1">
                <a:solidFill>
                  <a:schemeClr val="tx1"/>
                </a:solidFill>
                <a:effectLst/>
                <a:latin typeface="Arial"/>
                <a:ea typeface="+mn-ea"/>
                <a:cs typeface="+mn-cs"/>
              </a:rPr>
              <a:t>hierin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enthaltenen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Informationen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ist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als</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zusätzliche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Garantie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interpretieren</a:t>
            </a:r>
            <a:r>
              <a:rPr lang="en-US" sz="1000" kern="1200" noProof="0" dirty="0">
                <a:solidFill>
                  <a:schemeClr val="tx1"/>
                </a:solidFill>
                <a:effectLst/>
                <a:latin typeface="Arial"/>
                <a:ea typeface="+mn-ea"/>
                <a:cs typeface="+mn-cs"/>
              </a:rPr>
              <a:t>. 	 </a:t>
            </a:r>
          </a:p>
          <a:p>
            <a:pPr>
              <a:spcBef>
                <a:spcPts val="1200"/>
              </a:spcBef>
            </a:pPr>
            <a:r>
              <a:rPr lang="en-US" sz="1000" kern="1200" noProof="0" dirty="0" err="1">
                <a:solidFill>
                  <a:schemeClr val="tx1"/>
                </a:solidFill>
                <a:effectLst/>
                <a:latin typeface="Arial"/>
                <a:ea typeface="+mn-ea"/>
                <a:cs typeface="+mn-cs"/>
              </a:rPr>
              <a:t>Insbesondere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sind</a:t>
            </a:r>
            <a:r>
              <a:rPr lang="en-US" sz="1000" kern="1200" noProof="0" dirty="0">
                <a:solidFill>
                  <a:schemeClr val="tx1"/>
                </a:solidFill>
                <a:effectLst/>
                <a:latin typeface="Arial"/>
                <a:ea typeface="+mn-ea"/>
                <a:cs typeface="+mn-cs"/>
              </a:rPr>
              <a:t> die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ihre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in </a:t>
            </a:r>
            <a:r>
              <a:rPr lang="en-US" sz="1000" kern="1200" noProof="0" dirty="0" err="1">
                <a:solidFill>
                  <a:schemeClr val="tx1"/>
                </a:solidFill>
                <a:effectLst/>
                <a:latin typeface="Arial"/>
                <a:ea typeface="+mn-ea"/>
                <a:cs typeface="+mn-cs"/>
              </a:rPr>
              <a:t>keiner</a:t>
            </a:r>
            <a:r>
              <a:rPr lang="en-US" sz="1000" kern="1200" noProof="0" dirty="0">
                <a:solidFill>
                  <a:schemeClr val="tx1"/>
                </a:solidFill>
                <a:effectLst/>
                <a:latin typeface="Arial"/>
                <a:ea typeface="+mn-ea"/>
                <a:cs typeface="+mn-cs"/>
              </a:rPr>
              <a:t> Weise </a:t>
            </a:r>
            <a:r>
              <a:rPr lang="en-US" sz="1000" kern="1200" noProof="0" dirty="0" err="1">
                <a:solidFill>
                  <a:schemeClr val="tx1"/>
                </a:solidFill>
                <a:effectLst/>
                <a:latin typeface="Arial"/>
                <a:ea typeface="+mn-ea"/>
                <a:cs typeface="+mn-cs"/>
              </a:rPr>
              <a:t>verpflichtet</a:t>
            </a:r>
            <a:r>
              <a:rPr lang="en-US" sz="1000" kern="1200" noProof="0" dirty="0">
                <a:solidFill>
                  <a:schemeClr val="tx1"/>
                </a:solidFill>
                <a:effectLst/>
                <a:latin typeface="Arial"/>
                <a:ea typeface="+mn-ea"/>
                <a:cs typeface="+mn-cs"/>
              </a:rPr>
              <a:t>, in </a:t>
            </a:r>
            <a:r>
              <a:rPr lang="en-US" sz="1000" kern="1200" noProof="0" dirty="0" err="1">
                <a:solidFill>
                  <a:schemeClr val="tx1"/>
                </a:solidFill>
                <a:effectLst/>
                <a:latin typeface="Arial"/>
                <a:ea typeface="+mn-ea"/>
                <a:cs typeface="+mn-cs"/>
              </a:rPr>
              <a:t>dieser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Publikation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einer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zugehörigen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Präsentation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dargestellte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Geschäftsabläufe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verfolgen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hierin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wiedergegebene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Funktionen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entwickeln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veröffentlichen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Diese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Publikation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eine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zugehörige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Präsentation</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Strategie</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etwaige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künftige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Entwicklungen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Produkte</a:t>
            </a:r>
            <a:r>
              <a:rPr lang="en-US" sz="1000" kern="1200" noProof="0" dirty="0">
                <a:solidFill>
                  <a:schemeClr val="tx1"/>
                </a:solidFill>
                <a:effectLst/>
                <a:latin typeface="Arial"/>
                <a:ea typeface="+mn-ea"/>
                <a:cs typeface="+mn-cs"/>
              </a:rPr>
              <a:t> und/</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Plattformen</a:t>
            </a:r>
            <a:r>
              <a:rPr lang="en-US" sz="1000" kern="1200" noProof="0" dirty="0">
                <a:solidFill>
                  <a:schemeClr val="tx1"/>
                </a:solidFill>
                <a:effectLst/>
                <a:latin typeface="Arial"/>
                <a:ea typeface="+mn-ea"/>
                <a:cs typeface="+mn-cs"/>
              </a:rPr>
              <a:t> der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ihrer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Konzern</a:t>
            </a:r>
            <a:r>
              <a:rPr lang="en-US" sz="1000" kern="1200" noProof="0" dirty="0">
                <a:solidFill>
                  <a:schemeClr val="tx1"/>
                </a:solidFill>
                <a:effectLst/>
                <a:latin typeface="Arial"/>
                <a:ea typeface="+mn-ea"/>
                <a:cs typeface="+mn-cs"/>
              </a:rPr>
              <a:t>-</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können</a:t>
            </a:r>
            <a:r>
              <a:rPr lang="en-US" sz="1000" kern="1200" noProof="0" dirty="0">
                <a:solidFill>
                  <a:schemeClr val="tx1"/>
                </a:solidFill>
                <a:effectLst/>
                <a:latin typeface="Arial"/>
                <a:ea typeface="+mn-ea"/>
                <a:cs typeface="+mn-cs"/>
              </a:rPr>
              <a:t> von der </a:t>
            </a:r>
            <a:r>
              <a:rPr lang="en-US" sz="1000" kern="1200" dirty="0">
                <a:solidFill>
                  <a:schemeClr val="tx1"/>
                </a:solidFill>
                <a:latin typeface="Arial"/>
                <a:ea typeface="MS PGothic" pitchFamily="34" charset="-128"/>
                <a:cs typeface="+mn-cs"/>
              </a:rPr>
              <a:t>SAP SE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ihren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Konzernunternehmen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jederzeit</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ohne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Angabe</a:t>
            </a:r>
            <a:r>
              <a:rPr lang="en-US" sz="1000" kern="1200" noProof="0" dirty="0">
                <a:solidFill>
                  <a:schemeClr val="tx1"/>
                </a:solidFill>
                <a:effectLst/>
                <a:latin typeface="Arial"/>
                <a:ea typeface="+mn-ea"/>
                <a:cs typeface="+mn-cs"/>
              </a:rPr>
              <a:t> von </a:t>
            </a:r>
            <a:r>
              <a:rPr lang="en-US" sz="1000" kern="1200" noProof="0" dirty="0" err="1">
                <a:solidFill>
                  <a:schemeClr val="tx1"/>
                </a:solidFill>
                <a:effectLst/>
                <a:latin typeface="Arial"/>
                <a:ea typeface="+mn-ea"/>
                <a:cs typeface="+mn-cs"/>
              </a:rPr>
              <a:t>Gründen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unangekündigt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geändert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werden</a:t>
            </a:r>
            <a:r>
              <a:rPr lang="en-US" sz="1000" kern="1200" noProof="0" dirty="0">
                <a:solidFill>
                  <a:schemeClr val="tx1"/>
                </a:solidFill>
                <a:effectLst/>
                <a:latin typeface="Arial"/>
                <a:ea typeface="+mn-ea"/>
                <a:cs typeface="+mn-cs"/>
              </a:rPr>
              <a:t>. </a:t>
            </a:r>
            <a:br>
              <a:rPr lang="en-US" sz="1000" kern="1200" noProof="0" dirty="0">
                <a:solidFill>
                  <a:schemeClr val="tx1"/>
                </a:solidFill>
                <a:effectLst/>
                <a:latin typeface="Arial"/>
                <a:ea typeface="+mn-ea"/>
                <a:cs typeface="+mn-cs"/>
              </a:rPr>
            </a:br>
            <a:r>
              <a:rPr lang="en-US" sz="1000" kern="1200" noProof="0" dirty="0">
                <a:solidFill>
                  <a:schemeClr val="tx1"/>
                </a:solidFill>
                <a:effectLst/>
                <a:latin typeface="Arial"/>
                <a:ea typeface="+mn-ea"/>
                <a:cs typeface="+mn-cs"/>
              </a:rPr>
              <a:t>Die in </a:t>
            </a:r>
            <a:r>
              <a:rPr lang="en-US" sz="1000" kern="1200" noProof="0" dirty="0" err="1">
                <a:solidFill>
                  <a:schemeClr val="tx1"/>
                </a:solidFill>
                <a:effectLst/>
                <a:latin typeface="Arial"/>
                <a:ea typeface="+mn-ea"/>
                <a:cs typeface="+mn-cs"/>
              </a:rPr>
              <a:t>dieser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Publikation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enthaltenen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Informationen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stellen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keine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Zusage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kein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Versprechen</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keine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rechtliche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Verpflichtung</a:t>
            </a:r>
            <a:r>
              <a:rPr lang="en-US" sz="1000" kern="1200" noProof="0" dirty="0">
                <a:solidFill>
                  <a:schemeClr val="tx1"/>
                </a:solidFill>
                <a:effectLst/>
                <a:latin typeface="Arial"/>
                <a:ea typeface="+mn-ea"/>
                <a:cs typeface="+mn-cs"/>
              </a:rPr>
              <a:t> zur </a:t>
            </a:r>
            <a:r>
              <a:rPr lang="en-US" sz="1000" kern="1200" noProof="0" dirty="0" err="1">
                <a:solidFill>
                  <a:schemeClr val="tx1"/>
                </a:solidFill>
                <a:effectLst/>
                <a:latin typeface="Arial"/>
                <a:ea typeface="+mn-ea"/>
                <a:cs typeface="+mn-cs"/>
              </a:rPr>
              <a:t>Lieferung</a:t>
            </a:r>
            <a:r>
              <a:rPr lang="en-US" sz="1000" kern="1200" noProof="0" dirty="0">
                <a:solidFill>
                  <a:schemeClr val="tx1"/>
                </a:solidFill>
                <a:effectLst/>
                <a:latin typeface="Arial"/>
                <a:ea typeface="+mn-ea"/>
                <a:cs typeface="+mn-cs"/>
              </a:rPr>
              <a:t> von Material, Code </a:t>
            </a:r>
            <a:r>
              <a:rPr lang="en-US" sz="1000" kern="1200" noProof="0" dirty="0" err="1">
                <a:solidFill>
                  <a:schemeClr val="tx1"/>
                </a:solidFill>
                <a:effectLst/>
                <a:latin typeface="Arial"/>
                <a:ea typeface="+mn-ea"/>
                <a:cs typeface="+mn-cs"/>
              </a:rPr>
              <a:t>oder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Funktionen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dar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Sämtliche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vorausschauenden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Aussagen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unterliegen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unterschiedlichen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Risiken</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Unsicherheiten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durch</a:t>
            </a:r>
            <a:r>
              <a:rPr lang="en-US" sz="1000" kern="1200" noProof="0" dirty="0">
                <a:solidFill>
                  <a:schemeClr val="tx1"/>
                </a:solidFill>
                <a:effectLst/>
                <a:latin typeface="Arial"/>
                <a:ea typeface="+mn-ea"/>
                <a:cs typeface="+mn-cs"/>
              </a:rPr>
              <a:t> die </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die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tatsächlichen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Ergebnisse</a:t>
            </a:r>
            <a:r>
              <a:rPr lang="en-US" sz="1000" kern="1200" noProof="0" dirty="0">
                <a:solidFill>
                  <a:schemeClr val="tx1"/>
                </a:solidFill>
                <a:effectLst/>
                <a:latin typeface="Arial"/>
                <a:ea typeface="+mn-ea"/>
                <a:cs typeface="+mn-cs"/>
              </a:rPr>
              <a:t> von den </a:t>
            </a:r>
            <a:r>
              <a:rPr lang="en-US" sz="1000" kern="1200" noProof="0" dirty="0" err="1">
                <a:solidFill>
                  <a:schemeClr val="tx1"/>
                </a:solidFill>
                <a:effectLst/>
                <a:latin typeface="Arial"/>
                <a:ea typeface="+mn-ea"/>
                <a:cs typeface="+mn-cs"/>
              </a:rPr>
              <a:t>Erwartungen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abweichen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können</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vorausschauenden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Aussagen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geben</a:t>
            </a:r>
            <a:r>
              <a:rPr lang="en-US" sz="1000" kern="1200" noProof="0" dirty="0">
                <a:solidFill>
                  <a:schemeClr val="tx1"/>
                </a:solidFill>
                <a:effectLst/>
                <a:latin typeface="Arial"/>
                <a:ea typeface="+mn-ea"/>
                <a:cs typeface="+mn-cs"/>
              </a:rPr>
              <a:t> die </a:t>
            </a:r>
            <a:r>
              <a:rPr lang="en-US" sz="1000" kern="1200" noProof="0" dirty="0" err="1">
                <a:solidFill>
                  <a:schemeClr val="tx1"/>
                </a:solidFill>
                <a:effectLst/>
                <a:latin typeface="Arial"/>
                <a:ea typeface="+mn-ea"/>
                <a:cs typeface="+mn-cs"/>
              </a:rPr>
              <a:t>Sicht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dem</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Zeitpunkt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wieder</a:t>
            </a:r>
            <a:r>
              <a:rPr lang="en-US" sz="1000" kern="1200" noProof="0" dirty="0">
                <a:solidFill>
                  <a:schemeClr val="tx1"/>
                </a:solidFill>
                <a:effectLst/>
                <a:latin typeface="Arial"/>
                <a:ea typeface="+mn-ea"/>
                <a:cs typeface="+mn-cs"/>
              </a:rPr>
              <a:t>, </a:t>
            </a:r>
            <a:br>
              <a:rPr lang="en-US" sz="1000" kern="1200" noProof="0" dirty="0">
                <a:solidFill>
                  <a:schemeClr val="tx1"/>
                </a:solidFill>
                <a:effectLst/>
                <a:latin typeface="Arial"/>
                <a:ea typeface="+mn-ea"/>
                <a:cs typeface="+mn-cs"/>
              </a:rPr>
            </a:b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dem</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sie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getätigt</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wurden</a:t>
            </a:r>
            <a:r>
              <a:rPr lang="en-US" sz="1000" kern="1200" noProof="0" dirty="0">
                <a:solidFill>
                  <a:schemeClr val="tx1"/>
                </a:solidFill>
                <a:effectLst/>
                <a:latin typeface="Arial"/>
                <a:ea typeface="+mn-ea"/>
                <a:cs typeface="+mn-cs"/>
              </a:rPr>
              <a:t>. Dem </a:t>
            </a:r>
            <a:r>
              <a:rPr lang="en-US" sz="1000" kern="1200" noProof="0" dirty="0" err="1">
                <a:solidFill>
                  <a:schemeClr val="tx1"/>
                </a:solidFill>
                <a:effectLst/>
                <a:latin typeface="Arial"/>
                <a:ea typeface="+mn-ea"/>
                <a:cs typeface="+mn-cs"/>
              </a:rPr>
              <a:t>Leser</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wird</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empfohlen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diesen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Aussagen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kein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übertriebenes</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Vertrauen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schenken</a:t>
            </a:r>
            <a:r>
              <a:rPr lang="en-US" sz="1000" kern="1200" noProof="0" dirty="0">
                <a:solidFill>
                  <a:schemeClr val="tx1"/>
                </a:solidFill>
                <a:effectLst/>
                <a:latin typeface="Arial"/>
                <a:ea typeface="+mn-ea"/>
                <a:cs typeface="+mn-cs"/>
              </a:rPr>
              <a:t> und </a:t>
            </a:r>
            <a:r>
              <a:rPr lang="en-US" sz="1000" kern="1200" noProof="0" dirty="0" err="1">
                <a:solidFill>
                  <a:schemeClr val="tx1"/>
                </a:solidFill>
                <a:effectLst/>
                <a:latin typeface="Arial"/>
                <a:ea typeface="+mn-ea"/>
                <a:cs typeface="+mn-cs"/>
              </a:rPr>
              <a:t>sich</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bei</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Kaufentscheidungen</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nicht</a:t>
            </a:r>
            <a:r>
              <a:rPr lang="en-US" sz="1000" kern="1200" noProof="0" dirty="0">
                <a:solidFill>
                  <a:schemeClr val="tx1"/>
                </a:solidFill>
                <a:effectLst/>
                <a:latin typeface="Arial"/>
                <a:ea typeface="+mn-ea"/>
                <a:cs typeface="+mn-cs"/>
              </a:rPr>
              <a:t> auf </a:t>
            </a:r>
            <a:r>
              <a:rPr lang="en-US" sz="1000" kern="1200" noProof="0" dirty="0" err="1">
                <a:solidFill>
                  <a:schemeClr val="tx1"/>
                </a:solidFill>
                <a:effectLst/>
                <a:latin typeface="Arial"/>
                <a:ea typeface="+mn-ea"/>
                <a:cs typeface="+mn-cs"/>
              </a:rPr>
              <a:t>sie</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zu</a:t>
            </a:r>
            <a:r>
              <a:rPr lang="en-US" sz="1000" kern="1200" noProof="0" dirty="0">
                <a:solidFill>
                  <a:schemeClr val="tx1"/>
                </a:solidFill>
                <a:effectLst/>
                <a:latin typeface="Arial"/>
                <a:ea typeface="+mn-ea"/>
                <a:cs typeface="+mn-cs"/>
              </a:rPr>
              <a:t> </a:t>
            </a:r>
            <a:r>
              <a:rPr lang="en-US" sz="1000" kern="1200" noProof="0" dirty="0" err="1">
                <a:solidFill>
                  <a:schemeClr val="tx1"/>
                </a:solidFill>
                <a:effectLst/>
                <a:latin typeface="Arial"/>
                <a:ea typeface="+mn-ea"/>
                <a:cs typeface="+mn-cs"/>
              </a:rPr>
              <a:t>stützen</a:t>
            </a:r>
            <a:r>
              <a:rPr lang="en-US" sz="1000" kern="1200" noProof="0" dirty="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Thank you</a:t>
            </a:r>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2015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a:solidFill>
                <a:schemeClr val="bg1"/>
              </a:solidFill>
            </a:endParaRPr>
          </a:p>
        </p:txBody>
      </p:sp>
      <p:sp>
        <p:nvSpPr>
          <p:cNvPr id="4" name="Information_Classification"/>
          <p:cNvSpPr txBox="1"/>
          <p:nvPr/>
        </p:nvSpPr>
        <p:spPr>
          <a:xfrm>
            <a:off x="76708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24.png"/><Relationship Id="rId10" Type="http://schemas.openxmlformats.org/officeDocument/2006/relationships/image" Target="../media/image44.png"/><Relationship Id="rId4" Type="http://schemas.openxmlformats.org/officeDocument/2006/relationships/image" Target="../media/image21.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4.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jpe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3.png"/><Relationship Id="rId18"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37.jpeg"/><Relationship Id="rId7" Type="http://schemas.openxmlformats.org/officeDocument/2006/relationships/image" Target="../media/image14.png"/><Relationship Id="rId12" Type="http://schemas.openxmlformats.org/officeDocument/2006/relationships/image" Target="../media/image22.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20" Type="http://schemas.openxmlformats.org/officeDocument/2006/relationships/image" Target="../media/image36.jpe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5.png"/><Relationship Id="rId23" Type="http://schemas.openxmlformats.org/officeDocument/2006/relationships/image" Target="../media/image39.png"/><Relationship Id="rId10" Type="http://schemas.openxmlformats.org/officeDocument/2006/relationships/image" Target="../media/image20.png"/><Relationship Id="rId19"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35.png"/><Relationship Id="rId14" Type="http://schemas.openxmlformats.org/officeDocument/2006/relationships/image" Target="../media/image24.png"/><Relationship Id="rId22"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wdf.sap.corp/agile-se/cc-m2-java-course/blob/master/DevEnvironmentSetup/CoursePrerequisites.md"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ge.tt/8qIIbi62/v/0?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9144001" cy="6858000"/>
          </a:xfrm>
          <a:prstGeom prst="rect">
            <a:avLst/>
          </a:prstGeom>
        </p:spPr>
      </p:pic>
      <p:pic>
        <p:nvPicPr>
          <p:cNvPr id="10" name="Picture 9" descr="cloud-supergraphic.png"/>
          <p:cNvPicPr>
            <a:picLocks noChangeAspect="1"/>
          </p:cNvPicPr>
          <p:nvPr/>
        </p:nvPicPr>
        <p:blipFill rotWithShape="1">
          <a:blip r:embed="rId4">
            <a:alphaModFix amt="60000"/>
            <a:extLst>
              <a:ext uri="{28A0092B-C50C-407E-A947-70E740481C1C}">
                <a14:useLocalDpi xmlns:a14="http://schemas.microsoft.com/office/drawing/2010/main" val="0"/>
              </a:ext>
            </a:extLst>
          </a:blip>
          <a:srcRect l="24959" r="1"/>
          <a:stretch/>
        </p:blipFill>
        <p:spPr>
          <a:xfrm>
            <a:off x="-1" y="1491436"/>
            <a:ext cx="5405317" cy="4802120"/>
          </a:xfrm>
          <a:prstGeom prst="rect">
            <a:avLst/>
          </a:prstGeom>
        </p:spPr>
      </p:pic>
      <p:pic>
        <p:nvPicPr>
          <p:cNvPr id="6" name="Picture 5" descr="SAP_grad_R_pre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Cloud Foundry Basics</a:t>
            </a:r>
          </a:p>
        </p:txBody>
      </p:sp>
      <p:sp>
        <p:nvSpPr>
          <p:cNvPr id="3" name="Subtitle 2"/>
          <p:cNvSpPr>
            <a:spLocks noGrp="1"/>
          </p:cNvSpPr>
          <p:nvPr>
            <p:ph type="subTitle" idx="1"/>
          </p:nvPr>
        </p:nvSpPr>
        <p:spPr>
          <a:xfrm>
            <a:off x="414000" y="1499870"/>
            <a:ext cx="6840000" cy="492443"/>
          </a:xfrm>
        </p:spPr>
        <p:txBody>
          <a:bodyPr/>
          <a:lstStyle/>
          <a:p>
            <a:r>
              <a:rPr lang="en-US" dirty="0"/>
              <a:t>Rough draft </a:t>
            </a:r>
            <a:br>
              <a:rPr lang="en-US" dirty="0"/>
            </a:br>
            <a:r>
              <a:rPr lang="en-US" dirty="0"/>
              <a:t>Month 00, 2015</a:t>
            </a:r>
          </a:p>
        </p:txBody>
      </p:sp>
      <p:sp>
        <p:nvSpPr>
          <p:cNvPr id="12" name="ConfidentialFlag"/>
          <p:cNvSpPr txBox="1"/>
          <p:nvPr/>
        </p:nvSpPr>
        <p:spPr>
          <a:xfrm>
            <a:off x="8009871" y="1744365"/>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Internal</a:t>
            </a:r>
          </a:p>
        </p:txBody>
      </p:sp>
    </p:spTree>
    <p:extLst>
      <p:ext uri="{BB962C8B-B14F-4D97-AF65-F5344CB8AC3E}">
        <p14:creationId xmlns:p14="http://schemas.microsoft.com/office/powerpoint/2010/main" val="325145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2234359" y="1650047"/>
            <a:ext cx="6737400" cy="455738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27" name="Rectangle 26"/>
          <p:cNvSpPr/>
          <p:nvPr/>
        </p:nvSpPr>
        <p:spPr bwMode="gray">
          <a:xfrm>
            <a:off x="3771231" y="2380870"/>
            <a:ext cx="5021423" cy="2909304"/>
          </a:xfrm>
          <a:prstGeom prst="rect">
            <a:avLst/>
          </a:prstGeom>
          <a:solidFill>
            <a:schemeClr val="bg1">
              <a:lumMod val="75000"/>
              <a:alpha val="39000"/>
            </a:schemeClr>
          </a:solidFill>
          <a:ln w="6350" algn="ctr">
            <a:no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600" kern="0" dirty="0" err="1">
                <a:latin typeface="Calibri" panose="020F0502020204030204" pitchFamily="34" charset="0"/>
                <a:ea typeface="Arial Unicode MS" pitchFamily="34" charset="-128"/>
                <a:cs typeface="Arial Unicode MS" pitchFamily="34" charset="-128"/>
              </a:rPr>
              <a:t>diego</a:t>
            </a:r>
            <a:endParaRPr lang="en-US" sz="1600" kern="0" dirty="0">
              <a:latin typeface="Calibri" panose="020F0502020204030204"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a:t>cf push</a:t>
            </a:r>
          </a:p>
        </p:txBody>
      </p:sp>
      <p:sp>
        <p:nvSpPr>
          <p:cNvPr id="8" name="Rectangle 7"/>
          <p:cNvSpPr/>
          <p:nvPr/>
        </p:nvSpPr>
        <p:spPr bwMode="gray">
          <a:xfrm>
            <a:off x="2347531" y="2821243"/>
            <a:ext cx="1022156" cy="51484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cloud</a:t>
            </a:r>
            <a:br>
              <a:rPr lang="en-US" sz="1400" kern="0" dirty="0">
                <a:solidFill>
                  <a:prstClr val="white"/>
                </a:solidFill>
                <a:latin typeface="Calibri" panose="020F0502020204030204"/>
              </a:rPr>
            </a:br>
            <a:r>
              <a:rPr lang="en-US" sz="1400" kern="0" dirty="0">
                <a:solidFill>
                  <a:prstClr val="white"/>
                </a:solidFill>
                <a:latin typeface="Calibri" panose="020F0502020204030204"/>
              </a:rPr>
              <a:t>controller</a:t>
            </a:r>
          </a:p>
        </p:txBody>
      </p:sp>
      <p:grpSp>
        <p:nvGrpSpPr>
          <p:cNvPr id="9" name="Group 8"/>
          <p:cNvGrpSpPr/>
          <p:nvPr/>
        </p:nvGrpSpPr>
        <p:grpSpPr>
          <a:xfrm>
            <a:off x="2506154" y="3810164"/>
            <a:ext cx="905432" cy="631439"/>
            <a:chOff x="1874864" y="3805819"/>
            <a:chExt cx="905222" cy="631293"/>
          </a:xfrm>
        </p:grpSpPr>
        <p:sp>
          <p:nvSpPr>
            <p:cNvPr id="10" name="Rectangle 9"/>
            <p:cNvSpPr/>
            <p:nvPr/>
          </p:nvSpPr>
          <p:spPr bwMode="gray">
            <a:xfrm>
              <a:off x="1955158" y="3922383"/>
              <a:ext cx="824928" cy="51472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build pack</a:t>
              </a:r>
            </a:p>
          </p:txBody>
        </p:sp>
        <p:sp>
          <p:nvSpPr>
            <p:cNvPr id="11" name="Rectangle 10"/>
            <p:cNvSpPr/>
            <p:nvPr/>
          </p:nvSpPr>
          <p:spPr bwMode="gray">
            <a:xfrm>
              <a:off x="1907704" y="3877827"/>
              <a:ext cx="824928" cy="51472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build pack</a:t>
              </a:r>
            </a:p>
          </p:txBody>
        </p:sp>
        <p:sp>
          <p:nvSpPr>
            <p:cNvPr id="12" name="Rectangle 11"/>
            <p:cNvSpPr/>
            <p:nvPr/>
          </p:nvSpPr>
          <p:spPr bwMode="gray">
            <a:xfrm>
              <a:off x="1874864" y="3805819"/>
              <a:ext cx="824928" cy="51472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 build  pack</a:t>
              </a:r>
            </a:p>
          </p:txBody>
        </p:sp>
      </p:grpSp>
      <p:pic>
        <p:nvPicPr>
          <p:cNvPr id="13" name="Picture 6" descr="File:Java logo and wordmark.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951" y="3946712"/>
            <a:ext cx="141469" cy="259360"/>
          </a:xfrm>
          <a:prstGeom prst="rect">
            <a:avLst/>
          </a:prstGeom>
          <a:solidFill>
            <a:schemeClr val="bg1"/>
          </a:solidFill>
          <a:extLst/>
        </p:spPr>
      </p:pic>
      <p:sp>
        <p:nvSpPr>
          <p:cNvPr id="14" name="Rectangle 13"/>
          <p:cNvSpPr/>
          <p:nvPr/>
        </p:nvSpPr>
        <p:spPr bwMode="gray">
          <a:xfrm>
            <a:off x="3761071" y="1961274"/>
            <a:ext cx="1771674" cy="25742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load balancer / router</a:t>
            </a:r>
          </a:p>
        </p:txBody>
      </p:sp>
      <p:cxnSp>
        <p:nvCxnSpPr>
          <p:cNvPr id="17" name="Straight Arrow Connector 16"/>
          <p:cNvCxnSpPr>
            <a:stCxn id="8" idx="2"/>
            <a:endCxn id="12" idx="0"/>
          </p:cNvCxnSpPr>
          <p:nvPr/>
        </p:nvCxnSpPr>
        <p:spPr>
          <a:xfrm>
            <a:off x="2858609" y="3336091"/>
            <a:ext cx="60105" cy="47407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0" idx="1"/>
          </p:cNvCxnSpPr>
          <p:nvPr/>
        </p:nvCxnSpPr>
        <p:spPr>
          <a:xfrm flipH="1">
            <a:off x="2858982" y="4325012"/>
            <a:ext cx="109956" cy="491682"/>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651249" y="1615773"/>
            <a:ext cx="0" cy="37186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6616" y="1415345"/>
            <a:ext cx="1394936"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app1.domain.com</a:t>
            </a:r>
          </a:p>
        </p:txBody>
      </p:sp>
      <p:sp>
        <p:nvSpPr>
          <p:cNvPr id="47" name="Rectangle 46"/>
          <p:cNvSpPr/>
          <p:nvPr/>
        </p:nvSpPr>
        <p:spPr bwMode="gray">
          <a:xfrm>
            <a:off x="89375" y="1646482"/>
            <a:ext cx="1672423" cy="4557381"/>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Developer PC</a:t>
            </a:r>
            <a:br>
              <a:rPr lang="en-US" sz="1400" b="1" kern="0" dirty="0">
                <a:solidFill>
                  <a:schemeClr val="bg1"/>
                </a:solidFill>
                <a:latin typeface="Calibri" panose="020F0502020204030204" pitchFamily="34" charset="0"/>
                <a:ea typeface="Arial Unicode MS" pitchFamily="34" charset="-128"/>
                <a:cs typeface="Arial Unicode MS" pitchFamily="34" charset="-128"/>
              </a:rPr>
            </a:br>
            <a:r>
              <a:rPr lang="en-US" sz="1400" b="1" kern="0" dirty="0">
                <a:solidFill>
                  <a:schemeClr val="bg1"/>
                </a:solidFill>
                <a:latin typeface="Calibri" panose="020F0502020204030204" pitchFamily="34" charset="0"/>
                <a:ea typeface="Arial Unicode MS" pitchFamily="34" charset="-128"/>
                <a:cs typeface="Arial Unicode MS" pitchFamily="34" charset="-128"/>
              </a:rPr>
              <a:t>/ CI Server</a:t>
            </a:r>
          </a:p>
        </p:txBody>
      </p:sp>
      <p:cxnSp>
        <p:nvCxnSpPr>
          <p:cNvPr id="49" name="Straight Arrow Connector 48"/>
          <p:cNvCxnSpPr>
            <a:stCxn id="50" idx="3"/>
            <a:endCxn id="8" idx="1"/>
          </p:cNvCxnSpPr>
          <p:nvPr/>
        </p:nvCxnSpPr>
        <p:spPr>
          <a:xfrm>
            <a:off x="1000670" y="3078667"/>
            <a:ext cx="13468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gray">
          <a:xfrm>
            <a:off x="178462" y="2821243"/>
            <a:ext cx="822208" cy="514848"/>
          </a:xfrm>
          <a:prstGeom prst="rect">
            <a:avLst/>
          </a:prstGeom>
          <a:solidFill>
            <a:schemeClr val="accent1">
              <a:lumMod val="60000"/>
              <a:lumOff val="40000"/>
            </a:schemeClr>
          </a:solidFill>
          <a:ln w="12700">
            <a:solidFill>
              <a:schemeClr val="accent1">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54" name="Rectangle 53"/>
          <p:cNvSpPr/>
          <p:nvPr/>
        </p:nvSpPr>
        <p:spPr>
          <a:xfrm>
            <a:off x="1522046" y="2802336"/>
            <a:ext cx="761747" cy="307777"/>
          </a:xfrm>
          <a:prstGeom prst="rect">
            <a:avLst/>
          </a:prstGeom>
        </p:spPr>
        <p:txBody>
          <a:bodyPr wrap="none">
            <a:spAutoFit/>
          </a:bodyPr>
          <a:lstStyle/>
          <a:p>
            <a:r>
              <a:rPr lang="en-US" sz="1400" dirty="0" err="1"/>
              <a:t>cf</a:t>
            </a:r>
            <a:r>
              <a:rPr lang="en-US" sz="1400" dirty="0"/>
              <a:t> push</a:t>
            </a:r>
            <a:endParaRPr lang="de-DE" sz="1400" dirty="0"/>
          </a:p>
        </p:txBody>
      </p:sp>
      <p:sp>
        <p:nvSpPr>
          <p:cNvPr id="57" name="Rectangle 56"/>
          <p:cNvSpPr/>
          <p:nvPr/>
        </p:nvSpPr>
        <p:spPr>
          <a:xfrm>
            <a:off x="3752250" y="5415498"/>
            <a:ext cx="5219854" cy="788365"/>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sz="1400" b="0" i="0" u="none" strike="noStrike" kern="0" cap="none" spc="0" normalizeH="0" baseline="0" noProof="0" dirty="0" err="1">
                <a:ln>
                  <a:noFill/>
                </a:ln>
                <a:solidFill>
                  <a:prstClr val="white"/>
                </a:solidFill>
                <a:effectLst/>
                <a:uLnTx/>
                <a:uFillTx/>
                <a:latin typeface="Calibri" panose="020F0502020204030204"/>
                <a:ea typeface="+mn-ea"/>
                <a:cs typeface="+mn-cs"/>
              </a:rPr>
              <a:t>Backing</a:t>
            </a:r>
            <a:r>
              <a:rPr kumimoji="0" sz="1400" b="0" i="0" u="none" strike="noStrike" kern="0" cap="none" spc="0" normalizeH="0" baseline="0" noProof="0" dirty="0">
                <a:ln>
                  <a:noFill/>
                </a:ln>
                <a:solidFill>
                  <a:prstClr val="white"/>
                </a:solidFill>
                <a:effectLst/>
                <a:uLnTx/>
                <a:uFillTx/>
                <a:latin typeface="Calibri" panose="020F0502020204030204"/>
                <a:ea typeface="+mn-ea"/>
                <a:cs typeface="+mn-cs"/>
              </a:rPr>
              <a:t> Services</a:t>
            </a:r>
          </a:p>
        </p:txBody>
      </p:sp>
      <p:cxnSp>
        <p:nvCxnSpPr>
          <p:cNvPr id="58" name="Straight Connector 57"/>
          <p:cNvCxnSpPr/>
          <p:nvPr/>
        </p:nvCxnSpPr>
        <p:spPr>
          <a:xfrm flipH="1">
            <a:off x="3762411" y="5401139"/>
            <a:ext cx="5219853" cy="143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59"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79" t="479" r="63362" b="84891"/>
          <a:stretch/>
        </p:blipFill>
        <p:spPr bwMode="auto">
          <a:xfrm>
            <a:off x="7043418" y="5674804"/>
            <a:ext cx="619393" cy="26879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2" descr="/wp-content/uploads/2014/06/han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009" b="29511"/>
          <a:stretch/>
        </p:blipFill>
        <p:spPr bwMode="auto">
          <a:xfrm>
            <a:off x="3961493" y="5824544"/>
            <a:ext cx="823700" cy="34403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8" descr="http://feldmancreative.com/wp-content/uploads/2014/02/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5568" y="5483987"/>
            <a:ext cx="440346" cy="38750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flipH="1" flipV="1">
            <a:off x="3752250" y="5401139"/>
            <a:ext cx="10656" cy="80875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64" name="Picture 2" descr="https://webassets.mongodb.com/_com_assets/cms/MongoDB-Logo-5c3a7405a85675366beb3a5ec4c032348c390b3f142f5e6dddf1d78e2df5cb5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3318" y="5834881"/>
            <a:ext cx="1073998" cy="29174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http://www.connx.com/images/dbs/postgresql_thum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001" y="5903312"/>
            <a:ext cx="1109214" cy="23489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4" descr="https://www.onlyhosting.co/images/memcached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3276" y="5514536"/>
            <a:ext cx="872965" cy="272802"/>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bwMode="gray">
          <a:xfrm>
            <a:off x="1126637" y="2821243"/>
            <a:ext cx="437492" cy="514848"/>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r>
              <a:rPr lang="en-US" sz="1200" dirty="0">
                <a:solidFill>
                  <a:schemeClr val="lt1"/>
                </a:solidFill>
                <a:latin typeface="+mn-lt"/>
              </a:rPr>
              <a:t>CLI</a:t>
            </a:r>
          </a:p>
        </p:txBody>
      </p:sp>
      <p:sp>
        <p:nvSpPr>
          <p:cNvPr id="70" name="Flowchart: Magnetic Disk 69"/>
          <p:cNvSpPr/>
          <p:nvPr/>
        </p:nvSpPr>
        <p:spPr bwMode="gray">
          <a:xfrm>
            <a:off x="2534871" y="4816694"/>
            <a:ext cx="648222" cy="890903"/>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endParaRPr lang="en-US" sz="1400" kern="0" dirty="0">
              <a:solidFill>
                <a:prstClr val="white"/>
              </a:solidFill>
              <a:latin typeface="Calibri" panose="020F0502020204030204"/>
            </a:endParaRPr>
          </a:p>
        </p:txBody>
      </p:sp>
      <p:sp>
        <p:nvSpPr>
          <p:cNvPr id="71" name="TextBox 70"/>
          <p:cNvSpPr txBox="1"/>
          <p:nvPr/>
        </p:nvSpPr>
        <p:spPr>
          <a:xfrm>
            <a:off x="2691970" y="5171297"/>
            <a:ext cx="378309"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solidFill>
                  <a:schemeClr val="bg1"/>
                </a:solidFill>
                <a:latin typeface="Calibri" panose="020F0502020204030204" pitchFamily="34" charset="0"/>
                <a:ea typeface="Arial Unicode MS" pitchFamily="34" charset="-128"/>
                <a:cs typeface="Arial Unicode MS" pitchFamily="34" charset="-128"/>
              </a:rPr>
              <a:t>blob</a:t>
            </a:r>
            <a:br>
              <a:rPr lang="en-US" sz="1400" kern="0" dirty="0">
                <a:solidFill>
                  <a:schemeClr val="bg1"/>
                </a:solidFill>
                <a:latin typeface="Calibri" panose="020F0502020204030204" pitchFamily="34" charset="0"/>
                <a:ea typeface="Arial Unicode MS" pitchFamily="34" charset="-128"/>
                <a:cs typeface="Arial Unicode MS" pitchFamily="34" charset="-128"/>
              </a:rPr>
            </a:br>
            <a:r>
              <a:rPr lang="en-US" sz="1400" kern="0" dirty="0">
                <a:solidFill>
                  <a:schemeClr val="bg1"/>
                </a:solidFill>
                <a:latin typeface="Calibri" panose="020F0502020204030204" pitchFamily="34" charset="0"/>
                <a:ea typeface="Arial Unicode MS" pitchFamily="34" charset="-128"/>
                <a:cs typeface="Arial Unicode MS" pitchFamily="34" charset="-128"/>
              </a:rPr>
              <a:t>store</a:t>
            </a:r>
          </a:p>
        </p:txBody>
      </p:sp>
      <p:pic>
        <p:nvPicPr>
          <p:cNvPr id="73" name="Picture 72"/>
          <p:cNvPicPr>
            <a:picLocks noChangeAspect="1"/>
          </p:cNvPicPr>
          <p:nvPr/>
        </p:nvPicPr>
        <p:blipFill>
          <a:blip r:embed="rId9"/>
          <a:stretch>
            <a:fillRect/>
          </a:stretch>
        </p:blipFill>
        <p:spPr>
          <a:xfrm>
            <a:off x="4919539" y="5659241"/>
            <a:ext cx="867116" cy="256193"/>
          </a:xfrm>
          <a:prstGeom prst="rect">
            <a:avLst/>
          </a:prstGeom>
        </p:spPr>
      </p:pic>
      <p:sp>
        <p:nvSpPr>
          <p:cNvPr id="75" name="Rectangle 74"/>
          <p:cNvSpPr/>
          <p:nvPr/>
        </p:nvSpPr>
        <p:spPr bwMode="gray">
          <a:xfrm>
            <a:off x="4450080" y="2806031"/>
            <a:ext cx="3704267" cy="240893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cells</a:t>
            </a:r>
          </a:p>
        </p:txBody>
      </p:sp>
      <p:sp>
        <p:nvSpPr>
          <p:cNvPr id="76" name="Rectangle 75"/>
          <p:cNvSpPr/>
          <p:nvPr/>
        </p:nvSpPr>
        <p:spPr bwMode="gray">
          <a:xfrm>
            <a:off x="4665897" y="3169001"/>
            <a:ext cx="1925670" cy="1968082"/>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(trial)</a:t>
            </a:r>
          </a:p>
        </p:txBody>
      </p:sp>
      <p:grpSp>
        <p:nvGrpSpPr>
          <p:cNvPr id="77" name="Group 76"/>
          <p:cNvGrpSpPr/>
          <p:nvPr/>
        </p:nvGrpSpPr>
        <p:grpSpPr>
          <a:xfrm>
            <a:off x="5106432" y="3590246"/>
            <a:ext cx="566936" cy="633465"/>
            <a:chOff x="4353020" y="3143251"/>
            <a:chExt cx="566805" cy="699431"/>
          </a:xfrm>
        </p:grpSpPr>
        <p:sp>
          <p:nvSpPr>
            <p:cNvPr id="78" name="Rectangle 77"/>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79" name="Rectangle 78"/>
            <p:cNvSpPr/>
            <p:nvPr/>
          </p:nvSpPr>
          <p:spPr bwMode="gray">
            <a:xfrm>
              <a:off x="4353020" y="3699694"/>
              <a:ext cx="566805" cy="142988"/>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80" name="Oval 79"/>
          <p:cNvSpPr/>
          <p:nvPr/>
        </p:nvSpPr>
        <p:spPr bwMode="gray">
          <a:xfrm>
            <a:off x="5100027" y="3611538"/>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81" name="Rectangle 80"/>
          <p:cNvSpPr/>
          <p:nvPr/>
        </p:nvSpPr>
        <p:spPr bwMode="gray">
          <a:xfrm>
            <a:off x="6704873" y="3172195"/>
            <a:ext cx="1265078" cy="1964888"/>
          </a:xfrm>
          <a:prstGeom prst="rect">
            <a:avLst/>
          </a:prstGeom>
          <a:solidFill>
            <a:schemeClr val="bg2">
              <a:lumMod val="7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grpSp>
        <p:nvGrpSpPr>
          <p:cNvPr id="82" name="Group 81"/>
          <p:cNvGrpSpPr/>
          <p:nvPr/>
        </p:nvGrpSpPr>
        <p:grpSpPr>
          <a:xfrm>
            <a:off x="6884190" y="3628554"/>
            <a:ext cx="562916" cy="624872"/>
            <a:chOff x="8167702" y="3699787"/>
            <a:chExt cx="562916" cy="624872"/>
          </a:xfrm>
        </p:grpSpPr>
        <p:grpSp>
          <p:nvGrpSpPr>
            <p:cNvPr id="83" name="Group 82"/>
            <p:cNvGrpSpPr/>
            <p:nvPr/>
          </p:nvGrpSpPr>
          <p:grpSpPr>
            <a:xfrm>
              <a:off x="8167702" y="3699787"/>
              <a:ext cx="562916" cy="624872"/>
              <a:chOff x="4354658" y="3143251"/>
              <a:chExt cx="562786" cy="689943"/>
            </a:xfrm>
          </p:grpSpPr>
          <p:sp>
            <p:nvSpPr>
              <p:cNvPr id="85" name="Rectangle 84"/>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86" name="Rectangle 85"/>
              <p:cNvSpPr/>
              <p:nvPr/>
            </p:nvSpPr>
            <p:spPr bwMode="gray">
              <a:xfrm>
                <a:off x="4354658" y="3699694"/>
                <a:ext cx="562786" cy="133500"/>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84" name="Oval 83"/>
            <p:cNvSpPr/>
            <p:nvPr/>
          </p:nvSpPr>
          <p:spPr bwMode="gray">
            <a:xfrm>
              <a:off x="8175444" y="3744666"/>
              <a:ext cx="551635"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grpSp>
      <p:sp>
        <p:nvSpPr>
          <p:cNvPr id="87" name="Freeform 86"/>
          <p:cNvSpPr/>
          <p:nvPr/>
        </p:nvSpPr>
        <p:spPr bwMode="gray">
          <a:xfrm flipH="1">
            <a:off x="4733184" y="2249925"/>
            <a:ext cx="684636" cy="1347730"/>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6" name="Straight Arrow Connector 35"/>
          <p:cNvCxnSpPr>
            <a:endCxn id="80" idx="2"/>
          </p:cNvCxnSpPr>
          <p:nvPr/>
        </p:nvCxnSpPr>
        <p:spPr>
          <a:xfrm flipV="1">
            <a:off x="3114513" y="3816770"/>
            <a:ext cx="1985514" cy="144537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10"/>
          <a:stretch>
            <a:fillRect/>
          </a:stretch>
        </p:blipFill>
        <p:spPr>
          <a:xfrm>
            <a:off x="7189741" y="1755548"/>
            <a:ext cx="1677820" cy="222120"/>
          </a:xfrm>
          <a:prstGeom prst="rect">
            <a:avLst/>
          </a:prstGeom>
        </p:spPr>
      </p:pic>
    </p:spTree>
    <p:extLst>
      <p:ext uri="{BB962C8B-B14F-4D97-AF65-F5344CB8AC3E}">
        <p14:creationId xmlns:p14="http://schemas.microsoft.com/office/powerpoint/2010/main" val="366196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2234359" y="1650047"/>
            <a:ext cx="6737400" cy="455738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27" name="Rectangle 26"/>
          <p:cNvSpPr/>
          <p:nvPr/>
        </p:nvSpPr>
        <p:spPr bwMode="gray">
          <a:xfrm>
            <a:off x="3771231" y="2380870"/>
            <a:ext cx="5021423" cy="2909304"/>
          </a:xfrm>
          <a:prstGeom prst="rect">
            <a:avLst/>
          </a:prstGeom>
          <a:solidFill>
            <a:schemeClr val="bg1">
              <a:lumMod val="75000"/>
              <a:alpha val="39000"/>
            </a:schemeClr>
          </a:solidFill>
          <a:ln w="6350" algn="ctr">
            <a:no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600" kern="0" dirty="0" err="1">
                <a:latin typeface="Calibri" panose="020F0502020204030204" pitchFamily="34" charset="0"/>
                <a:ea typeface="Arial Unicode MS" pitchFamily="34" charset="-128"/>
                <a:cs typeface="Arial Unicode MS" pitchFamily="34" charset="-128"/>
              </a:rPr>
              <a:t>diego</a:t>
            </a:r>
            <a:endParaRPr lang="en-US" sz="1600" kern="0" dirty="0">
              <a:latin typeface="Calibri" panose="020F0502020204030204" pitchFamily="34" charset="0"/>
              <a:ea typeface="Arial Unicode MS" pitchFamily="34" charset="-128"/>
              <a:cs typeface="Arial Unicode MS" pitchFamily="34" charset="-128"/>
            </a:endParaRPr>
          </a:p>
        </p:txBody>
      </p:sp>
      <p:sp>
        <p:nvSpPr>
          <p:cNvPr id="46" name="Rectangle 45"/>
          <p:cNvSpPr/>
          <p:nvPr/>
        </p:nvSpPr>
        <p:spPr bwMode="gray">
          <a:xfrm>
            <a:off x="4450080" y="2806031"/>
            <a:ext cx="3704267" cy="240893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cells</a:t>
            </a:r>
          </a:p>
        </p:txBody>
      </p:sp>
      <p:sp>
        <p:nvSpPr>
          <p:cNvPr id="2" name="Title 1"/>
          <p:cNvSpPr>
            <a:spLocks noGrp="1"/>
          </p:cNvSpPr>
          <p:nvPr>
            <p:ph type="title"/>
          </p:nvPr>
        </p:nvSpPr>
        <p:spPr/>
        <p:txBody>
          <a:bodyPr/>
          <a:lstStyle/>
          <a:p>
            <a:r>
              <a:rPr lang="en-US" b="0" dirty="0" err="1"/>
              <a:t>cf</a:t>
            </a:r>
            <a:r>
              <a:rPr lang="en-US" b="0" dirty="0"/>
              <a:t> scale –</a:t>
            </a:r>
            <a:r>
              <a:rPr lang="en-US" b="0" dirty="0" err="1"/>
              <a:t>i</a:t>
            </a:r>
            <a:r>
              <a:rPr lang="en-US" b="0" dirty="0"/>
              <a:t> 2</a:t>
            </a:r>
            <a:endParaRPr lang="de-DE" dirty="0"/>
          </a:p>
        </p:txBody>
      </p:sp>
      <p:sp>
        <p:nvSpPr>
          <p:cNvPr id="6" name="Flowchart: Magnetic Disk 5"/>
          <p:cNvSpPr/>
          <p:nvPr/>
        </p:nvSpPr>
        <p:spPr bwMode="gray">
          <a:xfrm>
            <a:off x="2534871" y="4816694"/>
            <a:ext cx="648222" cy="890903"/>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endParaRPr lang="en-US" sz="1400" kern="0" dirty="0">
              <a:solidFill>
                <a:prstClr val="white"/>
              </a:solidFill>
              <a:latin typeface="Calibri" panose="020F0502020204030204"/>
            </a:endParaRPr>
          </a:p>
        </p:txBody>
      </p:sp>
      <p:sp>
        <p:nvSpPr>
          <p:cNvPr id="7" name="TextBox 6"/>
          <p:cNvSpPr txBox="1"/>
          <p:nvPr/>
        </p:nvSpPr>
        <p:spPr>
          <a:xfrm>
            <a:off x="2691970" y="5171297"/>
            <a:ext cx="378309"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solidFill>
                  <a:schemeClr val="bg1"/>
                </a:solidFill>
                <a:latin typeface="Calibri" panose="020F0502020204030204" pitchFamily="34" charset="0"/>
                <a:ea typeface="Arial Unicode MS" pitchFamily="34" charset="-128"/>
                <a:cs typeface="Arial Unicode MS" pitchFamily="34" charset="-128"/>
              </a:rPr>
              <a:t>blob</a:t>
            </a:r>
            <a:br>
              <a:rPr lang="en-US" sz="1400" kern="0" dirty="0">
                <a:solidFill>
                  <a:schemeClr val="bg1"/>
                </a:solidFill>
                <a:latin typeface="Calibri" panose="020F0502020204030204" pitchFamily="34" charset="0"/>
                <a:ea typeface="Arial Unicode MS" pitchFamily="34" charset="-128"/>
                <a:cs typeface="Arial Unicode MS" pitchFamily="34" charset="-128"/>
              </a:rPr>
            </a:br>
            <a:r>
              <a:rPr lang="en-US" sz="1400" kern="0" dirty="0">
                <a:solidFill>
                  <a:schemeClr val="bg1"/>
                </a:solidFill>
                <a:latin typeface="Calibri" panose="020F0502020204030204" pitchFamily="34" charset="0"/>
                <a:ea typeface="Arial Unicode MS" pitchFamily="34" charset="-128"/>
                <a:cs typeface="Arial Unicode MS" pitchFamily="34" charset="-128"/>
              </a:rPr>
              <a:t>store</a:t>
            </a:r>
          </a:p>
        </p:txBody>
      </p:sp>
      <p:sp>
        <p:nvSpPr>
          <p:cNvPr id="8" name="Rectangle 7"/>
          <p:cNvSpPr/>
          <p:nvPr/>
        </p:nvSpPr>
        <p:spPr bwMode="gray">
          <a:xfrm>
            <a:off x="2347531" y="2821243"/>
            <a:ext cx="1022156" cy="51484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cloud</a:t>
            </a:r>
            <a:br>
              <a:rPr lang="en-US" sz="1400" kern="0" dirty="0">
                <a:solidFill>
                  <a:prstClr val="white"/>
                </a:solidFill>
                <a:latin typeface="Calibri" panose="020F0502020204030204"/>
              </a:rPr>
            </a:br>
            <a:r>
              <a:rPr lang="en-US" sz="1400" kern="0" dirty="0">
                <a:solidFill>
                  <a:prstClr val="white"/>
                </a:solidFill>
                <a:latin typeface="Calibri" panose="020F0502020204030204"/>
              </a:rPr>
              <a:t>controller</a:t>
            </a:r>
          </a:p>
        </p:txBody>
      </p:sp>
      <p:sp>
        <p:nvSpPr>
          <p:cNvPr id="14" name="Rectangle 13"/>
          <p:cNvSpPr/>
          <p:nvPr/>
        </p:nvSpPr>
        <p:spPr bwMode="gray">
          <a:xfrm>
            <a:off x="3761071" y="1961274"/>
            <a:ext cx="1771674" cy="25742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load balancer / router</a:t>
            </a:r>
          </a:p>
        </p:txBody>
      </p:sp>
      <p:cxnSp>
        <p:nvCxnSpPr>
          <p:cNvPr id="17" name="Straight Arrow Connector 16"/>
          <p:cNvCxnSpPr>
            <a:stCxn id="8" idx="2"/>
            <a:endCxn id="6" idx="1"/>
          </p:cNvCxnSpPr>
          <p:nvPr/>
        </p:nvCxnSpPr>
        <p:spPr>
          <a:xfrm>
            <a:off x="2858609" y="3336091"/>
            <a:ext cx="373" cy="148060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4665897" y="3169001"/>
            <a:ext cx="1925670" cy="1968082"/>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(trial)</a:t>
            </a:r>
          </a:p>
        </p:txBody>
      </p:sp>
      <p:grpSp>
        <p:nvGrpSpPr>
          <p:cNvPr id="29" name="Group 28"/>
          <p:cNvGrpSpPr/>
          <p:nvPr/>
        </p:nvGrpSpPr>
        <p:grpSpPr>
          <a:xfrm>
            <a:off x="5106432" y="3590246"/>
            <a:ext cx="566936" cy="633465"/>
            <a:chOff x="4353020" y="3143251"/>
            <a:chExt cx="566805" cy="699431"/>
          </a:xfrm>
        </p:grpSpPr>
        <p:sp>
          <p:nvSpPr>
            <p:cNvPr id="30" name="Rectangle 29"/>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31" name="Rectangle 30"/>
            <p:cNvSpPr/>
            <p:nvPr/>
          </p:nvSpPr>
          <p:spPr bwMode="gray">
            <a:xfrm>
              <a:off x="4353020" y="3699694"/>
              <a:ext cx="566805" cy="142988"/>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32" name="Oval 31"/>
          <p:cNvSpPr/>
          <p:nvPr/>
        </p:nvSpPr>
        <p:spPr bwMode="gray">
          <a:xfrm>
            <a:off x="5100027" y="3611538"/>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34" name="Rectangle 33"/>
          <p:cNvSpPr/>
          <p:nvPr/>
        </p:nvSpPr>
        <p:spPr bwMode="gray">
          <a:xfrm>
            <a:off x="6704873" y="3172195"/>
            <a:ext cx="1265078" cy="1964888"/>
          </a:xfrm>
          <a:prstGeom prst="rect">
            <a:avLst/>
          </a:prstGeom>
          <a:solidFill>
            <a:schemeClr val="bg2">
              <a:lumMod val="7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cxnSp>
        <p:nvCxnSpPr>
          <p:cNvPr id="36" name="Straight Arrow Connector 35"/>
          <p:cNvCxnSpPr>
            <a:stCxn id="6" idx="4"/>
            <a:endCxn id="75" idx="2"/>
          </p:cNvCxnSpPr>
          <p:nvPr/>
        </p:nvCxnSpPr>
        <p:spPr>
          <a:xfrm flipV="1">
            <a:off x="3183093" y="4220063"/>
            <a:ext cx="2931695" cy="104208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6884190" y="3628554"/>
            <a:ext cx="562916" cy="624872"/>
            <a:chOff x="8167702" y="3699787"/>
            <a:chExt cx="562916" cy="624872"/>
          </a:xfrm>
        </p:grpSpPr>
        <p:grpSp>
          <p:nvGrpSpPr>
            <p:cNvPr id="38" name="Group 37"/>
            <p:cNvGrpSpPr/>
            <p:nvPr/>
          </p:nvGrpSpPr>
          <p:grpSpPr>
            <a:xfrm>
              <a:off x="8167702" y="3699787"/>
              <a:ext cx="562916" cy="624872"/>
              <a:chOff x="4354658" y="3143251"/>
              <a:chExt cx="562786" cy="689943"/>
            </a:xfrm>
          </p:grpSpPr>
          <p:sp>
            <p:nvSpPr>
              <p:cNvPr id="40" name="Rectangle 39"/>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41" name="Rectangle 40"/>
              <p:cNvSpPr/>
              <p:nvPr/>
            </p:nvSpPr>
            <p:spPr bwMode="gray">
              <a:xfrm>
                <a:off x="4354658" y="3699694"/>
                <a:ext cx="562786" cy="133500"/>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39" name="Oval 38"/>
            <p:cNvSpPr/>
            <p:nvPr/>
          </p:nvSpPr>
          <p:spPr bwMode="gray">
            <a:xfrm>
              <a:off x="8175444" y="3744666"/>
              <a:ext cx="551635"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grpSp>
      <p:cxnSp>
        <p:nvCxnSpPr>
          <p:cNvPr id="51" name="Straight Arrow Connector 50"/>
          <p:cNvCxnSpPr/>
          <p:nvPr/>
        </p:nvCxnSpPr>
        <p:spPr>
          <a:xfrm>
            <a:off x="4651249" y="1615773"/>
            <a:ext cx="0" cy="37186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6616" y="1415345"/>
            <a:ext cx="1394936"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app1.domain.com</a:t>
            </a:r>
          </a:p>
        </p:txBody>
      </p:sp>
      <p:sp>
        <p:nvSpPr>
          <p:cNvPr id="53" name="Freeform 52"/>
          <p:cNvSpPr/>
          <p:nvPr/>
        </p:nvSpPr>
        <p:spPr bwMode="gray">
          <a:xfrm flipH="1">
            <a:off x="4733184" y="2249925"/>
            <a:ext cx="684636" cy="1347730"/>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Rectangle 46"/>
          <p:cNvSpPr/>
          <p:nvPr/>
        </p:nvSpPr>
        <p:spPr bwMode="gray">
          <a:xfrm>
            <a:off x="89375" y="1646482"/>
            <a:ext cx="1672423" cy="4557381"/>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Developer PC</a:t>
            </a:r>
            <a:br>
              <a:rPr lang="en-US" sz="1400" b="1" kern="0" dirty="0">
                <a:solidFill>
                  <a:schemeClr val="bg1"/>
                </a:solidFill>
                <a:latin typeface="Calibri" panose="020F0502020204030204" pitchFamily="34" charset="0"/>
                <a:ea typeface="Arial Unicode MS" pitchFamily="34" charset="-128"/>
                <a:cs typeface="Arial Unicode MS" pitchFamily="34" charset="-128"/>
              </a:rPr>
            </a:br>
            <a:r>
              <a:rPr lang="en-US" sz="1400" b="1" kern="0" dirty="0">
                <a:solidFill>
                  <a:schemeClr val="bg1"/>
                </a:solidFill>
                <a:latin typeface="Calibri" panose="020F0502020204030204" pitchFamily="34" charset="0"/>
                <a:ea typeface="Arial Unicode MS" pitchFamily="34" charset="-128"/>
                <a:cs typeface="Arial Unicode MS" pitchFamily="34" charset="-128"/>
              </a:rPr>
              <a:t>/ CI Server</a:t>
            </a:r>
          </a:p>
        </p:txBody>
      </p:sp>
      <p:cxnSp>
        <p:nvCxnSpPr>
          <p:cNvPr id="49" name="Straight Arrow Connector 48"/>
          <p:cNvCxnSpPr>
            <a:stCxn id="55" idx="1"/>
            <a:endCxn id="8" idx="1"/>
          </p:cNvCxnSpPr>
          <p:nvPr/>
        </p:nvCxnSpPr>
        <p:spPr>
          <a:xfrm>
            <a:off x="1126637" y="3078667"/>
            <a:ext cx="122089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522046" y="2802336"/>
            <a:ext cx="792205" cy="307777"/>
          </a:xfrm>
          <a:prstGeom prst="rect">
            <a:avLst/>
          </a:prstGeom>
        </p:spPr>
        <p:txBody>
          <a:bodyPr wrap="none">
            <a:spAutoFit/>
          </a:bodyPr>
          <a:lstStyle/>
          <a:p>
            <a:r>
              <a:rPr lang="en-US" sz="1400" dirty="0" err="1"/>
              <a:t>cf</a:t>
            </a:r>
            <a:r>
              <a:rPr lang="en-US" sz="1400" dirty="0"/>
              <a:t> scale</a:t>
            </a:r>
            <a:endParaRPr lang="de-DE" sz="1400" dirty="0"/>
          </a:p>
        </p:txBody>
      </p:sp>
      <p:sp>
        <p:nvSpPr>
          <p:cNvPr id="55" name="Rectangle 54"/>
          <p:cNvSpPr/>
          <p:nvPr/>
        </p:nvSpPr>
        <p:spPr bwMode="gray">
          <a:xfrm>
            <a:off x="1126637" y="2821243"/>
            <a:ext cx="437492" cy="514848"/>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r>
              <a:rPr lang="en-US" sz="1200" dirty="0">
                <a:solidFill>
                  <a:schemeClr val="lt1"/>
                </a:solidFill>
                <a:latin typeface="+mn-lt"/>
              </a:rPr>
              <a:t>CLI</a:t>
            </a:r>
          </a:p>
        </p:txBody>
      </p:sp>
      <p:sp>
        <p:nvSpPr>
          <p:cNvPr id="57" name="Rectangle 56"/>
          <p:cNvSpPr/>
          <p:nvPr/>
        </p:nvSpPr>
        <p:spPr>
          <a:xfrm>
            <a:off x="3752250" y="5415498"/>
            <a:ext cx="5219854" cy="788365"/>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sz="1400" b="0" i="0" u="none" strike="noStrike" kern="0" cap="none" spc="0" normalizeH="0" baseline="0" noProof="0" dirty="0" err="1">
                <a:ln>
                  <a:noFill/>
                </a:ln>
                <a:solidFill>
                  <a:prstClr val="white"/>
                </a:solidFill>
                <a:effectLst/>
                <a:uLnTx/>
                <a:uFillTx/>
                <a:latin typeface="Calibri" panose="020F0502020204030204"/>
                <a:ea typeface="+mn-ea"/>
                <a:cs typeface="+mn-cs"/>
              </a:rPr>
              <a:t>Backing</a:t>
            </a:r>
            <a:r>
              <a:rPr kumimoji="0" sz="1400" b="0" i="0" u="none" strike="noStrike" kern="0" cap="none" spc="0" normalizeH="0" baseline="0" noProof="0" dirty="0">
                <a:ln>
                  <a:noFill/>
                </a:ln>
                <a:solidFill>
                  <a:prstClr val="white"/>
                </a:solidFill>
                <a:effectLst/>
                <a:uLnTx/>
                <a:uFillTx/>
                <a:latin typeface="Calibri" panose="020F0502020204030204"/>
                <a:ea typeface="+mn-ea"/>
                <a:cs typeface="+mn-cs"/>
              </a:rPr>
              <a:t> Services</a:t>
            </a:r>
          </a:p>
        </p:txBody>
      </p:sp>
      <p:cxnSp>
        <p:nvCxnSpPr>
          <p:cNvPr id="58" name="Straight Connector 57"/>
          <p:cNvCxnSpPr/>
          <p:nvPr/>
        </p:nvCxnSpPr>
        <p:spPr>
          <a:xfrm flipH="1">
            <a:off x="3762411" y="5401139"/>
            <a:ext cx="5219853" cy="143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59" name="Picture 18" descr="https://cs.brown.edu/courses/cs227/archives/2011/images/nosql-logos.png"/>
          <p:cNvPicPr>
            <a:picLocks noChangeAspect="1" noChangeArrowheads="1"/>
          </p:cNvPicPr>
          <p:nvPr/>
        </p:nvPicPr>
        <p:blipFill rotWithShape="1">
          <a:blip r:embed="rId2">
            <a:extLst>
              <a:ext uri="{28A0092B-C50C-407E-A947-70E740481C1C}">
                <a14:useLocalDpi xmlns:a14="http://schemas.microsoft.com/office/drawing/2010/main" val="0"/>
              </a:ext>
            </a:extLst>
          </a:blip>
          <a:srcRect l="10679" t="479" r="63362" b="84891"/>
          <a:stretch/>
        </p:blipFill>
        <p:spPr bwMode="auto">
          <a:xfrm>
            <a:off x="7043418" y="5674804"/>
            <a:ext cx="619393" cy="26879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2" descr="/wp-content/uploads/2014/06/han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009" b="29511"/>
          <a:stretch/>
        </p:blipFill>
        <p:spPr bwMode="auto">
          <a:xfrm>
            <a:off x="3961493" y="5824544"/>
            <a:ext cx="823700" cy="34403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8" descr="http://feldmancreative.com/wp-content/uploads/2014/02/e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568" y="5483987"/>
            <a:ext cx="440346" cy="38750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flipH="1" flipV="1">
            <a:off x="3752250" y="5401139"/>
            <a:ext cx="10656" cy="80875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64" name="Picture 2" descr="https://webassets.mongodb.com/_com_assets/cms/MongoDB-Logo-5c3a7405a85675366beb3a5ec4c032348c390b3f142f5e6dddf1d78e2df5cb5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3318" y="5834881"/>
            <a:ext cx="1073998" cy="29174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http://www.connx.com/images/dbs/postgresql_thum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001" y="5903312"/>
            <a:ext cx="1109214" cy="23489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4" descr="https://www.onlyhosting.co/images/memcached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3276" y="5514536"/>
            <a:ext cx="872965" cy="272802"/>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6704873" y="3169001"/>
            <a:ext cx="1265078" cy="1968082"/>
          </a:xfrm>
          <a:prstGeom prst="rect">
            <a:avLst/>
          </a:prstGeom>
          <a:solidFill>
            <a:schemeClr val="bg1">
              <a:lumMod val="85000"/>
              <a:alpha val="4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Freeform 67"/>
          <p:cNvSpPr/>
          <p:nvPr/>
        </p:nvSpPr>
        <p:spPr bwMode="gray">
          <a:xfrm flipH="1">
            <a:off x="4731439" y="2230197"/>
            <a:ext cx="1409071" cy="1342415"/>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73" name="Group 72"/>
          <p:cNvGrpSpPr/>
          <p:nvPr/>
        </p:nvGrpSpPr>
        <p:grpSpPr>
          <a:xfrm>
            <a:off x="5831320" y="3586605"/>
            <a:ext cx="566936" cy="633458"/>
            <a:chOff x="4353020" y="3143257"/>
            <a:chExt cx="566805" cy="699425"/>
          </a:xfrm>
        </p:grpSpPr>
        <p:sp>
          <p:nvSpPr>
            <p:cNvPr id="74" name="Rectangle 73"/>
            <p:cNvSpPr/>
            <p:nvPr/>
          </p:nvSpPr>
          <p:spPr bwMode="gray">
            <a:xfrm>
              <a:off x="4357038" y="3143257"/>
              <a:ext cx="556866" cy="552316"/>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75" name="Rectangle 74"/>
            <p:cNvSpPr/>
            <p:nvPr/>
          </p:nvSpPr>
          <p:spPr bwMode="gray">
            <a:xfrm>
              <a:off x="4353020" y="3699694"/>
              <a:ext cx="566805" cy="142988"/>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76" name="Oval 75"/>
          <p:cNvSpPr/>
          <p:nvPr/>
        </p:nvSpPr>
        <p:spPr bwMode="gray">
          <a:xfrm>
            <a:off x="5837441" y="3607899"/>
            <a:ext cx="540624"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pic>
        <p:nvPicPr>
          <p:cNvPr id="77" name="Picture 76"/>
          <p:cNvPicPr>
            <a:picLocks noChangeAspect="1"/>
          </p:cNvPicPr>
          <p:nvPr/>
        </p:nvPicPr>
        <p:blipFill>
          <a:blip r:embed="rId8"/>
          <a:stretch>
            <a:fillRect/>
          </a:stretch>
        </p:blipFill>
        <p:spPr>
          <a:xfrm>
            <a:off x="4919539" y="5659241"/>
            <a:ext cx="867116" cy="256193"/>
          </a:xfrm>
          <a:prstGeom prst="rect">
            <a:avLst/>
          </a:prstGeom>
        </p:spPr>
      </p:pic>
      <p:pic>
        <p:nvPicPr>
          <p:cNvPr id="50" name="Picture 49"/>
          <p:cNvPicPr>
            <a:picLocks noChangeAspect="1"/>
          </p:cNvPicPr>
          <p:nvPr/>
        </p:nvPicPr>
        <p:blipFill>
          <a:blip r:embed="rId9"/>
          <a:stretch>
            <a:fillRect/>
          </a:stretch>
        </p:blipFill>
        <p:spPr>
          <a:xfrm>
            <a:off x="7189741" y="1755548"/>
            <a:ext cx="1677820" cy="222120"/>
          </a:xfrm>
          <a:prstGeom prst="rect">
            <a:avLst/>
          </a:prstGeom>
        </p:spPr>
      </p:pic>
    </p:spTree>
    <p:extLst>
      <p:ext uri="{BB962C8B-B14F-4D97-AF65-F5344CB8AC3E}">
        <p14:creationId xmlns:p14="http://schemas.microsoft.com/office/powerpoint/2010/main" val="15274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2234359" y="1650047"/>
            <a:ext cx="6737400" cy="455738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27" name="Rectangle 26"/>
          <p:cNvSpPr/>
          <p:nvPr/>
        </p:nvSpPr>
        <p:spPr bwMode="gray">
          <a:xfrm>
            <a:off x="3771231" y="2380870"/>
            <a:ext cx="5021423" cy="2909304"/>
          </a:xfrm>
          <a:prstGeom prst="rect">
            <a:avLst/>
          </a:prstGeom>
          <a:solidFill>
            <a:schemeClr val="bg1">
              <a:lumMod val="75000"/>
              <a:alpha val="39000"/>
            </a:schemeClr>
          </a:solidFill>
          <a:ln w="6350" algn="ctr">
            <a:no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600" kern="0" dirty="0" err="1">
                <a:latin typeface="Calibri" panose="020F0502020204030204" pitchFamily="34" charset="0"/>
                <a:ea typeface="Arial Unicode MS" pitchFamily="34" charset="-128"/>
                <a:cs typeface="Arial Unicode MS" pitchFamily="34" charset="-128"/>
              </a:rPr>
              <a:t>diego</a:t>
            </a:r>
            <a:endParaRPr lang="en-US" sz="1600" kern="0" dirty="0">
              <a:latin typeface="Calibri" panose="020F0502020204030204"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b="0" dirty="0" err="1"/>
              <a:t>cf</a:t>
            </a:r>
            <a:r>
              <a:rPr lang="en-US" b="0" dirty="0"/>
              <a:t> bind-service</a:t>
            </a:r>
            <a:endParaRPr lang="de-DE" dirty="0"/>
          </a:p>
        </p:txBody>
      </p:sp>
      <p:sp>
        <p:nvSpPr>
          <p:cNvPr id="8" name="Rectangle 7"/>
          <p:cNvSpPr/>
          <p:nvPr/>
        </p:nvSpPr>
        <p:spPr bwMode="gray">
          <a:xfrm>
            <a:off x="2347531" y="2821243"/>
            <a:ext cx="1022156" cy="51484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cloud</a:t>
            </a:r>
            <a:br>
              <a:rPr lang="en-US" sz="1400" kern="0" dirty="0">
                <a:solidFill>
                  <a:prstClr val="white"/>
                </a:solidFill>
                <a:latin typeface="Calibri" panose="020F0502020204030204"/>
              </a:rPr>
            </a:br>
            <a:r>
              <a:rPr lang="en-US" sz="1400" kern="0" dirty="0">
                <a:solidFill>
                  <a:prstClr val="white"/>
                </a:solidFill>
                <a:latin typeface="Calibri" panose="020F0502020204030204"/>
              </a:rPr>
              <a:t>controller</a:t>
            </a:r>
          </a:p>
        </p:txBody>
      </p:sp>
      <p:sp>
        <p:nvSpPr>
          <p:cNvPr id="47" name="Rectangle 46"/>
          <p:cNvSpPr/>
          <p:nvPr/>
        </p:nvSpPr>
        <p:spPr bwMode="gray">
          <a:xfrm>
            <a:off x="89375" y="1646482"/>
            <a:ext cx="1672423" cy="4557381"/>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Developer PC</a:t>
            </a:r>
            <a:br>
              <a:rPr lang="en-US" sz="1400" b="1" kern="0" dirty="0">
                <a:solidFill>
                  <a:schemeClr val="bg1"/>
                </a:solidFill>
                <a:latin typeface="Calibri" panose="020F0502020204030204" pitchFamily="34" charset="0"/>
                <a:ea typeface="Arial Unicode MS" pitchFamily="34" charset="-128"/>
                <a:cs typeface="Arial Unicode MS" pitchFamily="34" charset="-128"/>
              </a:rPr>
            </a:br>
            <a:r>
              <a:rPr lang="en-US" sz="1400" b="1" kern="0" dirty="0">
                <a:solidFill>
                  <a:schemeClr val="bg1"/>
                </a:solidFill>
                <a:latin typeface="Calibri" panose="020F0502020204030204" pitchFamily="34" charset="0"/>
                <a:ea typeface="Arial Unicode MS" pitchFamily="34" charset="-128"/>
                <a:cs typeface="Arial Unicode MS" pitchFamily="34" charset="-128"/>
              </a:rPr>
              <a:t>/ CI Server</a:t>
            </a:r>
          </a:p>
        </p:txBody>
      </p:sp>
      <p:cxnSp>
        <p:nvCxnSpPr>
          <p:cNvPr id="49" name="Straight Arrow Connector 48"/>
          <p:cNvCxnSpPr>
            <a:stCxn id="55" idx="1"/>
            <a:endCxn id="8" idx="1"/>
          </p:cNvCxnSpPr>
          <p:nvPr/>
        </p:nvCxnSpPr>
        <p:spPr>
          <a:xfrm>
            <a:off x="1126637" y="3078667"/>
            <a:ext cx="122089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522046" y="2802336"/>
            <a:ext cx="771365" cy="523220"/>
          </a:xfrm>
          <a:prstGeom prst="rect">
            <a:avLst/>
          </a:prstGeom>
        </p:spPr>
        <p:txBody>
          <a:bodyPr wrap="none">
            <a:spAutoFit/>
          </a:bodyPr>
          <a:lstStyle/>
          <a:p>
            <a:r>
              <a:rPr lang="en-US" sz="1400" dirty="0" err="1"/>
              <a:t>cf</a:t>
            </a:r>
            <a:r>
              <a:rPr lang="en-US" sz="1400" dirty="0"/>
              <a:t> bind-</a:t>
            </a:r>
            <a:br>
              <a:rPr lang="en-US" sz="1400" dirty="0"/>
            </a:br>
            <a:r>
              <a:rPr lang="en-US" sz="1400" dirty="0"/>
              <a:t>service</a:t>
            </a:r>
            <a:endParaRPr lang="de-DE" sz="1400" dirty="0"/>
          </a:p>
        </p:txBody>
      </p:sp>
      <p:sp>
        <p:nvSpPr>
          <p:cNvPr id="55" name="Rectangle 54"/>
          <p:cNvSpPr/>
          <p:nvPr/>
        </p:nvSpPr>
        <p:spPr bwMode="gray">
          <a:xfrm>
            <a:off x="1126637" y="2821243"/>
            <a:ext cx="437492" cy="514848"/>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r>
              <a:rPr lang="en-US" sz="1200" dirty="0">
                <a:solidFill>
                  <a:schemeClr val="lt1"/>
                </a:solidFill>
                <a:latin typeface="+mn-lt"/>
              </a:rPr>
              <a:t>CLI</a:t>
            </a:r>
          </a:p>
        </p:txBody>
      </p:sp>
      <p:sp>
        <p:nvSpPr>
          <p:cNvPr id="57" name="Rectangle 56"/>
          <p:cNvSpPr/>
          <p:nvPr/>
        </p:nvSpPr>
        <p:spPr>
          <a:xfrm>
            <a:off x="3752250" y="5415498"/>
            <a:ext cx="5219854" cy="788365"/>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sz="1400" b="0" i="0" u="none" strike="noStrike" kern="0" cap="none" spc="0" normalizeH="0" baseline="0" noProof="0" dirty="0" err="1">
                <a:ln>
                  <a:noFill/>
                </a:ln>
                <a:solidFill>
                  <a:prstClr val="white"/>
                </a:solidFill>
                <a:effectLst/>
                <a:uLnTx/>
                <a:uFillTx/>
                <a:latin typeface="Calibri" panose="020F0502020204030204"/>
                <a:ea typeface="+mn-ea"/>
                <a:cs typeface="+mn-cs"/>
              </a:rPr>
              <a:t>Backing</a:t>
            </a:r>
            <a:r>
              <a:rPr kumimoji="0" sz="1400" b="0" i="0" u="none" strike="noStrike" kern="0" cap="none" spc="0" normalizeH="0" baseline="0" noProof="0" dirty="0">
                <a:ln>
                  <a:noFill/>
                </a:ln>
                <a:solidFill>
                  <a:prstClr val="white"/>
                </a:solidFill>
                <a:effectLst/>
                <a:uLnTx/>
                <a:uFillTx/>
                <a:latin typeface="Calibri" panose="020F0502020204030204"/>
                <a:ea typeface="+mn-ea"/>
                <a:cs typeface="+mn-cs"/>
              </a:rPr>
              <a:t> Services</a:t>
            </a:r>
          </a:p>
        </p:txBody>
      </p:sp>
      <p:cxnSp>
        <p:nvCxnSpPr>
          <p:cNvPr id="58" name="Straight Connector 57"/>
          <p:cNvCxnSpPr/>
          <p:nvPr/>
        </p:nvCxnSpPr>
        <p:spPr>
          <a:xfrm flipH="1">
            <a:off x="3762411" y="5401139"/>
            <a:ext cx="5219853" cy="143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59" name="Picture 18" descr="https://cs.brown.edu/courses/cs227/archives/2011/images/nosql-logos.png"/>
          <p:cNvPicPr>
            <a:picLocks noChangeAspect="1" noChangeArrowheads="1"/>
          </p:cNvPicPr>
          <p:nvPr/>
        </p:nvPicPr>
        <p:blipFill rotWithShape="1">
          <a:blip r:embed="rId2">
            <a:extLst>
              <a:ext uri="{28A0092B-C50C-407E-A947-70E740481C1C}">
                <a14:useLocalDpi xmlns:a14="http://schemas.microsoft.com/office/drawing/2010/main" val="0"/>
              </a:ext>
            </a:extLst>
          </a:blip>
          <a:srcRect l="10679" t="479" r="63362" b="84891"/>
          <a:stretch/>
        </p:blipFill>
        <p:spPr bwMode="auto">
          <a:xfrm>
            <a:off x="7043418" y="5674804"/>
            <a:ext cx="619393" cy="26879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8" descr="http://feldmancreative.com/wp-content/uploads/2014/02/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5568" y="5483987"/>
            <a:ext cx="440346" cy="38750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flipH="1" flipV="1">
            <a:off x="3752250" y="5401139"/>
            <a:ext cx="10656" cy="80875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64" name="Picture 2" descr="https://webassets.mongodb.com/_com_assets/cms/MongoDB-Logo-5c3a7405a85675366beb3a5ec4c032348c390b3f142f5e6dddf1d78e2df5cb5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3318" y="5834881"/>
            <a:ext cx="1073998" cy="29174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http://www.connx.com/images/dbs/postgresql_thum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001" y="5903312"/>
            <a:ext cx="1109214" cy="23489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4" descr="https://www.onlyhosting.co/images/memcached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3276" y="5514536"/>
            <a:ext cx="872965" cy="27280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a:stCxn id="8" idx="2"/>
            <a:endCxn id="104" idx="1"/>
          </p:cNvCxnSpPr>
          <p:nvPr/>
        </p:nvCxnSpPr>
        <p:spPr>
          <a:xfrm rot="16200000" flipH="1">
            <a:off x="2663451" y="3531249"/>
            <a:ext cx="2451247" cy="2060930"/>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gray">
          <a:xfrm>
            <a:off x="4450080" y="2806031"/>
            <a:ext cx="3704267" cy="240893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cells</a:t>
            </a:r>
          </a:p>
        </p:txBody>
      </p:sp>
      <p:sp>
        <p:nvSpPr>
          <p:cNvPr id="84" name="Rectangle 83"/>
          <p:cNvSpPr/>
          <p:nvPr/>
        </p:nvSpPr>
        <p:spPr bwMode="gray">
          <a:xfrm>
            <a:off x="4665897" y="3169001"/>
            <a:ext cx="1925670" cy="1968082"/>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(trial)</a:t>
            </a:r>
          </a:p>
        </p:txBody>
      </p:sp>
      <p:grpSp>
        <p:nvGrpSpPr>
          <p:cNvPr id="85" name="Group 84"/>
          <p:cNvGrpSpPr/>
          <p:nvPr/>
        </p:nvGrpSpPr>
        <p:grpSpPr>
          <a:xfrm>
            <a:off x="5106432" y="3590246"/>
            <a:ext cx="566936" cy="633465"/>
            <a:chOff x="4353020" y="3143251"/>
            <a:chExt cx="566805" cy="699431"/>
          </a:xfrm>
        </p:grpSpPr>
        <p:sp>
          <p:nvSpPr>
            <p:cNvPr id="86" name="Rectangle 85"/>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87" name="Rectangle 86"/>
            <p:cNvSpPr/>
            <p:nvPr/>
          </p:nvSpPr>
          <p:spPr bwMode="gray">
            <a:xfrm>
              <a:off x="4353020" y="3699694"/>
              <a:ext cx="566805" cy="142988"/>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88" name="Oval 87"/>
          <p:cNvSpPr/>
          <p:nvPr/>
        </p:nvSpPr>
        <p:spPr bwMode="gray">
          <a:xfrm>
            <a:off x="5100027" y="3611538"/>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89" name="Rectangle 88"/>
          <p:cNvSpPr/>
          <p:nvPr/>
        </p:nvSpPr>
        <p:spPr bwMode="gray">
          <a:xfrm>
            <a:off x="6704873" y="3172195"/>
            <a:ext cx="1265078" cy="1964888"/>
          </a:xfrm>
          <a:prstGeom prst="rect">
            <a:avLst/>
          </a:prstGeom>
          <a:solidFill>
            <a:schemeClr val="bg2">
              <a:lumMod val="7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grpSp>
        <p:nvGrpSpPr>
          <p:cNvPr id="90" name="Group 89"/>
          <p:cNvGrpSpPr/>
          <p:nvPr/>
        </p:nvGrpSpPr>
        <p:grpSpPr>
          <a:xfrm>
            <a:off x="6884190" y="3628554"/>
            <a:ext cx="562916" cy="624872"/>
            <a:chOff x="8167702" y="3699787"/>
            <a:chExt cx="562916" cy="624872"/>
          </a:xfrm>
        </p:grpSpPr>
        <p:grpSp>
          <p:nvGrpSpPr>
            <p:cNvPr id="91" name="Group 90"/>
            <p:cNvGrpSpPr/>
            <p:nvPr/>
          </p:nvGrpSpPr>
          <p:grpSpPr>
            <a:xfrm>
              <a:off x="8167702" y="3699787"/>
              <a:ext cx="562916" cy="624872"/>
              <a:chOff x="4354658" y="3143251"/>
              <a:chExt cx="562786" cy="689943"/>
            </a:xfrm>
          </p:grpSpPr>
          <p:sp>
            <p:nvSpPr>
              <p:cNvPr id="93" name="Rectangle 92"/>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94" name="Rectangle 93"/>
              <p:cNvSpPr/>
              <p:nvPr/>
            </p:nvSpPr>
            <p:spPr bwMode="gray">
              <a:xfrm>
                <a:off x="4354658" y="3699694"/>
                <a:ext cx="562786" cy="133500"/>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92" name="Oval 91"/>
            <p:cNvSpPr/>
            <p:nvPr/>
          </p:nvSpPr>
          <p:spPr bwMode="gray">
            <a:xfrm>
              <a:off x="8175444" y="3744666"/>
              <a:ext cx="551635"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grpSp>
      <p:sp>
        <p:nvSpPr>
          <p:cNvPr id="95" name="Rectangle 94"/>
          <p:cNvSpPr/>
          <p:nvPr/>
        </p:nvSpPr>
        <p:spPr bwMode="gray">
          <a:xfrm>
            <a:off x="6704873" y="3169001"/>
            <a:ext cx="1265078" cy="1968082"/>
          </a:xfrm>
          <a:prstGeom prst="rect">
            <a:avLst/>
          </a:prstGeom>
          <a:solidFill>
            <a:schemeClr val="bg1">
              <a:lumMod val="85000"/>
              <a:alpha val="4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6" name="Group 95"/>
          <p:cNvGrpSpPr/>
          <p:nvPr/>
        </p:nvGrpSpPr>
        <p:grpSpPr>
          <a:xfrm>
            <a:off x="5831320" y="3586605"/>
            <a:ext cx="566936" cy="633458"/>
            <a:chOff x="4353020" y="3143257"/>
            <a:chExt cx="566805" cy="699425"/>
          </a:xfrm>
        </p:grpSpPr>
        <p:sp>
          <p:nvSpPr>
            <p:cNvPr id="97" name="Rectangle 96"/>
            <p:cNvSpPr/>
            <p:nvPr/>
          </p:nvSpPr>
          <p:spPr bwMode="gray">
            <a:xfrm>
              <a:off x="4357038" y="3143257"/>
              <a:ext cx="556866" cy="552316"/>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dirty="0"/>
            </a:p>
          </p:txBody>
        </p:sp>
        <p:sp>
          <p:nvSpPr>
            <p:cNvPr id="98" name="Rectangle 97"/>
            <p:cNvSpPr/>
            <p:nvPr/>
          </p:nvSpPr>
          <p:spPr bwMode="gray">
            <a:xfrm>
              <a:off x="4353020" y="3699694"/>
              <a:ext cx="566805" cy="142988"/>
            </a:xfrm>
            <a:prstGeom prst="rect">
              <a:avLst/>
            </a:prstGeom>
            <a:solidFill>
              <a:schemeClr val="accent1"/>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
        <p:nvSpPr>
          <p:cNvPr id="99" name="Oval 98"/>
          <p:cNvSpPr/>
          <p:nvPr/>
        </p:nvSpPr>
        <p:spPr bwMode="gray">
          <a:xfrm>
            <a:off x="5837441" y="3607899"/>
            <a:ext cx="540624"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cxnSp>
        <p:nvCxnSpPr>
          <p:cNvPr id="100" name="Straight Arrow Connector 35"/>
          <p:cNvCxnSpPr>
            <a:stCxn id="104" idx="0"/>
            <a:endCxn id="87" idx="2"/>
          </p:cNvCxnSpPr>
          <p:nvPr/>
        </p:nvCxnSpPr>
        <p:spPr>
          <a:xfrm flipV="1">
            <a:off x="5353097" y="4223711"/>
            <a:ext cx="36803" cy="143553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3" name="Picture 22" descr="/wp-content/uploads/2014/06/hana.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8009" b="29511"/>
          <a:stretch/>
        </p:blipFill>
        <p:spPr bwMode="auto">
          <a:xfrm>
            <a:off x="3961493" y="5824544"/>
            <a:ext cx="823700" cy="344032"/>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p:cNvPicPr>
            <a:picLocks noChangeAspect="1"/>
          </p:cNvPicPr>
          <p:nvPr/>
        </p:nvPicPr>
        <p:blipFill>
          <a:blip r:embed="rId8"/>
          <a:stretch>
            <a:fillRect/>
          </a:stretch>
        </p:blipFill>
        <p:spPr>
          <a:xfrm>
            <a:off x="4919539" y="5659241"/>
            <a:ext cx="867116" cy="256193"/>
          </a:xfrm>
          <a:prstGeom prst="rect">
            <a:avLst/>
          </a:prstGeom>
        </p:spPr>
      </p:pic>
      <p:cxnSp>
        <p:nvCxnSpPr>
          <p:cNvPr id="107" name="Straight Arrow Connector 35"/>
          <p:cNvCxnSpPr>
            <a:stCxn id="104" idx="0"/>
            <a:endCxn id="98" idx="2"/>
          </p:cNvCxnSpPr>
          <p:nvPr/>
        </p:nvCxnSpPr>
        <p:spPr>
          <a:xfrm flipV="1">
            <a:off x="5353097" y="4220063"/>
            <a:ext cx="761691" cy="143917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861032" y="4933057"/>
            <a:ext cx="1028797" cy="10772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700" kern="0" dirty="0">
                <a:solidFill>
                  <a:schemeClr val="bg1"/>
                </a:solidFill>
                <a:ea typeface="Arial Unicode MS" pitchFamily="34" charset="-128"/>
                <a:cs typeface="Arial Unicode MS" pitchFamily="34" charset="-128"/>
              </a:rPr>
              <a:t>VCAP_SERVICES</a:t>
            </a:r>
          </a:p>
        </p:txBody>
      </p:sp>
      <p:pic>
        <p:nvPicPr>
          <p:cNvPr id="44" name="Picture 43"/>
          <p:cNvPicPr>
            <a:picLocks noChangeAspect="1"/>
          </p:cNvPicPr>
          <p:nvPr/>
        </p:nvPicPr>
        <p:blipFill>
          <a:blip r:embed="rId9"/>
          <a:stretch>
            <a:fillRect/>
          </a:stretch>
        </p:blipFill>
        <p:spPr>
          <a:xfrm>
            <a:off x="7189741" y="1755548"/>
            <a:ext cx="1677820" cy="222120"/>
          </a:xfrm>
          <a:prstGeom prst="rect">
            <a:avLst/>
          </a:prstGeom>
        </p:spPr>
      </p:pic>
    </p:spTree>
    <p:extLst>
      <p:ext uri="{BB962C8B-B14F-4D97-AF65-F5344CB8AC3E}">
        <p14:creationId xmlns:p14="http://schemas.microsoft.com/office/powerpoint/2010/main" val="410228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gray">
          <a:xfrm>
            <a:off x="3608173" y="1871994"/>
            <a:ext cx="4843850" cy="417487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3" name="Rectangle 32"/>
          <p:cNvSpPr/>
          <p:nvPr/>
        </p:nvSpPr>
        <p:spPr bwMode="gray">
          <a:xfrm>
            <a:off x="6059317" y="3073935"/>
            <a:ext cx="1943606" cy="1845435"/>
          </a:xfrm>
          <a:prstGeom prst="rect">
            <a:avLst/>
          </a:prstGeom>
          <a:solidFill>
            <a:schemeClr val="bg2">
              <a:lumMod val="75000"/>
            </a:schemeClr>
          </a:solidFill>
          <a:ln>
            <a:solidFill>
              <a:schemeClr val="bg1">
                <a:lumMod val="8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Org: I099887</a:t>
            </a:r>
            <a:r>
              <a:rPr lang="en-US" sz="1400" kern="0" dirty="0">
                <a:solidFill>
                  <a:schemeClr val="tx1"/>
                </a:solidFill>
                <a:latin typeface="Calibri" panose="020F0502020204030204" pitchFamily="34" charset="0"/>
                <a:ea typeface="Arial Unicode MS" pitchFamily="34" charset="-128"/>
                <a:cs typeface="Arial Unicode MS" pitchFamily="34" charset="-128"/>
              </a:rPr>
              <a:t>trial_trial</a:t>
            </a:r>
            <a:endParaRPr lang="en-US" sz="1400" b="1" kern="0" dirty="0">
              <a:latin typeface="Calibri" panose="020F0502020204030204"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b="0" dirty="0" err="1"/>
              <a:t>cf</a:t>
            </a:r>
            <a:r>
              <a:rPr lang="en-US" b="0" dirty="0"/>
              <a:t> push –n </a:t>
            </a:r>
            <a:br>
              <a:rPr lang="en-US" b="0" dirty="0"/>
            </a:br>
            <a:r>
              <a:rPr lang="en-US" sz="1800" b="0" dirty="0"/>
              <a:t>Orgs, Spaces, Users, …</a:t>
            </a:r>
            <a:endParaRPr lang="en-US" sz="2000" b="0" dirty="0"/>
          </a:p>
        </p:txBody>
      </p:sp>
      <p:sp>
        <p:nvSpPr>
          <p:cNvPr id="55" name="TextBox 54"/>
          <p:cNvSpPr txBox="1"/>
          <p:nvPr/>
        </p:nvSpPr>
        <p:spPr>
          <a:xfrm>
            <a:off x="5426407" y="1430124"/>
            <a:ext cx="1115690"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*.domain.com</a:t>
            </a:r>
          </a:p>
        </p:txBody>
      </p:sp>
      <p:sp>
        <p:nvSpPr>
          <p:cNvPr id="45" name="Rectangle 44"/>
          <p:cNvSpPr/>
          <p:nvPr/>
        </p:nvSpPr>
        <p:spPr bwMode="gray">
          <a:xfrm>
            <a:off x="4049554" y="3059148"/>
            <a:ext cx="1943606" cy="1845435"/>
          </a:xfrm>
          <a:prstGeom prst="rect">
            <a:avLst/>
          </a:prstGeom>
          <a:solidFill>
            <a:schemeClr val="bg2">
              <a:lumMod val="75000"/>
            </a:schemeClr>
          </a:solidFill>
          <a:ln>
            <a:solidFill>
              <a:schemeClr val="bg1">
                <a:lumMod val="8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Org: D012345</a:t>
            </a:r>
            <a:r>
              <a:rPr lang="en-US" sz="1400" kern="0" dirty="0">
                <a:solidFill>
                  <a:schemeClr val="tx1"/>
                </a:solidFill>
                <a:latin typeface="Calibri" panose="020F0502020204030204" pitchFamily="34" charset="0"/>
                <a:ea typeface="Arial Unicode MS" pitchFamily="34" charset="-128"/>
                <a:cs typeface="Arial Unicode MS" pitchFamily="34" charset="-128"/>
              </a:rPr>
              <a:t>trial_trial</a:t>
            </a:r>
            <a:endParaRPr lang="en-US" sz="1400" b="1" kern="0" dirty="0">
              <a:latin typeface="Calibri" panose="020F0502020204030204" pitchFamily="34" charset="0"/>
              <a:ea typeface="Arial Unicode MS" pitchFamily="34" charset="-128"/>
              <a:cs typeface="Arial Unicode MS" pitchFamily="34" charset="-128"/>
            </a:endParaRPr>
          </a:p>
        </p:txBody>
      </p:sp>
      <p:sp>
        <p:nvSpPr>
          <p:cNvPr id="60" name="Rectangle 59"/>
          <p:cNvSpPr/>
          <p:nvPr/>
        </p:nvSpPr>
        <p:spPr bwMode="gray">
          <a:xfrm>
            <a:off x="5132289" y="2075868"/>
            <a:ext cx="1771674" cy="25742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load balancer / router</a:t>
            </a:r>
          </a:p>
        </p:txBody>
      </p:sp>
      <p:sp>
        <p:nvSpPr>
          <p:cNvPr id="62" name="Rectangle 61"/>
          <p:cNvSpPr/>
          <p:nvPr/>
        </p:nvSpPr>
        <p:spPr bwMode="gray">
          <a:xfrm>
            <a:off x="4381810" y="3448614"/>
            <a:ext cx="1475293" cy="1185476"/>
          </a:xfrm>
          <a:prstGeom prst="rect">
            <a:avLst/>
          </a:prstGeom>
          <a:solidFill>
            <a:schemeClr val="bg2">
              <a:lumMod val="75000"/>
            </a:schemeClr>
          </a:solidFill>
          <a:ln>
            <a:solidFill>
              <a:schemeClr val="bg1">
                <a:lumMod val="8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(dev)</a:t>
            </a:r>
          </a:p>
        </p:txBody>
      </p:sp>
      <p:sp>
        <p:nvSpPr>
          <p:cNvPr id="66" name="Oval 65"/>
          <p:cNvSpPr/>
          <p:nvPr/>
        </p:nvSpPr>
        <p:spPr bwMode="gray">
          <a:xfrm>
            <a:off x="4508187" y="3843438"/>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67" name="Rectangle 66"/>
          <p:cNvSpPr/>
          <p:nvPr/>
        </p:nvSpPr>
        <p:spPr bwMode="gray">
          <a:xfrm>
            <a:off x="6189360" y="3451808"/>
            <a:ext cx="1496504" cy="1182282"/>
          </a:xfrm>
          <a:prstGeom prst="rect">
            <a:avLst/>
          </a:prstGeom>
          <a:solidFill>
            <a:schemeClr val="bg2">
              <a:lumMod val="7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(dev)</a:t>
            </a:r>
          </a:p>
        </p:txBody>
      </p:sp>
      <p:sp>
        <p:nvSpPr>
          <p:cNvPr id="71" name="Oval 70"/>
          <p:cNvSpPr/>
          <p:nvPr/>
        </p:nvSpPr>
        <p:spPr bwMode="gray">
          <a:xfrm>
            <a:off x="6340523" y="3849328"/>
            <a:ext cx="551635"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76" name="Freeform 75"/>
          <p:cNvSpPr/>
          <p:nvPr/>
        </p:nvSpPr>
        <p:spPr bwMode="gray">
          <a:xfrm>
            <a:off x="4752112" y="2314387"/>
            <a:ext cx="1190270" cy="151909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Rectangle 76"/>
          <p:cNvSpPr/>
          <p:nvPr/>
        </p:nvSpPr>
        <p:spPr>
          <a:xfrm>
            <a:off x="3608173" y="5258502"/>
            <a:ext cx="4843850" cy="788365"/>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sz="1400" b="0" i="0" u="none" strike="noStrike" kern="0" cap="none" spc="0" normalizeH="0" baseline="0" noProof="0" dirty="0" err="1">
                <a:ln>
                  <a:noFill/>
                </a:ln>
                <a:solidFill>
                  <a:prstClr val="white"/>
                </a:solidFill>
                <a:effectLst/>
                <a:uLnTx/>
                <a:uFillTx/>
                <a:latin typeface="Calibri" panose="020F0502020204030204"/>
                <a:ea typeface="+mn-ea"/>
                <a:cs typeface="+mn-cs"/>
              </a:rPr>
              <a:t>Backing</a:t>
            </a:r>
            <a:r>
              <a:rPr kumimoji="0" sz="1400" b="0" i="0" u="none" strike="noStrike" kern="0" cap="none" spc="0" normalizeH="0" baseline="0" noProof="0" dirty="0">
                <a:ln>
                  <a:noFill/>
                </a:ln>
                <a:solidFill>
                  <a:prstClr val="white"/>
                </a:solidFill>
                <a:effectLst/>
                <a:uLnTx/>
                <a:uFillTx/>
                <a:latin typeface="Calibri" panose="020F0502020204030204"/>
                <a:ea typeface="+mn-ea"/>
                <a:cs typeface="+mn-cs"/>
              </a:rPr>
              <a:t> Services</a:t>
            </a:r>
          </a:p>
        </p:txBody>
      </p:sp>
      <p:cxnSp>
        <p:nvCxnSpPr>
          <p:cNvPr id="78" name="Straight Connector 77"/>
          <p:cNvCxnSpPr/>
          <p:nvPr/>
        </p:nvCxnSpPr>
        <p:spPr>
          <a:xfrm flipH="1" flipV="1">
            <a:off x="3608174" y="5249750"/>
            <a:ext cx="4843849" cy="8752"/>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79"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79" t="479" r="63362" b="84891"/>
          <a:stretch/>
        </p:blipFill>
        <p:spPr bwMode="auto">
          <a:xfrm>
            <a:off x="6698591" y="5427784"/>
            <a:ext cx="619393" cy="26879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2" descr="/wp-content/uploads/2014/06/han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009" b="29511"/>
          <a:stretch/>
        </p:blipFill>
        <p:spPr bwMode="auto">
          <a:xfrm>
            <a:off x="3677406" y="5667548"/>
            <a:ext cx="823700" cy="34403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8" descr="http://feldmancreative.com/wp-content/uploads/2014/02/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1481" y="5326991"/>
            <a:ext cx="440346" cy="387505"/>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p:cNvCxnSpPr/>
          <p:nvPr/>
        </p:nvCxnSpPr>
        <p:spPr>
          <a:xfrm flipH="1" flipV="1">
            <a:off x="3584314" y="5198490"/>
            <a:ext cx="10656" cy="80875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83" name="Picture 2" descr="https://webassets.mongodb.com/_com_assets/cms/MongoDB-Logo-5c3a7405a85675366beb3a5ec4c032348c390b3f142f5e6dddf1d78e2df5cb5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4937" y="5696578"/>
            <a:ext cx="1073998" cy="2917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www.connx.com/images/dbs/postgresql_thum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6914" y="5746316"/>
            <a:ext cx="1109214" cy="23489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 descr="https://www.onlyhosting.co/images/memcached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9189" y="5357540"/>
            <a:ext cx="872965" cy="272802"/>
          </a:xfrm>
          <a:prstGeom prst="rect">
            <a:avLst/>
          </a:prstGeom>
          <a:noFill/>
          <a:extLst>
            <a:ext uri="{909E8E84-426E-40DD-AFC4-6F175D3DCCD1}">
              <a14:hiddenFill xmlns:a14="http://schemas.microsoft.com/office/drawing/2010/main">
                <a:solidFill>
                  <a:srgbClr val="FFFFFF"/>
                </a:solidFill>
              </a14:hiddenFill>
            </a:ext>
          </a:extLst>
        </p:spPr>
      </p:pic>
      <p:sp>
        <p:nvSpPr>
          <p:cNvPr id="87" name="Freeform 86"/>
          <p:cNvSpPr/>
          <p:nvPr/>
        </p:nvSpPr>
        <p:spPr bwMode="gray">
          <a:xfrm flipH="1">
            <a:off x="5984250" y="2325658"/>
            <a:ext cx="647903" cy="1517780"/>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Oval 90"/>
          <p:cNvSpPr/>
          <p:nvPr/>
        </p:nvSpPr>
        <p:spPr bwMode="gray">
          <a:xfrm>
            <a:off x="5172204" y="3843439"/>
            <a:ext cx="540624"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app2</a:t>
            </a:r>
          </a:p>
        </p:txBody>
      </p:sp>
      <p:pic>
        <p:nvPicPr>
          <p:cNvPr id="92" name="Picture 91"/>
          <p:cNvPicPr>
            <a:picLocks noChangeAspect="1"/>
          </p:cNvPicPr>
          <p:nvPr/>
        </p:nvPicPr>
        <p:blipFill>
          <a:blip r:embed="rId9"/>
          <a:stretch>
            <a:fillRect/>
          </a:stretch>
        </p:blipFill>
        <p:spPr>
          <a:xfrm>
            <a:off x="4635452" y="5502245"/>
            <a:ext cx="867116" cy="256193"/>
          </a:xfrm>
          <a:prstGeom prst="rect">
            <a:avLst/>
          </a:prstGeom>
        </p:spPr>
      </p:pic>
      <p:sp>
        <p:nvSpPr>
          <p:cNvPr id="98" name="TextBox 97"/>
          <p:cNvSpPr txBox="1"/>
          <p:nvPr/>
        </p:nvSpPr>
        <p:spPr>
          <a:xfrm>
            <a:off x="6669436" y="2805105"/>
            <a:ext cx="1171796"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app1-b.domain.com</a:t>
            </a:r>
          </a:p>
        </p:txBody>
      </p:sp>
      <p:sp>
        <p:nvSpPr>
          <p:cNvPr id="99" name="TextBox 98"/>
          <p:cNvSpPr txBox="1"/>
          <p:nvPr/>
        </p:nvSpPr>
        <p:spPr>
          <a:xfrm>
            <a:off x="3881373" y="2787741"/>
            <a:ext cx="1171796"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app1-a.domain.com</a:t>
            </a:r>
          </a:p>
        </p:txBody>
      </p:sp>
      <p:sp>
        <p:nvSpPr>
          <p:cNvPr id="103" name="Freeform 102"/>
          <p:cNvSpPr/>
          <p:nvPr/>
        </p:nvSpPr>
        <p:spPr bwMode="gray">
          <a:xfrm flipH="1">
            <a:off x="5942381" y="1600978"/>
            <a:ext cx="45719" cy="46966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ln w="254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 name="Oval 103"/>
          <p:cNvSpPr/>
          <p:nvPr/>
        </p:nvSpPr>
        <p:spPr bwMode="gray">
          <a:xfrm>
            <a:off x="6979517" y="3849327"/>
            <a:ext cx="551635"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app2</a:t>
            </a:r>
          </a:p>
        </p:txBody>
      </p:sp>
      <p:cxnSp>
        <p:nvCxnSpPr>
          <p:cNvPr id="105" name="Straight Arrow Connector 35"/>
          <p:cNvCxnSpPr>
            <a:endCxn id="92" idx="0"/>
          </p:cNvCxnSpPr>
          <p:nvPr/>
        </p:nvCxnSpPr>
        <p:spPr>
          <a:xfrm flipH="1" flipV="1">
            <a:off x="5069010" y="5502245"/>
            <a:ext cx="284087" cy="15699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35"/>
          <p:cNvCxnSpPr>
            <a:stCxn id="66" idx="4"/>
            <a:endCxn id="92" idx="0"/>
          </p:cNvCxnSpPr>
          <p:nvPr/>
        </p:nvCxnSpPr>
        <p:spPr>
          <a:xfrm>
            <a:off x="4787871" y="4253901"/>
            <a:ext cx="281139" cy="124834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35"/>
          <p:cNvCxnSpPr>
            <a:stCxn id="71" idx="4"/>
          </p:cNvCxnSpPr>
          <p:nvPr/>
        </p:nvCxnSpPr>
        <p:spPr>
          <a:xfrm flipH="1">
            <a:off x="5075489" y="4259791"/>
            <a:ext cx="1540852" cy="125920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35"/>
          <p:cNvCxnSpPr>
            <a:endCxn id="92" idx="0"/>
          </p:cNvCxnSpPr>
          <p:nvPr/>
        </p:nvCxnSpPr>
        <p:spPr>
          <a:xfrm flipH="1">
            <a:off x="5069010" y="4253901"/>
            <a:ext cx="357397" cy="124834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35"/>
          <p:cNvCxnSpPr>
            <a:stCxn id="104" idx="4"/>
            <a:endCxn id="81" idx="0"/>
          </p:cNvCxnSpPr>
          <p:nvPr/>
        </p:nvCxnSpPr>
        <p:spPr>
          <a:xfrm>
            <a:off x="7255335" y="4259790"/>
            <a:ext cx="716319" cy="106720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4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bwMode="gray">
          <a:xfrm>
            <a:off x="462987" y="1853754"/>
            <a:ext cx="6429433" cy="424512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endParaRPr lang="en-US" kern="0" dirty="0">
              <a:solidFill>
                <a:prstClr val="white"/>
              </a:solidFill>
              <a:latin typeface="Calibri" panose="020F0502020204030204"/>
            </a:endParaRPr>
          </a:p>
        </p:txBody>
      </p:sp>
      <p:sp>
        <p:nvSpPr>
          <p:cNvPr id="11" name="Rectangle 10"/>
          <p:cNvSpPr/>
          <p:nvPr/>
        </p:nvSpPr>
        <p:spPr bwMode="gray">
          <a:xfrm>
            <a:off x="2619113" y="3478311"/>
            <a:ext cx="3468311" cy="1313941"/>
          </a:xfrm>
          <a:prstGeom prst="rect">
            <a:avLst/>
          </a:prstGeom>
          <a:solidFill>
            <a:schemeClr val="bg1">
              <a:lumMod val="75000"/>
              <a:alpha val="39000"/>
            </a:schemeClr>
          </a:solidFill>
          <a:ln w="6350" algn="ctr">
            <a:noFill/>
            <a:miter lim="800000"/>
            <a:headEnd type="none" w="med" len="med"/>
            <a:tailEnd type="triangle" w="med" len="med"/>
          </a:ln>
        </p:spPr>
        <p:txBody>
          <a:bodyPr rtlCol="0" anchor="t"/>
          <a:lstStyle/>
          <a:p>
            <a:pPr algn="r" defTabSz="914583" fontAlgn="base">
              <a:spcBef>
                <a:spcPct val="50000"/>
              </a:spcBef>
              <a:spcAft>
                <a:spcPct val="0"/>
              </a:spcAft>
              <a:buClr>
                <a:srgbClr val="F0AB00"/>
              </a:buClr>
              <a:buSzPct val="80000"/>
            </a:pPr>
            <a:r>
              <a:rPr lang="en-US" sz="1600" kern="0" dirty="0">
                <a:latin typeface="Calibri" panose="020F0502020204030204" pitchFamily="34" charset="0"/>
                <a:ea typeface="Arial Unicode MS" pitchFamily="34" charset="-128"/>
                <a:cs typeface="Arial Unicode MS" pitchFamily="34" charset="-128"/>
              </a:rPr>
              <a:t>		 </a:t>
            </a:r>
            <a:r>
              <a:rPr lang="en-US" sz="1600" kern="0" dirty="0" err="1">
                <a:solidFill>
                  <a:schemeClr val="tx1">
                    <a:lumMod val="75000"/>
                    <a:lumOff val="25000"/>
                  </a:schemeClr>
                </a:solidFill>
                <a:latin typeface="Calibri" panose="020F0502020204030204" pitchFamily="34" charset="0"/>
                <a:ea typeface="Arial Unicode MS" pitchFamily="34" charset="-128"/>
                <a:cs typeface="Arial Unicode MS" pitchFamily="34" charset="-128"/>
              </a:rPr>
              <a:t>diego</a:t>
            </a:r>
            <a:endParaRPr lang="en-US" sz="1600" kern="0" dirty="0">
              <a:solidFill>
                <a:schemeClr val="tx1">
                  <a:lumMod val="75000"/>
                  <a:lumOff val="25000"/>
                </a:schemeClr>
              </a:solidFill>
              <a:latin typeface="Calibri" panose="020F0502020204030204" pitchFamily="34" charset="0"/>
              <a:ea typeface="Arial Unicode MS" pitchFamily="34" charset="-128"/>
              <a:cs typeface="Arial Unicode MS" pitchFamily="34" charset="-128"/>
            </a:endParaRPr>
          </a:p>
        </p:txBody>
      </p:sp>
      <p:sp>
        <p:nvSpPr>
          <p:cNvPr id="61" name="Rectangle 60"/>
          <p:cNvSpPr/>
          <p:nvPr/>
        </p:nvSpPr>
        <p:spPr bwMode="gray">
          <a:xfrm>
            <a:off x="4384570" y="4189669"/>
            <a:ext cx="1561560" cy="487270"/>
          </a:xfrm>
          <a:prstGeom prst="rect">
            <a:avLst/>
          </a:prstGeom>
          <a:solidFill>
            <a:schemeClr val="bg1">
              <a:lumMod val="75000"/>
            </a:schemeClr>
          </a:solidFill>
          <a:ln w="6350" algn="ctr">
            <a:solidFill>
              <a:schemeClr val="tx1">
                <a:lumMod val="65000"/>
                <a:lumOff val="35000"/>
              </a:schemeClr>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900" b="1" kern="0" dirty="0">
                <a:latin typeface="Calibri" panose="020F0502020204030204" pitchFamily="34" charset="0"/>
                <a:ea typeface="Arial Unicode MS" pitchFamily="34" charset="-128"/>
                <a:cs typeface="Arial Unicode MS" pitchFamily="34" charset="-128"/>
              </a:rPr>
              <a:t>Cells</a:t>
            </a:r>
            <a:r>
              <a:rPr lang="en-US" sz="900" kern="0" dirty="0">
                <a:latin typeface="Calibri" panose="020F0502020204030204" pitchFamily="34" charset="0"/>
                <a:ea typeface="Arial Unicode MS" pitchFamily="34" charset="-128"/>
                <a:cs typeface="Arial Unicode MS" pitchFamily="34" charset="-128"/>
              </a:rPr>
              <a:t> with garden containers</a:t>
            </a:r>
          </a:p>
        </p:txBody>
      </p:sp>
      <p:sp>
        <p:nvSpPr>
          <p:cNvPr id="24" name="Rectangle 23"/>
          <p:cNvSpPr/>
          <p:nvPr/>
        </p:nvSpPr>
        <p:spPr bwMode="gray">
          <a:xfrm>
            <a:off x="2870006" y="4897127"/>
            <a:ext cx="1106806" cy="530326"/>
          </a:xfrm>
          <a:prstGeom prst="rect">
            <a:avLst/>
          </a:prstGeom>
          <a:solidFill>
            <a:schemeClr val="accent1">
              <a:lumMod val="20000"/>
              <a:lumOff val="80000"/>
            </a:schemeClr>
          </a:solidFill>
          <a:ln w="6350" algn="ctr">
            <a:solidFill>
              <a:schemeClr val="tx1">
                <a:lumMod val="50000"/>
                <a:lumOff val="50000"/>
              </a:schemeClr>
            </a:solidFill>
            <a:miter lim="800000"/>
            <a:headEnd type="none" w="med" len="med"/>
            <a:tailEnd type="triangle" w="med" len="med"/>
          </a:ln>
        </p:spPr>
        <p:txBody>
          <a:bodyPr rtlCol="0" anchor="ctr"/>
          <a:lstStyle/>
          <a:p>
            <a:pPr algn="ctr"/>
            <a:r>
              <a:rPr lang="en-US" sz="1200" dirty="0"/>
              <a:t> </a:t>
            </a:r>
          </a:p>
        </p:txBody>
      </p:sp>
      <p:sp>
        <p:nvSpPr>
          <p:cNvPr id="2" name="Title 1"/>
          <p:cNvSpPr>
            <a:spLocks noGrp="1"/>
          </p:cNvSpPr>
          <p:nvPr>
            <p:ph type="title"/>
          </p:nvPr>
        </p:nvSpPr>
        <p:spPr/>
        <p:txBody>
          <a:bodyPr/>
          <a:lstStyle/>
          <a:p>
            <a:r>
              <a:rPr lang="en-US" dirty="0"/>
              <a:t>CF HL Architecture</a:t>
            </a:r>
          </a:p>
        </p:txBody>
      </p:sp>
      <p:sp>
        <p:nvSpPr>
          <p:cNvPr id="4" name="Rectangle 3"/>
          <p:cNvSpPr/>
          <p:nvPr/>
        </p:nvSpPr>
        <p:spPr bwMode="gray">
          <a:xfrm>
            <a:off x="2619114" y="1966349"/>
            <a:ext cx="3452261" cy="26317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load balancer + (application) router</a:t>
            </a:r>
          </a:p>
        </p:txBody>
      </p:sp>
      <p:sp>
        <p:nvSpPr>
          <p:cNvPr id="5" name="Rectangle 4"/>
          <p:cNvSpPr/>
          <p:nvPr/>
        </p:nvSpPr>
        <p:spPr bwMode="gray">
          <a:xfrm>
            <a:off x="2619114" y="2548696"/>
            <a:ext cx="1229397" cy="40633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cloud controller</a:t>
            </a:r>
          </a:p>
        </p:txBody>
      </p:sp>
      <p:sp>
        <p:nvSpPr>
          <p:cNvPr id="7" name="Rectangle 6"/>
          <p:cNvSpPr/>
          <p:nvPr/>
        </p:nvSpPr>
        <p:spPr bwMode="gray">
          <a:xfrm>
            <a:off x="580634" y="1968281"/>
            <a:ext cx="1388961" cy="41572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authentication / UAA</a:t>
            </a:r>
          </a:p>
        </p:txBody>
      </p:sp>
      <p:sp>
        <p:nvSpPr>
          <p:cNvPr id="8" name="Rectangle 7"/>
          <p:cNvSpPr/>
          <p:nvPr/>
        </p:nvSpPr>
        <p:spPr bwMode="gray">
          <a:xfrm>
            <a:off x="2786269" y="3582055"/>
            <a:ext cx="2236366" cy="24015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bulletin board system (</a:t>
            </a:r>
            <a:r>
              <a:rPr lang="en-US" sz="1400" kern="0" dirty="0" err="1">
                <a:solidFill>
                  <a:prstClr val="white"/>
                </a:solidFill>
                <a:latin typeface="Calibri" panose="020F0502020204030204"/>
              </a:rPr>
              <a:t>bbs</a:t>
            </a:r>
            <a:r>
              <a:rPr lang="en-US" sz="1400" kern="0" dirty="0">
                <a:solidFill>
                  <a:prstClr val="white"/>
                </a:solidFill>
                <a:latin typeface="Calibri" panose="020F0502020204030204"/>
              </a:rPr>
              <a:t>)</a:t>
            </a:r>
          </a:p>
        </p:txBody>
      </p:sp>
      <p:sp>
        <p:nvSpPr>
          <p:cNvPr id="9" name="Rectangle 8"/>
          <p:cNvSpPr/>
          <p:nvPr/>
        </p:nvSpPr>
        <p:spPr bwMode="gray">
          <a:xfrm>
            <a:off x="580440" y="3936191"/>
            <a:ext cx="1367484" cy="41572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metrics collector</a:t>
            </a:r>
          </a:p>
        </p:txBody>
      </p:sp>
      <p:sp>
        <p:nvSpPr>
          <p:cNvPr id="12" name="Rectangle 11"/>
          <p:cNvSpPr/>
          <p:nvPr/>
        </p:nvSpPr>
        <p:spPr bwMode="gray">
          <a:xfrm>
            <a:off x="2786269" y="3889311"/>
            <a:ext cx="1093553" cy="24213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err="1">
                <a:solidFill>
                  <a:prstClr val="white"/>
                </a:solidFill>
                <a:latin typeface="Calibri" panose="020F0502020204030204"/>
              </a:rPr>
              <a:t>diego</a:t>
            </a:r>
            <a:r>
              <a:rPr lang="en-US" sz="1400" kern="0" dirty="0">
                <a:solidFill>
                  <a:prstClr val="white"/>
                </a:solidFill>
                <a:latin typeface="Calibri" panose="020F0502020204030204"/>
              </a:rPr>
              <a:t> brain</a:t>
            </a:r>
          </a:p>
        </p:txBody>
      </p:sp>
      <p:sp>
        <p:nvSpPr>
          <p:cNvPr id="17" name="Rectangle 16"/>
          <p:cNvSpPr/>
          <p:nvPr/>
        </p:nvSpPr>
        <p:spPr bwMode="gray">
          <a:xfrm rot="16200000">
            <a:off x="4947495" y="3419092"/>
            <a:ext cx="3218299" cy="3128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log aggregator</a:t>
            </a:r>
          </a:p>
        </p:txBody>
      </p:sp>
      <p:sp>
        <p:nvSpPr>
          <p:cNvPr id="22" name="Rectangle 21"/>
          <p:cNvSpPr/>
          <p:nvPr/>
        </p:nvSpPr>
        <p:spPr bwMode="gray">
          <a:xfrm>
            <a:off x="2786269" y="4965721"/>
            <a:ext cx="1093553" cy="530326"/>
          </a:xfrm>
          <a:prstGeom prst="rect">
            <a:avLst/>
          </a:prstGeom>
          <a:solidFill>
            <a:schemeClr val="accent1">
              <a:lumMod val="20000"/>
              <a:lumOff val="80000"/>
            </a:schemeClr>
          </a:solidFill>
          <a:ln w="6350" algn="ctr">
            <a:solidFill>
              <a:schemeClr val="tx1">
                <a:lumMod val="50000"/>
                <a:lumOff val="50000"/>
              </a:schemeClr>
            </a:solidFill>
            <a:miter lim="800000"/>
            <a:headEnd type="none" w="med" len="med"/>
            <a:tailEnd type="triangle" w="med" len="med"/>
          </a:ln>
        </p:spPr>
        <p:txBody>
          <a:bodyPr rtlCol="0" anchor="ctr"/>
          <a:lstStyle/>
          <a:p>
            <a:pPr algn="ctr"/>
            <a:r>
              <a:rPr lang="en-US" sz="1200" dirty="0">
                <a:solidFill>
                  <a:schemeClr val="tx1">
                    <a:lumMod val="75000"/>
                    <a:lumOff val="25000"/>
                  </a:schemeClr>
                </a:solidFill>
              </a:rPr>
              <a:t>managed service instances</a:t>
            </a:r>
          </a:p>
        </p:txBody>
      </p:sp>
      <p:cxnSp>
        <p:nvCxnSpPr>
          <p:cNvPr id="29" name="Straight Connector 28"/>
          <p:cNvCxnSpPr>
            <a:endCxn id="4" idx="1"/>
          </p:cNvCxnSpPr>
          <p:nvPr/>
        </p:nvCxnSpPr>
        <p:spPr>
          <a:xfrm>
            <a:off x="1969595" y="2097333"/>
            <a:ext cx="649519" cy="6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344550" y="3669994"/>
            <a:ext cx="455848" cy="11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 idx="3"/>
          </p:cNvCxnSpPr>
          <p:nvPr/>
        </p:nvCxnSpPr>
        <p:spPr>
          <a:xfrm flipV="1">
            <a:off x="1947924" y="4143767"/>
            <a:ext cx="127141" cy="2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1"/>
          </p:cNvCxnSpPr>
          <p:nvPr/>
        </p:nvCxnSpPr>
        <p:spPr>
          <a:xfrm flipH="1">
            <a:off x="2368296" y="2751864"/>
            <a:ext cx="2508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5" idx="0"/>
          </p:cNvCxnSpPr>
          <p:nvPr/>
        </p:nvCxnSpPr>
        <p:spPr>
          <a:xfrm flipH="1">
            <a:off x="3233813" y="2185076"/>
            <a:ext cx="1311" cy="3636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0" idx="1"/>
          </p:cNvCxnSpPr>
          <p:nvPr/>
        </p:nvCxnSpPr>
        <p:spPr>
          <a:xfrm flipH="1">
            <a:off x="2231137" y="5669280"/>
            <a:ext cx="334" cy="21031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2" idx="1"/>
          </p:cNvCxnSpPr>
          <p:nvPr/>
        </p:nvCxnSpPr>
        <p:spPr>
          <a:xfrm flipH="1">
            <a:off x="2368297" y="5230884"/>
            <a:ext cx="417972" cy="121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2" idx="2"/>
          </p:cNvCxnSpPr>
          <p:nvPr/>
        </p:nvCxnSpPr>
        <p:spPr>
          <a:xfrm rot="16200000" flipH="1">
            <a:off x="5893611" y="3993881"/>
            <a:ext cx="747888" cy="1940843"/>
          </a:xfrm>
          <a:prstGeom prst="bentConnector2">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gray">
          <a:xfrm>
            <a:off x="3518673" y="1383716"/>
            <a:ext cx="478365" cy="242585"/>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lt1"/>
                </a:solidFill>
              </a:rPr>
              <a:t>CLI</a:t>
            </a:r>
          </a:p>
        </p:txBody>
      </p:sp>
      <p:sp>
        <p:nvSpPr>
          <p:cNvPr id="80" name="Rectangle 79"/>
          <p:cNvSpPr/>
          <p:nvPr/>
        </p:nvSpPr>
        <p:spPr bwMode="gray">
          <a:xfrm>
            <a:off x="4845210" y="1383717"/>
            <a:ext cx="776850" cy="240272"/>
          </a:xfrm>
          <a:prstGeom prst="rect">
            <a:avLst/>
          </a:prstGeom>
          <a:solidFill>
            <a:schemeClr val="accent1">
              <a:lumMod val="60000"/>
              <a:lumOff val="40000"/>
            </a:schemeClr>
          </a:solidFill>
          <a:ln w="12700">
            <a:solidFill>
              <a:schemeClr val="accent1">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app client</a:t>
            </a:r>
          </a:p>
        </p:txBody>
      </p:sp>
      <p:cxnSp>
        <p:nvCxnSpPr>
          <p:cNvPr id="82" name="Straight Connector 81"/>
          <p:cNvCxnSpPr>
            <a:stCxn id="77" idx="2"/>
          </p:cNvCxnSpPr>
          <p:nvPr/>
        </p:nvCxnSpPr>
        <p:spPr>
          <a:xfrm flipH="1">
            <a:off x="3749040" y="1626301"/>
            <a:ext cx="8816" cy="3400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0" idx="2"/>
          </p:cNvCxnSpPr>
          <p:nvPr/>
        </p:nvCxnSpPr>
        <p:spPr>
          <a:xfrm>
            <a:off x="5233635" y="1623989"/>
            <a:ext cx="0" cy="341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rot="16200000">
            <a:off x="663276" y="3944679"/>
            <a:ext cx="3136390" cy="3128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Messaging (NATS, HTTP/S)</a:t>
            </a:r>
          </a:p>
        </p:txBody>
      </p:sp>
      <p:sp>
        <p:nvSpPr>
          <p:cNvPr id="19" name="Rectangle 18"/>
          <p:cNvSpPr/>
          <p:nvPr/>
        </p:nvSpPr>
        <p:spPr bwMode="gray">
          <a:xfrm>
            <a:off x="2075065" y="5765879"/>
            <a:ext cx="2526889" cy="23757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kern="0" dirty="0">
                <a:solidFill>
                  <a:prstClr val="white"/>
                </a:solidFill>
                <a:latin typeface="Calibri" panose="020F0502020204030204"/>
              </a:rPr>
              <a:t>service broker</a:t>
            </a:r>
          </a:p>
        </p:txBody>
      </p:sp>
      <p:sp>
        <p:nvSpPr>
          <p:cNvPr id="88" name="TextBox 87"/>
          <p:cNvSpPr txBox="1"/>
          <p:nvPr/>
        </p:nvSpPr>
        <p:spPr>
          <a:xfrm>
            <a:off x="5267346" y="1654022"/>
            <a:ext cx="211596"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http</a:t>
            </a:r>
          </a:p>
        </p:txBody>
      </p:sp>
      <p:sp>
        <p:nvSpPr>
          <p:cNvPr id="92" name="TextBox 91"/>
          <p:cNvSpPr txBox="1"/>
          <p:nvPr/>
        </p:nvSpPr>
        <p:spPr>
          <a:xfrm>
            <a:off x="3791608" y="1669184"/>
            <a:ext cx="211596"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http</a:t>
            </a:r>
          </a:p>
        </p:txBody>
      </p:sp>
      <p:sp>
        <p:nvSpPr>
          <p:cNvPr id="3" name="Rectangle 2"/>
          <p:cNvSpPr/>
          <p:nvPr/>
        </p:nvSpPr>
        <p:spPr>
          <a:xfrm>
            <a:off x="5271708" y="5087435"/>
            <a:ext cx="1112805" cy="461665"/>
          </a:xfrm>
          <a:prstGeom prst="rect">
            <a:avLst/>
          </a:prstGeom>
        </p:spPr>
        <p:txBody>
          <a:bodyPr wrap="none">
            <a:spAutoFit/>
          </a:bodyPr>
          <a:lstStyle/>
          <a:p>
            <a:r>
              <a:rPr lang="en-US" sz="1200" dirty="0">
                <a:solidFill>
                  <a:schemeClr val="bg1">
                    <a:lumMod val="75000"/>
                  </a:schemeClr>
                </a:solidFill>
              </a:rPr>
              <a:t>user provided</a:t>
            </a:r>
          </a:p>
          <a:p>
            <a:r>
              <a:rPr lang="en-US" sz="1200" dirty="0">
                <a:solidFill>
                  <a:schemeClr val="bg1">
                    <a:lumMod val="75000"/>
                  </a:schemeClr>
                </a:solidFill>
              </a:rPr>
              <a:t>services </a:t>
            </a:r>
            <a:endParaRPr lang="de-DE" sz="1200" dirty="0">
              <a:solidFill>
                <a:schemeClr val="bg1">
                  <a:lumMod val="75000"/>
                </a:schemeClr>
              </a:solidFill>
            </a:endParaRPr>
          </a:p>
        </p:txBody>
      </p:sp>
      <p:cxnSp>
        <p:nvCxnSpPr>
          <p:cNvPr id="47" name="Straight Connector 46"/>
          <p:cNvCxnSpPr>
            <a:stCxn id="22" idx="2"/>
          </p:cNvCxnSpPr>
          <p:nvPr/>
        </p:nvCxnSpPr>
        <p:spPr>
          <a:xfrm flipH="1">
            <a:off x="3333045" y="5496047"/>
            <a:ext cx="1" cy="2698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gray">
          <a:xfrm>
            <a:off x="2786269" y="4189669"/>
            <a:ext cx="1514644" cy="487270"/>
          </a:xfrm>
          <a:prstGeom prst="rect">
            <a:avLst/>
          </a:prstGeom>
          <a:solidFill>
            <a:schemeClr val="bg1">
              <a:lumMod val="75000"/>
            </a:schemeClr>
          </a:solidFill>
          <a:ln w="6350" algn="ctr">
            <a:solidFill>
              <a:schemeClr val="tx1">
                <a:lumMod val="65000"/>
                <a:lumOff val="35000"/>
              </a:schemeClr>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900" b="1" kern="0" dirty="0">
                <a:latin typeface="Calibri" panose="020F0502020204030204" pitchFamily="34" charset="0"/>
                <a:ea typeface="Arial Unicode MS" pitchFamily="34" charset="-128"/>
                <a:cs typeface="Arial Unicode MS" pitchFamily="34" charset="-128"/>
              </a:rPr>
              <a:t>Cells</a:t>
            </a:r>
            <a:r>
              <a:rPr lang="en-US" sz="900" kern="0" dirty="0">
                <a:latin typeface="Calibri" panose="020F0502020204030204" pitchFamily="34" charset="0"/>
                <a:ea typeface="Arial Unicode MS" pitchFamily="34" charset="-128"/>
                <a:cs typeface="Arial Unicode MS" pitchFamily="34" charset="-128"/>
              </a:rPr>
              <a:t> with garden containers</a:t>
            </a:r>
          </a:p>
        </p:txBody>
      </p:sp>
      <p:sp>
        <p:nvSpPr>
          <p:cNvPr id="57" name="Rectangle 56"/>
          <p:cNvSpPr/>
          <p:nvPr/>
        </p:nvSpPr>
        <p:spPr bwMode="gray">
          <a:xfrm>
            <a:off x="2865867" y="4436413"/>
            <a:ext cx="437881" cy="155448"/>
          </a:xfrm>
          <a:prstGeom prst="rect">
            <a:avLst/>
          </a:prstGeom>
          <a:solidFill>
            <a:schemeClr val="accent1">
              <a:lumMod val="60000"/>
              <a:lumOff val="40000"/>
            </a:schemeClr>
          </a:solidFill>
          <a:ln w="12700">
            <a:solidFill>
              <a:schemeClr val="accent1">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fontAlgn="base">
              <a:spcBef>
                <a:spcPct val="50000"/>
              </a:spcBef>
              <a:spcAft>
                <a:spcPct val="0"/>
              </a:spcAft>
              <a:buClr>
                <a:srgbClr val="F0AB00"/>
              </a:buClr>
              <a:buSzPct val="80000"/>
            </a:pPr>
            <a:r>
              <a:rPr lang="en-US" sz="1200" kern="0" dirty="0">
                <a:solidFill>
                  <a:schemeClr val="dk1"/>
                </a:solidFill>
                <a:latin typeface="+mn-lt"/>
                <a:ea typeface="Arial Unicode MS" pitchFamily="34" charset="-128"/>
                <a:cs typeface="Arial Unicode MS" pitchFamily="34" charset="-128"/>
              </a:rPr>
              <a:t>app</a:t>
            </a:r>
          </a:p>
        </p:txBody>
      </p:sp>
      <p:sp>
        <p:nvSpPr>
          <p:cNvPr id="58" name="Rectangle 57"/>
          <p:cNvSpPr/>
          <p:nvPr/>
        </p:nvSpPr>
        <p:spPr bwMode="gray">
          <a:xfrm>
            <a:off x="3341913" y="4436413"/>
            <a:ext cx="437881" cy="155448"/>
          </a:xfrm>
          <a:prstGeom prst="rect">
            <a:avLst/>
          </a:prstGeom>
          <a:solidFill>
            <a:schemeClr val="accent1">
              <a:lumMod val="60000"/>
              <a:lumOff val="40000"/>
            </a:schemeClr>
          </a:solidFill>
          <a:ln w="12700">
            <a:solidFill>
              <a:schemeClr val="accent1">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fontAlgn="base">
              <a:spcBef>
                <a:spcPct val="50000"/>
              </a:spcBef>
              <a:spcAft>
                <a:spcPct val="0"/>
              </a:spcAft>
              <a:buClr>
                <a:srgbClr val="F0AB00"/>
              </a:buClr>
              <a:buSzPct val="80000"/>
            </a:pPr>
            <a:r>
              <a:rPr lang="en-US" sz="1200" kern="0" dirty="0">
                <a:solidFill>
                  <a:schemeClr val="dk1"/>
                </a:solidFill>
                <a:latin typeface="+mn-lt"/>
                <a:ea typeface="Arial Unicode MS" pitchFamily="34" charset="-128"/>
                <a:cs typeface="Arial Unicode MS" pitchFamily="34" charset="-128"/>
              </a:rPr>
              <a:t>app</a:t>
            </a:r>
          </a:p>
        </p:txBody>
      </p:sp>
      <p:sp>
        <p:nvSpPr>
          <p:cNvPr id="62" name="Rectangle 61"/>
          <p:cNvSpPr/>
          <p:nvPr/>
        </p:nvSpPr>
        <p:spPr bwMode="gray">
          <a:xfrm>
            <a:off x="5078193" y="4434911"/>
            <a:ext cx="437881" cy="155448"/>
          </a:xfrm>
          <a:prstGeom prst="rect">
            <a:avLst/>
          </a:prstGeom>
          <a:solidFill>
            <a:schemeClr val="accent1">
              <a:lumMod val="60000"/>
              <a:lumOff val="40000"/>
            </a:schemeClr>
          </a:solidFill>
          <a:ln w="12700">
            <a:solidFill>
              <a:schemeClr val="accent1">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fontAlgn="base">
              <a:spcBef>
                <a:spcPct val="50000"/>
              </a:spcBef>
              <a:spcAft>
                <a:spcPct val="0"/>
              </a:spcAft>
              <a:buClr>
                <a:srgbClr val="F0AB00"/>
              </a:buClr>
              <a:buSzPct val="80000"/>
            </a:pPr>
            <a:r>
              <a:rPr lang="en-US" sz="1200" kern="0" dirty="0">
                <a:solidFill>
                  <a:schemeClr val="dk1"/>
                </a:solidFill>
                <a:latin typeface="+mn-lt"/>
                <a:ea typeface="Arial Unicode MS" pitchFamily="34" charset="-128"/>
                <a:cs typeface="Arial Unicode MS" pitchFamily="34" charset="-128"/>
              </a:rPr>
              <a:t>app</a:t>
            </a:r>
          </a:p>
        </p:txBody>
      </p:sp>
      <p:grpSp>
        <p:nvGrpSpPr>
          <p:cNvPr id="107" name="Group 106"/>
          <p:cNvGrpSpPr/>
          <p:nvPr/>
        </p:nvGrpSpPr>
        <p:grpSpPr>
          <a:xfrm>
            <a:off x="3848511" y="2548696"/>
            <a:ext cx="1448694" cy="871387"/>
            <a:chOff x="3848511" y="2548696"/>
            <a:chExt cx="1448694" cy="871387"/>
          </a:xfrm>
        </p:grpSpPr>
        <p:sp>
          <p:nvSpPr>
            <p:cNvPr id="6" name="Flowchart: Magnetic Disk 5"/>
            <p:cNvSpPr/>
            <p:nvPr/>
          </p:nvSpPr>
          <p:spPr bwMode="gray">
            <a:xfrm>
              <a:off x="3997038" y="2548696"/>
              <a:ext cx="1236597" cy="689158"/>
            </a:xfrm>
            <a:prstGeom prst="flowChartMagneticDisk">
              <a:avLst/>
            </a:prstGeom>
            <a:solidFill>
              <a:srgbClr val="5B9BD5"/>
            </a:solidFill>
            <a:ln w="12700" cap="flat" cmpd="sng" algn="ctr">
              <a:solidFill>
                <a:srgbClr val="5B9BD5">
                  <a:shade val="50000"/>
                </a:srgbClr>
              </a:solidFill>
              <a:prstDash val="solid"/>
              <a:miter lim="800000"/>
            </a:ln>
            <a:effectLst/>
          </p:spPr>
          <p:txBody>
            <a:bodyPr tIns="0" rtlCol="0" anchor="ctr"/>
            <a:lstStyle/>
            <a:p>
              <a:pPr algn="ctr"/>
              <a:endParaRPr lang="en-US" sz="1200" kern="0" dirty="0">
                <a:solidFill>
                  <a:prstClr val="white"/>
                </a:solidFill>
                <a:latin typeface="Calibri" panose="020F0502020204030204"/>
              </a:endParaRPr>
            </a:p>
          </p:txBody>
        </p:sp>
        <p:cxnSp>
          <p:nvCxnSpPr>
            <p:cNvPr id="40" name="Straight Connector 39"/>
            <p:cNvCxnSpPr>
              <a:stCxn id="5" idx="3"/>
              <a:endCxn id="6" idx="2"/>
            </p:cNvCxnSpPr>
            <p:nvPr/>
          </p:nvCxnSpPr>
          <p:spPr>
            <a:xfrm>
              <a:off x="3848511" y="2751864"/>
              <a:ext cx="148527" cy="1414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03338" y="2573697"/>
              <a:ext cx="1293867" cy="84638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solidFill>
                    <a:prstClr val="white"/>
                  </a:solidFill>
                  <a:latin typeface="Calibri" panose="020F0502020204030204"/>
                </a:rPr>
                <a:t>blob store</a:t>
              </a:r>
              <a:br>
                <a:rPr lang="en-US" sz="1400" kern="0" dirty="0">
                  <a:solidFill>
                    <a:prstClr val="white"/>
                  </a:solidFill>
                  <a:latin typeface="Calibri" panose="020F0502020204030204"/>
                </a:rPr>
              </a:br>
              <a:r>
                <a:rPr lang="en-US" sz="1200" kern="0" dirty="0">
                  <a:solidFill>
                    <a:prstClr val="white"/>
                  </a:solidFill>
                  <a:latin typeface="Calibri" panose="020F0502020204030204"/>
                </a:rPr>
                <a:t>(</a:t>
              </a:r>
              <a:r>
                <a:rPr lang="en-US" sz="1200" kern="0" dirty="0" err="1">
                  <a:solidFill>
                    <a:prstClr val="white"/>
                  </a:solidFill>
                  <a:latin typeface="Calibri" panose="020F0502020204030204"/>
                </a:rPr>
                <a:t>buildpacks</a:t>
              </a:r>
              <a:r>
                <a:rPr lang="en-US" sz="1200" kern="0" dirty="0">
                  <a:solidFill>
                    <a:prstClr val="white"/>
                  </a:solidFill>
                  <a:latin typeface="Calibri" panose="020F0502020204030204"/>
                </a:rPr>
                <a:t>, app code, droplets)</a:t>
              </a:r>
            </a:p>
            <a:p>
              <a:pPr algn="ctr" fontAlgn="base">
                <a:spcBef>
                  <a:spcPts val="600"/>
                </a:spcBef>
                <a:spcAft>
                  <a:spcPct val="0"/>
                </a:spcAft>
                <a:buClr>
                  <a:srgbClr val="F0AB00"/>
                </a:buClr>
                <a:buSzPct val="80000"/>
              </a:pPr>
              <a:endParaRPr lang="de-DE" sz="1200" kern="0" dirty="0" err="1">
                <a:ea typeface="Arial Unicode MS" pitchFamily="34" charset="-128"/>
                <a:cs typeface="Arial Unicode MS" pitchFamily="34" charset="-128"/>
              </a:endParaRPr>
            </a:p>
          </p:txBody>
        </p:sp>
      </p:grpSp>
      <p:cxnSp>
        <p:nvCxnSpPr>
          <p:cNvPr id="64" name="Straight Connector 63"/>
          <p:cNvCxnSpPr>
            <a:stCxn id="58" idx="2"/>
          </p:cNvCxnSpPr>
          <p:nvPr/>
        </p:nvCxnSpPr>
        <p:spPr>
          <a:xfrm flipH="1">
            <a:off x="3554480" y="4591861"/>
            <a:ext cx="6374" cy="3738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01018" y="4010378"/>
            <a:ext cx="377377" cy="3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997038" y="3822213"/>
            <a:ext cx="0" cy="3674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768850" y="3822213"/>
            <a:ext cx="0" cy="3674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1" idx="3"/>
          </p:cNvCxnSpPr>
          <p:nvPr/>
        </p:nvCxnSpPr>
        <p:spPr>
          <a:xfrm>
            <a:off x="5946130" y="4433304"/>
            <a:ext cx="454108" cy="16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7019561" y="5061269"/>
            <a:ext cx="820089" cy="530326"/>
          </a:xfrm>
          <a:prstGeom prst="rect">
            <a:avLst/>
          </a:prstGeom>
          <a:solidFill>
            <a:schemeClr val="accent1">
              <a:lumMod val="20000"/>
              <a:lumOff val="80000"/>
            </a:schemeClr>
          </a:solidFill>
          <a:ln w="6350" algn="ctr">
            <a:solidFill>
              <a:schemeClr val="tx1">
                <a:lumMod val="50000"/>
                <a:lumOff val="50000"/>
              </a:schemeClr>
            </a:solidFill>
            <a:miter lim="800000"/>
            <a:headEnd type="none" w="med" len="med"/>
            <a:tailEnd type="triangle" w="med" len="med"/>
          </a:ln>
        </p:spPr>
        <p:txBody>
          <a:bodyPr rtlCol="0" anchor="ctr"/>
          <a:lstStyle/>
          <a:p>
            <a:pPr algn="ctr"/>
            <a:r>
              <a:rPr lang="en-US" sz="1200" dirty="0">
                <a:solidFill>
                  <a:schemeClr val="tx1">
                    <a:lumMod val="75000"/>
                    <a:lumOff val="25000"/>
                  </a:schemeClr>
                </a:solidFill>
              </a:rPr>
              <a:t>external services</a:t>
            </a:r>
          </a:p>
        </p:txBody>
      </p:sp>
      <p:pic>
        <p:nvPicPr>
          <p:cNvPr id="116" name="Picture 115"/>
          <p:cNvPicPr>
            <a:picLocks noChangeAspect="1"/>
          </p:cNvPicPr>
          <p:nvPr/>
        </p:nvPicPr>
        <p:blipFill>
          <a:blip r:embed="rId2"/>
          <a:stretch>
            <a:fillRect/>
          </a:stretch>
        </p:blipFill>
        <p:spPr>
          <a:xfrm>
            <a:off x="5120127" y="5827639"/>
            <a:ext cx="1677820" cy="222120"/>
          </a:xfrm>
          <a:prstGeom prst="rect">
            <a:avLst/>
          </a:prstGeom>
        </p:spPr>
      </p:pic>
      <p:cxnSp>
        <p:nvCxnSpPr>
          <p:cNvPr id="117" name="Straight Connector 116"/>
          <p:cNvCxnSpPr/>
          <p:nvPr/>
        </p:nvCxnSpPr>
        <p:spPr>
          <a:xfrm flipH="1">
            <a:off x="3116558" y="4149977"/>
            <a:ext cx="3321" cy="2864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3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BACKUP</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4593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gray">
          <a:xfrm>
            <a:off x="2961769" y="2530615"/>
            <a:ext cx="4397337" cy="3203435"/>
          </a:xfrm>
          <a:prstGeom prst="rect">
            <a:avLst/>
          </a:prstGeom>
          <a:solidFill>
            <a:schemeClr val="bg1">
              <a:lumMod val="85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VM</a:t>
            </a:r>
          </a:p>
        </p:txBody>
      </p:sp>
      <p:sp>
        <p:nvSpPr>
          <p:cNvPr id="2" name="Title 1"/>
          <p:cNvSpPr>
            <a:spLocks noGrp="1"/>
          </p:cNvSpPr>
          <p:nvPr>
            <p:ph type="title"/>
          </p:nvPr>
        </p:nvSpPr>
        <p:spPr/>
        <p:txBody>
          <a:bodyPr/>
          <a:lstStyle/>
          <a:p>
            <a:r>
              <a:rPr lang="en-US" dirty="0"/>
              <a:t>Vagrant image to provide local backing services</a:t>
            </a:r>
          </a:p>
        </p:txBody>
      </p:sp>
      <p:sp>
        <p:nvSpPr>
          <p:cNvPr id="5" name="TextBox 4"/>
          <p:cNvSpPr txBox="1"/>
          <p:nvPr/>
        </p:nvSpPr>
        <p:spPr>
          <a:xfrm>
            <a:off x="2485065" y="2244531"/>
            <a:ext cx="493725"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controls</a:t>
            </a:r>
          </a:p>
        </p:txBody>
      </p:sp>
      <p:sp>
        <p:nvSpPr>
          <p:cNvPr id="7" name="Rectangle 6"/>
          <p:cNvSpPr/>
          <p:nvPr/>
        </p:nvSpPr>
        <p:spPr bwMode="gray">
          <a:xfrm>
            <a:off x="3322603" y="3048000"/>
            <a:ext cx="3710129" cy="2422663"/>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Rectangle 25"/>
          <p:cNvSpPr/>
          <p:nvPr/>
        </p:nvSpPr>
        <p:spPr bwMode="gray">
          <a:xfrm>
            <a:off x="3322603" y="5229225"/>
            <a:ext cx="3710129" cy="241438"/>
          </a:xfrm>
          <a:prstGeom prst="rect">
            <a:avLst/>
          </a:prstGeom>
          <a:solidFill>
            <a:schemeClr val="accent1">
              <a:lumMod val="40000"/>
              <a:lumOff val="6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OS: Ubuntu (or anything else)</a:t>
            </a:r>
          </a:p>
        </p:txBody>
      </p:sp>
      <p:sp>
        <p:nvSpPr>
          <p:cNvPr id="28" name="TextBox 27"/>
          <p:cNvSpPr txBox="1"/>
          <p:nvPr/>
        </p:nvSpPr>
        <p:spPr>
          <a:xfrm>
            <a:off x="1512853" y="1961376"/>
            <a:ext cx="842145" cy="349702"/>
          </a:xfrm>
          <a:prstGeom prst="rect">
            <a:avLst/>
          </a:prstGeom>
        </p:spPr>
        <p:style>
          <a:lnRef idx="1">
            <a:schemeClr val="accent4"/>
          </a:lnRef>
          <a:fillRef idx="2">
            <a:schemeClr val="accent4"/>
          </a:fillRef>
          <a:effectRef idx="1">
            <a:schemeClr val="accent4"/>
          </a:effectRef>
          <a:fontRef idx="minor">
            <a:schemeClr val="dk1"/>
          </a:fontRef>
        </p:style>
        <p:txBody>
          <a:bodyPr wrap="none" lIns="36000" tIns="36000" rIns="36000" bIns="3600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vagrant</a:t>
            </a:r>
          </a:p>
        </p:txBody>
      </p:sp>
      <p:sp>
        <p:nvSpPr>
          <p:cNvPr id="29" name="TextBox 28"/>
          <p:cNvSpPr txBox="1"/>
          <p:nvPr/>
        </p:nvSpPr>
        <p:spPr>
          <a:xfrm>
            <a:off x="3521766" y="2136227"/>
            <a:ext cx="2932460" cy="349702"/>
          </a:xfrm>
          <a:prstGeom prst="rect">
            <a:avLst/>
          </a:prstGeom>
        </p:spPr>
        <p:style>
          <a:lnRef idx="1">
            <a:schemeClr val="accent4"/>
          </a:lnRef>
          <a:fillRef idx="2">
            <a:schemeClr val="accent4"/>
          </a:fillRef>
          <a:effectRef idx="1">
            <a:schemeClr val="accent4"/>
          </a:effectRef>
          <a:fontRef idx="minor">
            <a:schemeClr val="dk1"/>
          </a:fontRef>
        </p:style>
        <p:txBody>
          <a:bodyPr wrap="none" lIns="36000" tIns="36000" rIns="36000" bIns="36000" rtlCol="0">
            <a:spAutoFit/>
          </a:bodyPr>
          <a:lstStyle>
            <a:defPPr>
              <a:defRPr lang="de-DE"/>
            </a:defPPr>
            <a:lvl1pPr fontAlgn="base">
              <a:spcBef>
                <a:spcPts val="600"/>
              </a:spcBef>
              <a:spcAft>
                <a:spcPct val="0"/>
              </a:spcAft>
              <a:buClr>
                <a:srgbClr val="F0AB00"/>
              </a:buClr>
              <a:buSzPct val="80000"/>
              <a:defRPr kern="0">
                <a:ea typeface="Arial Unicode MS" pitchFamily="34" charset="-128"/>
                <a:cs typeface="Arial Unicode MS" pitchFamily="34" charset="-128"/>
              </a:defRPr>
            </a:lvl1pPr>
          </a:lstStyle>
          <a:p>
            <a:r>
              <a:rPr lang="en-US" dirty="0" err="1"/>
              <a:t>VirtualBox</a:t>
            </a:r>
            <a:r>
              <a:rPr lang="en-US" dirty="0"/>
              <a:t> / VMWare Player</a:t>
            </a:r>
          </a:p>
        </p:txBody>
      </p:sp>
      <p:sp>
        <p:nvSpPr>
          <p:cNvPr id="30" name="TextBox 29"/>
          <p:cNvSpPr txBox="1"/>
          <p:nvPr/>
        </p:nvSpPr>
        <p:spPr>
          <a:xfrm>
            <a:off x="3713133" y="3312058"/>
            <a:ext cx="731328" cy="349702"/>
          </a:xfrm>
          <a:prstGeom prst="rect">
            <a:avLst/>
          </a:prstGeom>
        </p:spPr>
        <p:style>
          <a:lnRef idx="1">
            <a:schemeClr val="accent4"/>
          </a:lnRef>
          <a:fillRef idx="2">
            <a:schemeClr val="accent4"/>
          </a:fillRef>
          <a:effectRef idx="1">
            <a:schemeClr val="accent4"/>
          </a:effectRef>
          <a:fontRef idx="minor">
            <a:schemeClr val="dk1"/>
          </a:fontRef>
        </p:style>
        <p:txBody>
          <a:bodyPr wrap="square" lIns="36000" tIns="36000" rIns="36000" bIns="36000" rtlCol="0">
            <a:spAutoFit/>
          </a:bodyPr>
          <a:lstStyle/>
          <a:p>
            <a:pPr algn="ct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Chef</a:t>
            </a:r>
          </a:p>
        </p:txBody>
      </p:sp>
      <p:sp>
        <p:nvSpPr>
          <p:cNvPr id="32" name="Flowchart: Document 31"/>
          <p:cNvSpPr/>
          <p:nvPr/>
        </p:nvSpPr>
        <p:spPr bwMode="gray">
          <a:xfrm>
            <a:off x="515045" y="2587643"/>
            <a:ext cx="750378" cy="771090"/>
          </a:xfrm>
          <a:prstGeom prst="flowChartDocument">
            <a:avLst/>
          </a:prstGeom>
          <a:no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TextBox 32"/>
          <p:cNvSpPr txBox="1"/>
          <p:nvPr/>
        </p:nvSpPr>
        <p:spPr>
          <a:xfrm>
            <a:off x="550425" y="2788522"/>
            <a:ext cx="706925"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vagrantfile</a:t>
            </a:r>
          </a:p>
        </p:txBody>
      </p:sp>
      <p:cxnSp>
        <p:nvCxnSpPr>
          <p:cNvPr id="35" name="Straight Arrow Connector 34"/>
          <p:cNvCxnSpPr>
            <a:stCxn id="32" idx="0"/>
            <a:endCxn id="28" idx="2"/>
          </p:cNvCxnSpPr>
          <p:nvPr/>
        </p:nvCxnSpPr>
        <p:spPr>
          <a:xfrm flipV="1">
            <a:off x="890234" y="2311078"/>
            <a:ext cx="1043692" cy="276565"/>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8" idx="3"/>
            <a:endCxn id="29" idx="1"/>
          </p:cNvCxnSpPr>
          <p:nvPr/>
        </p:nvCxnSpPr>
        <p:spPr>
          <a:xfrm>
            <a:off x="2354998" y="2136227"/>
            <a:ext cx="1166768" cy="17485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bwMode="gray">
          <a:xfrm>
            <a:off x="6463756" y="2447925"/>
            <a:ext cx="803392" cy="2943225"/>
          </a:xfrm>
          <a:custGeom>
            <a:avLst/>
            <a:gdLst>
              <a:gd name="connsiteX0" fmla="*/ 0 w 1352550"/>
              <a:gd name="connsiteY0" fmla="*/ 0 h 2943225"/>
              <a:gd name="connsiteX1" fmla="*/ 1019175 w 1352550"/>
              <a:gd name="connsiteY1" fmla="*/ 457200 h 2943225"/>
              <a:gd name="connsiteX2" fmla="*/ 1352550 w 1352550"/>
              <a:gd name="connsiteY2" fmla="*/ 2143125 h 2943225"/>
              <a:gd name="connsiteX3" fmla="*/ 1019175 w 1352550"/>
              <a:gd name="connsiteY3" fmla="*/ 2943225 h 2943225"/>
            </a:gdLst>
            <a:ahLst/>
            <a:cxnLst>
              <a:cxn ang="0">
                <a:pos x="connsiteX0" y="connsiteY0"/>
              </a:cxn>
              <a:cxn ang="0">
                <a:pos x="connsiteX1" y="connsiteY1"/>
              </a:cxn>
              <a:cxn ang="0">
                <a:pos x="connsiteX2" y="connsiteY2"/>
              </a:cxn>
              <a:cxn ang="0">
                <a:pos x="connsiteX3" y="connsiteY3"/>
              </a:cxn>
            </a:cxnLst>
            <a:rect l="l" t="t" r="r" b="b"/>
            <a:pathLst>
              <a:path w="1352550" h="2943225">
                <a:moveTo>
                  <a:pt x="0" y="0"/>
                </a:moveTo>
                <a:cubicBezTo>
                  <a:pt x="396875" y="50006"/>
                  <a:pt x="793750" y="100013"/>
                  <a:pt x="1019175" y="457200"/>
                </a:cubicBezTo>
                <a:cubicBezTo>
                  <a:pt x="1244600" y="814388"/>
                  <a:pt x="1352550" y="1728788"/>
                  <a:pt x="1352550" y="2143125"/>
                </a:cubicBezTo>
                <a:cubicBezTo>
                  <a:pt x="1352550" y="2557462"/>
                  <a:pt x="1185862" y="2750343"/>
                  <a:pt x="1019175" y="2943225"/>
                </a:cubicBezTo>
              </a:path>
            </a:pathLst>
          </a:custGeom>
          <a:noFill/>
          <a:ln w="6350" algn="ctr">
            <a:solidFill>
              <a:schemeClr val="tx1"/>
            </a:solidFill>
            <a:miter lim="800000"/>
            <a:headEnd type="none" w="med" len="med"/>
            <a:tailEnd type="triangle" w="med" len="med"/>
          </a:ln>
        </p:spPr>
        <p:txBody>
          <a:bodyPr rtlCol="0" anchor="ctr"/>
          <a:lstStyle/>
          <a:p>
            <a:pPr algn="ctr"/>
            <a:endParaRPr lang="en-US"/>
          </a:p>
        </p:txBody>
      </p:sp>
      <p:sp>
        <p:nvSpPr>
          <p:cNvPr id="42" name="TextBox 41"/>
          <p:cNvSpPr txBox="1"/>
          <p:nvPr/>
        </p:nvSpPr>
        <p:spPr>
          <a:xfrm>
            <a:off x="7118080" y="5289634"/>
            <a:ext cx="859210"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start base OS</a:t>
            </a:r>
          </a:p>
        </p:txBody>
      </p:sp>
      <p:sp>
        <p:nvSpPr>
          <p:cNvPr id="43" name="Rectangle 42"/>
          <p:cNvSpPr/>
          <p:nvPr/>
        </p:nvSpPr>
        <p:spPr bwMode="gray">
          <a:xfrm>
            <a:off x="3844381" y="4495800"/>
            <a:ext cx="628650" cy="304800"/>
          </a:xfrm>
          <a:prstGeom prst="rect">
            <a:avLst/>
          </a:prstGeom>
          <a:solidFill>
            <a:srgbClr val="FFC000"/>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srvc1</a:t>
            </a:r>
          </a:p>
        </p:txBody>
      </p:sp>
      <p:sp>
        <p:nvSpPr>
          <p:cNvPr id="44" name="Rectangle 43"/>
          <p:cNvSpPr/>
          <p:nvPr/>
        </p:nvSpPr>
        <p:spPr bwMode="gray">
          <a:xfrm>
            <a:off x="4542919" y="4495800"/>
            <a:ext cx="628650" cy="304800"/>
          </a:xfrm>
          <a:prstGeom prst="rect">
            <a:avLst/>
          </a:prstGeom>
          <a:solidFill>
            <a:srgbClr val="FFC000"/>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srvc2</a:t>
            </a:r>
          </a:p>
        </p:txBody>
      </p:sp>
      <p:sp>
        <p:nvSpPr>
          <p:cNvPr id="45" name="Rectangle 44"/>
          <p:cNvSpPr/>
          <p:nvPr/>
        </p:nvSpPr>
        <p:spPr bwMode="gray">
          <a:xfrm>
            <a:off x="5128711" y="3976688"/>
            <a:ext cx="1154069" cy="304800"/>
          </a:xfrm>
          <a:prstGeom prst="rect">
            <a:avLst/>
          </a:prstGeom>
          <a:solidFill>
            <a:srgbClr val="FFC000"/>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anything</a:t>
            </a:r>
          </a:p>
        </p:txBody>
      </p:sp>
      <p:cxnSp>
        <p:nvCxnSpPr>
          <p:cNvPr id="47" name="Straight Arrow Connector 46"/>
          <p:cNvCxnSpPr>
            <a:stCxn id="30" idx="2"/>
            <a:endCxn id="43" idx="0"/>
          </p:cNvCxnSpPr>
          <p:nvPr/>
        </p:nvCxnSpPr>
        <p:spPr>
          <a:xfrm>
            <a:off x="4078797" y="3661760"/>
            <a:ext cx="79909" cy="834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2"/>
            <a:endCxn id="44" idx="0"/>
          </p:cNvCxnSpPr>
          <p:nvPr/>
        </p:nvCxnSpPr>
        <p:spPr>
          <a:xfrm>
            <a:off x="4078797" y="3661760"/>
            <a:ext cx="778447" cy="834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2"/>
            <a:endCxn id="45" idx="0"/>
          </p:cNvCxnSpPr>
          <p:nvPr/>
        </p:nvCxnSpPr>
        <p:spPr>
          <a:xfrm>
            <a:off x="4078797" y="3661760"/>
            <a:ext cx="1626949" cy="31492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668023" y="3776756"/>
            <a:ext cx="1255152"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installs &amp; configures</a:t>
            </a:r>
          </a:p>
        </p:txBody>
      </p:sp>
      <p:sp>
        <p:nvSpPr>
          <p:cNvPr id="58" name="Flowchart: Magnetic Disk 57"/>
          <p:cNvSpPr/>
          <p:nvPr/>
        </p:nvSpPr>
        <p:spPr bwMode="gray">
          <a:xfrm>
            <a:off x="7757822" y="3294898"/>
            <a:ext cx="1062178" cy="1338263"/>
          </a:xfrm>
          <a:prstGeom prst="flowChartMagneticDisk">
            <a:avLst/>
          </a:prstGeom>
          <a:solidFill>
            <a:schemeClr val="accent4">
              <a:lumMod val="20000"/>
              <a:lumOff val="8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144000" rIns="91440" bIns="0" numCol="1" spcCol="0" rtlCol="0" fromWordArt="0" anchor="ctr" anchorCtr="0" forceAA="0" compatLnSpc="1">
            <a:prstTxWarp prst="textNoShape">
              <a:avLst/>
            </a:prstTxWarp>
            <a:noAutofit/>
          </a:bodyPr>
          <a:lstStyle/>
          <a:p>
            <a:pPr algn="ctr"/>
            <a:r>
              <a:rPr lang="en-US" sz="1200" dirty="0"/>
              <a:t>chef marketplace</a:t>
            </a:r>
            <a:br>
              <a:rPr lang="en-US" sz="1200" dirty="0"/>
            </a:br>
            <a:r>
              <a:rPr lang="en-US" sz="1200" dirty="0"/>
              <a:t>cookbooks and recipes</a:t>
            </a:r>
          </a:p>
        </p:txBody>
      </p:sp>
      <p:cxnSp>
        <p:nvCxnSpPr>
          <p:cNvPr id="60" name="Straight Arrow Connector 59"/>
          <p:cNvCxnSpPr>
            <a:stCxn id="30" idx="3"/>
            <a:endCxn id="58" idx="2"/>
          </p:cNvCxnSpPr>
          <p:nvPr/>
        </p:nvCxnSpPr>
        <p:spPr>
          <a:xfrm>
            <a:off x="4444461" y="3486909"/>
            <a:ext cx="3313361" cy="477121"/>
          </a:xfrm>
          <a:prstGeom prst="straightConnector1">
            <a:avLst/>
          </a:prstGeom>
          <a:ln w="6350">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Flowchart: Magnetic Disk 60"/>
          <p:cNvSpPr/>
          <p:nvPr/>
        </p:nvSpPr>
        <p:spPr bwMode="gray">
          <a:xfrm>
            <a:off x="7664837" y="1594155"/>
            <a:ext cx="1062178" cy="1110051"/>
          </a:xfrm>
          <a:prstGeom prst="flowChartMagneticDisk">
            <a:avLst/>
          </a:prstGeom>
          <a:solidFill>
            <a:schemeClr val="accent4">
              <a:lumMod val="20000"/>
              <a:lumOff val="8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144000" rIns="91440" bIns="0" numCol="1" spcCol="0" rtlCol="0" fromWordArt="0" anchor="ctr" anchorCtr="0" forceAA="0" compatLnSpc="1">
            <a:prstTxWarp prst="textNoShape">
              <a:avLst/>
            </a:prstTxWarp>
            <a:noAutofit/>
          </a:bodyPr>
          <a:lstStyle/>
          <a:p>
            <a:pPr algn="ctr"/>
            <a:r>
              <a:rPr lang="en-US" sz="1200" dirty="0"/>
              <a:t>vagrant</a:t>
            </a:r>
          </a:p>
          <a:p>
            <a:pPr algn="ctr"/>
            <a:r>
              <a:rPr lang="en-US" sz="1200" dirty="0"/>
              <a:t>image descriptors</a:t>
            </a:r>
          </a:p>
        </p:txBody>
      </p:sp>
      <p:sp>
        <p:nvSpPr>
          <p:cNvPr id="62" name="Freeform 61"/>
          <p:cNvSpPr/>
          <p:nvPr/>
        </p:nvSpPr>
        <p:spPr bwMode="gray">
          <a:xfrm>
            <a:off x="2310856" y="1660082"/>
            <a:ext cx="5353981" cy="283018"/>
          </a:xfrm>
          <a:custGeom>
            <a:avLst/>
            <a:gdLst>
              <a:gd name="connsiteX0" fmla="*/ 0 w 6124575"/>
              <a:gd name="connsiteY0" fmla="*/ 283018 h 283018"/>
              <a:gd name="connsiteX1" fmla="*/ 3038475 w 6124575"/>
              <a:gd name="connsiteY1" fmla="*/ 6793 h 283018"/>
              <a:gd name="connsiteX2" fmla="*/ 6124575 w 6124575"/>
              <a:gd name="connsiteY2" fmla="*/ 111568 h 283018"/>
            </a:gdLst>
            <a:ahLst/>
            <a:cxnLst>
              <a:cxn ang="0">
                <a:pos x="connsiteX0" y="connsiteY0"/>
              </a:cxn>
              <a:cxn ang="0">
                <a:pos x="connsiteX1" y="connsiteY1"/>
              </a:cxn>
              <a:cxn ang="0">
                <a:pos x="connsiteX2" y="connsiteY2"/>
              </a:cxn>
            </a:cxnLst>
            <a:rect l="l" t="t" r="r" b="b"/>
            <a:pathLst>
              <a:path w="6124575" h="283018">
                <a:moveTo>
                  <a:pt x="0" y="283018"/>
                </a:moveTo>
                <a:cubicBezTo>
                  <a:pt x="1008856" y="159193"/>
                  <a:pt x="2017712" y="35368"/>
                  <a:pt x="3038475" y="6793"/>
                </a:cubicBezTo>
                <a:cubicBezTo>
                  <a:pt x="4059238" y="-21782"/>
                  <a:pt x="5091906" y="44893"/>
                  <a:pt x="6124575" y="111568"/>
                </a:cubicBezTo>
              </a:path>
            </a:pathLst>
          </a:custGeom>
          <a:noFill/>
          <a:ln w="6350" algn="ctr">
            <a:solidFill>
              <a:schemeClr val="accent3"/>
            </a:solidFill>
            <a:miter lim="800000"/>
            <a:headEnd type="triangle" w="med" len="med"/>
            <a:tailEnd type="none" w="med" len="med"/>
          </a:ln>
        </p:spPr>
        <p:txBody>
          <a:bodyPr rtlCol="0" anchor="ctr"/>
          <a:lstStyle/>
          <a:p>
            <a:pPr algn="ctr"/>
            <a:endParaRPr lang="en-US"/>
          </a:p>
        </p:txBody>
      </p:sp>
      <p:cxnSp>
        <p:nvCxnSpPr>
          <p:cNvPr id="66" name="Straight Arrow Connector 65"/>
          <p:cNvCxnSpPr>
            <a:endCxn id="30" idx="0"/>
          </p:cNvCxnSpPr>
          <p:nvPr/>
        </p:nvCxnSpPr>
        <p:spPr>
          <a:xfrm>
            <a:off x="2310856" y="2345195"/>
            <a:ext cx="1767941" cy="9668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19150" y="4035918"/>
            <a:ext cx="1491706" cy="1303809"/>
          </a:xfrm>
          <a:prstGeom prst="rect">
            <a:avLst/>
          </a:prstGeom>
          <a:noFill/>
          <a:ln>
            <a:solidFill>
              <a:schemeClr val="bg1">
                <a:lumMod val="65000"/>
              </a:schemeClr>
            </a:solidFill>
          </a:ln>
        </p:spPr>
        <p:txBody>
          <a:bodyPr wrap="square" lIns="36000" tIns="36000" rIns="36000" bIns="36000" rtlCol="0">
            <a:spAutoFit/>
          </a:bodyPr>
          <a:lstStyle/>
          <a:p>
            <a:pPr fontAlgn="base">
              <a:spcBef>
                <a:spcPts val="600"/>
              </a:spcBef>
              <a:spcAft>
                <a:spcPct val="0"/>
              </a:spcAft>
              <a:buClr>
                <a:srgbClr val="F0AB00"/>
              </a:buClr>
              <a:buSzPct val="80000"/>
            </a:pPr>
            <a:r>
              <a:rPr lang="en-US" sz="1200" b="1" kern="0" dirty="0">
                <a:ea typeface="Arial Unicode MS" pitchFamily="34" charset="-128"/>
                <a:cs typeface="Arial Unicode MS" pitchFamily="34" charset="-128"/>
              </a:rPr>
              <a:t>Commands:</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vagrant help</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vagrant provision</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vagrant up</a:t>
            </a:r>
          </a:p>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vagrant halt</a:t>
            </a:r>
          </a:p>
        </p:txBody>
      </p:sp>
      <p:sp>
        <p:nvSpPr>
          <p:cNvPr id="71" name="Oval 70"/>
          <p:cNvSpPr/>
          <p:nvPr/>
        </p:nvSpPr>
        <p:spPr bwMode="gray">
          <a:xfrm>
            <a:off x="2838289" y="2004345"/>
            <a:ext cx="228600" cy="227212"/>
          </a:xfrm>
          <a:prstGeom prst="ellipse">
            <a:avLst/>
          </a:prstGeom>
          <a:solidFill>
            <a:schemeClr val="accent1">
              <a:lumMod val="60000"/>
              <a:lumOff val="4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1</a:t>
            </a:r>
          </a:p>
        </p:txBody>
      </p:sp>
      <p:sp>
        <p:nvSpPr>
          <p:cNvPr id="72" name="Oval 71"/>
          <p:cNvSpPr/>
          <p:nvPr/>
        </p:nvSpPr>
        <p:spPr bwMode="gray">
          <a:xfrm>
            <a:off x="7254336" y="4784560"/>
            <a:ext cx="228600" cy="227212"/>
          </a:xfrm>
          <a:prstGeom prst="ellipse">
            <a:avLst/>
          </a:prstGeom>
          <a:solidFill>
            <a:schemeClr val="accent1">
              <a:lumMod val="60000"/>
              <a:lumOff val="4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2</a:t>
            </a:r>
          </a:p>
        </p:txBody>
      </p:sp>
      <p:sp>
        <p:nvSpPr>
          <p:cNvPr id="73" name="Oval 72"/>
          <p:cNvSpPr/>
          <p:nvPr/>
        </p:nvSpPr>
        <p:spPr bwMode="gray">
          <a:xfrm>
            <a:off x="3521766" y="2795190"/>
            <a:ext cx="228600" cy="227212"/>
          </a:xfrm>
          <a:prstGeom prst="ellipse">
            <a:avLst/>
          </a:prstGeom>
          <a:solidFill>
            <a:schemeClr val="accent1">
              <a:lumMod val="60000"/>
              <a:lumOff val="4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3</a:t>
            </a:r>
          </a:p>
        </p:txBody>
      </p:sp>
    </p:spTree>
    <p:extLst>
      <p:ext uri="{BB962C8B-B14F-4D97-AF65-F5344CB8AC3E}">
        <p14:creationId xmlns:p14="http://schemas.microsoft.com/office/powerpoint/2010/main" val="346660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283032"/>
            <a:ext cx="8496000" cy="756000"/>
          </a:xfrm>
        </p:spPr>
        <p:txBody>
          <a:bodyPr/>
          <a:lstStyle/>
          <a:p>
            <a:r>
              <a:rPr lang="en-US" dirty="0"/>
              <a:t>From Traditional Development to</a:t>
            </a:r>
            <a:r>
              <a:rPr lang="en-US" dirty="0">
                <a:sym typeface="Wingdings" panose="05000000000000000000" pitchFamily="2" charset="2"/>
              </a:rPr>
              <a:t> PaaS</a:t>
            </a:r>
            <a:endParaRPr lang="en-US" dirty="0"/>
          </a:p>
        </p:txBody>
      </p:sp>
      <p:sp>
        <p:nvSpPr>
          <p:cNvPr id="17" name="Shape 67"/>
          <p:cNvSpPr/>
          <p:nvPr/>
        </p:nvSpPr>
        <p:spPr>
          <a:xfrm>
            <a:off x="583796" y="5618327"/>
            <a:ext cx="2852292" cy="571885"/>
          </a:xfrm>
          <a:prstGeom prst="rect">
            <a:avLst/>
          </a:prstGeom>
          <a:solidFill>
            <a:srgbClr val="FFCC66"/>
          </a:solidFill>
          <a:ln/>
          <a:extLst>
            <a:ext uri="{C572A759-6A51-4108-AA02-DFA0A04FC94B}">
              <ma14:wrappingTextBoxFlag xmlns:ma14="http://schemas.microsoft.com/office/mac/drawingml/2011/main" xmlns="" val="1"/>
            </a:ext>
          </a:extLst>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800" dirty="0">
                <a:solidFill>
                  <a:schemeClr val="dk1"/>
                </a:solidFill>
                <a:latin typeface="+mn-lt"/>
              </a:rPr>
              <a:t>Hardware: CPU, Memory, Disks, networks, …</a:t>
            </a:r>
          </a:p>
        </p:txBody>
      </p:sp>
      <p:sp>
        <p:nvSpPr>
          <p:cNvPr id="19" name="Shape 68"/>
          <p:cNvSpPr/>
          <p:nvPr/>
        </p:nvSpPr>
        <p:spPr>
          <a:xfrm>
            <a:off x="583795" y="5251361"/>
            <a:ext cx="2852292" cy="322891"/>
          </a:xfrm>
          <a:prstGeom prst="rect">
            <a:avLst/>
          </a:prstGeom>
          <a:solidFill>
            <a:srgbClr val="FFCC66"/>
          </a:solidFill>
          <a:ln/>
          <a:extLst>
            <a:ext uri="{C572A759-6A51-4108-AA02-DFA0A04FC94B}">
              <ma14:wrappingTextBoxFlag xmlns:ma14="http://schemas.microsoft.com/office/mac/drawingml/2011/main" xmlns="" val="1"/>
            </a:ext>
          </a:extLst>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800" dirty="0">
                <a:solidFill>
                  <a:schemeClr val="dk1"/>
                </a:solidFill>
                <a:latin typeface="+mn-lt"/>
              </a:rPr>
              <a:t>[ Virtualization ]</a:t>
            </a:r>
          </a:p>
        </p:txBody>
      </p:sp>
      <p:sp>
        <p:nvSpPr>
          <p:cNvPr id="20" name="Shape 69"/>
          <p:cNvSpPr/>
          <p:nvPr/>
        </p:nvSpPr>
        <p:spPr>
          <a:xfrm>
            <a:off x="583795" y="4865793"/>
            <a:ext cx="2852292" cy="336280"/>
          </a:xfrm>
          <a:prstGeom prst="rect">
            <a:avLst/>
          </a:prstGeom>
          <a:solidFill>
            <a:srgbClr val="FFCC66"/>
          </a:solidFill>
          <a:ln/>
          <a:extLst>
            <a:ext uri="{C572A759-6A51-4108-AA02-DFA0A04FC94B}">
              <ma14:wrappingTextBoxFlag xmlns:ma14="http://schemas.microsoft.com/office/mac/drawingml/2011/main" xmlns="" val="1"/>
            </a:ext>
          </a:extLst>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800" dirty="0">
                <a:solidFill>
                  <a:schemeClr val="dk1"/>
                </a:solidFill>
                <a:latin typeface="+mn-lt"/>
              </a:rPr>
              <a:t>OS</a:t>
            </a:r>
          </a:p>
        </p:txBody>
      </p:sp>
      <p:sp>
        <p:nvSpPr>
          <p:cNvPr id="21" name="Shape 70"/>
          <p:cNvSpPr/>
          <p:nvPr/>
        </p:nvSpPr>
        <p:spPr>
          <a:xfrm rot="16200000">
            <a:off x="403660" y="3522730"/>
            <a:ext cx="2029288" cy="485742"/>
          </a:xfrm>
          <a:prstGeom prst="rect">
            <a:avLst/>
          </a:prstGeom>
          <a:solidFill>
            <a:schemeClr val="bg1">
              <a:lumMod val="85000"/>
            </a:schemeClr>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Database</a:t>
            </a:r>
          </a:p>
        </p:txBody>
      </p:sp>
      <p:sp>
        <p:nvSpPr>
          <p:cNvPr id="22" name="Shape 71"/>
          <p:cNvSpPr/>
          <p:nvPr/>
        </p:nvSpPr>
        <p:spPr>
          <a:xfrm rot="16200000">
            <a:off x="-187978" y="3522731"/>
            <a:ext cx="2029289" cy="485741"/>
          </a:xfrm>
          <a:prstGeom prst="rect">
            <a:avLst/>
          </a:prstGeom>
          <a:solidFill>
            <a:schemeClr val="bg1">
              <a:lumMod val="85000"/>
            </a:schemeClr>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Webserver</a:t>
            </a:r>
          </a:p>
        </p:txBody>
      </p:sp>
      <p:sp>
        <p:nvSpPr>
          <p:cNvPr id="23" name="Shape 72"/>
          <p:cNvSpPr/>
          <p:nvPr/>
        </p:nvSpPr>
        <p:spPr>
          <a:xfrm rot="16200000">
            <a:off x="995297" y="3522731"/>
            <a:ext cx="2029290" cy="485742"/>
          </a:xfrm>
          <a:prstGeom prst="rect">
            <a:avLst/>
          </a:prstGeom>
          <a:solidFill>
            <a:schemeClr val="bg1">
              <a:lumMod val="85000"/>
            </a:schemeClr>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Search Index</a:t>
            </a:r>
          </a:p>
        </p:txBody>
      </p:sp>
      <p:sp>
        <p:nvSpPr>
          <p:cNvPr id="24" name="Shape 73"/>
          <p:cNvSpPr/>
          <p:nvPr/>
        </p:nvSpPr>
        <p:spPr>
          <a:xfrm rot="16200000">
            <a:off x="1586935" y="3522732"/>
            <a:ext cx="2029290" cy="485742"/>
          </a:xfrm>
          <a:prstGeom prst="rect">
            <a:avLst/>
          </a:prstGeom>
          <a:solidFill>
            <a:schemeClr val="bg1">
              <a:lumMod val="85000"/>
            </a:schemeClr>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Message Bus</a:t>
            </a:r>
          </a:p>
        </p:txBody>
      </p:sp>
      <p:sp>
        <p:nvSpPr>
          <p:cNvPr id="25" name="Shape 74"/>
          <p:cNvSpPr/>
          <p:nvPr/>
        </p:nvSpPr>
        <p:spPr>
          <a:xfrm rot="16200000">
            <a:off x="2178573" y="3522732"/>
            <a:ext cx="2029289" cy="485739"/>
          </a:xfrm>
          <a:prstGeom prst="rect">
            <a:avLst/>
          </a:prstGeom>
          <a:solidFill>
            <a:schemeClr val="bg1">
              <a:lumMod val="85000"/>
            </a:schemeClr>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File Storage</a:t>
            </a:r>
          </a:p>
        </p:txBody>
      </p:sp>
      <p:sp>
        <p:nvSpPr>
          <p:cNvPr id="26" name="Shape 75"/>
          <p:cNvSpPr/>
          <p:nvPr/>
        </p:nvSpPr>
        <p:spPr>
          <a:xfrm>
            <a:off x="583795" y="1745481"/>
            <a:ext cx="2852292" cy="937468"/>
          </a:xfrm>
          <a:prstGeom prst="rect">
            <a:avLst/>
          </a:prstGeom>
          <a:solidFill>
            <a:srgbClr val="92CB67"/>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r>
              <a:rPr lang="en-US" sz="2000" dirty="0">
                <a:solidFill>
                  <a:schemeClr val="tx1"/>
                </a:solidFill>
                <a:effectLst/>
              </a:rPr>
              <a:t>Application Code</a:t>
            </a:r>
          </a:p>
        </p:txBody>
      </p:sp>
      <p:sp>
        <p:nvSpPr>
          <p:cNvPr id="27" name="Shape 86"/>
          <p:cNvSpPr/>
          <p:nvPr/>
        </p:nvSpPr>
        <p:spPr>
          <a:xfrm>
            <a:off x="3712526" y="1745481"/>
            <a:ext cx="3301321" cy="499354"/>
          </a:xfrm>
          <a:prstGeom prst="rect">
            <a:avLst/>
          </a:prstGeom>
          <a:solidFill>
            <a:srgbClr val="92CB67"/>
          </a:solidFill>
          <a:ln w="25400">
            <a:solidFill>
              <a:srgbClr val="EFF5FF"/>
            </a:solid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defRPr sz="1800">
                <a:solidFill>
                  <a:srgbClr val="000000"/>
                </a:solidFill>
                <a:effectLst/>
              </a:defRPr>
            </a:pPr>
            <a:r>
              <a:rPr lang="en-US" sz="2000" dirty="0">
                <a:solidFill>
                  <a:schemeClr val="tx1"/>
                </a:solidFill>
                <a:effectLst/>
              </a:rPr>
              <a:t>  </a:t>
            </a:r>
            <a:r>
              <a:rPr lang="en-US" sz="2000" b="1" dirty="0">
                <a:solidFill>
                  <a:schemeClr val="tx1"/>
                </a:solidFill>
                <a:effectLst/>
              </a:rPr>
              <a:t>SaaS</a:t>
            </a:r>
            <a:r>
              <a:rPr lang="en-US" sz="2000" dirty="0">
                <a:solidFill>
                  <a:schemeClr val="tx1"/>
                </a:solidFill>
                <a:effectLst/>
              </a:rPr>
              <a:t>     Applications</a:t>
            </a:r>
          </a:p>
        </p:txBody>
      </p:sp>
      <p:sp>
        <p:nvSpPr>
          <p:cNvPr id="28" name="Shape 87"/>
          <p:cNvSpPr/>
          <p:nvPr/>
        </p:nvSpPr>
        <p:spPr>
          <a:xfrm>
            <a:off x="3712527" y="4824484"/>
            <a:ext cx="3301320" cy="1365728"/>
          </a:xfrm>
          <a:prstGeom prst="rect">
            <a:avLst/>
          </a:prstGeom>
          <a:solidFill>
            <a:srgbClr val="FFCC66"/>
          </a:solidFill>
          <a:ln/>
          <a:extLst>
            <a:ext uri="{C572A759-6A51-4108-AA02-DFA0A04FC94B}">
              <ma14:wrappingTextBoxFlag xmlns:ma14="http://schemas.microsoft.com/office/mac/drawingml/2011/main" xmlns="" val="1"/>
            </a:ext>
          </a:extLst>
        </p:spPr>
        <p:style>
          <a:lnRef idx="1">
            <a:schemeClr val="accent1"/>
          </a:lnRef>
          <a:fillRef idx="2">
            <a:schemeClr val="accent1"/>
          </a:fillRef>
          <a:effectRef idx="1">
            <a:schemeClr val="accent1"/>
          </a:effectRef>
          <a:fontRef idx="minor">
            <a:schemeClr val="dk1"/>
          </a:fontRef>
        </p:style>
        <p:txBody>
          <a:bodyPr lIns="50800" tIns="50800" rIns="50800" bIns="50800" anchor="t"/>
          <a:lstStyle/>
          <a:p>
            <a:r>
              <a:rPr lang="en-US" dirty="0"/>
              <a:t>  </a:t>
            </a:r>
            <a:r>
              <a:rPr lang="en-US" b="1" dirty="0" err="1"/>
              <a:t>IaaS</a:t>
            </a:r>
            <a:endParaRPr lang="en-US" b="1" dirty="0"/>
          </a:p>
        </p:txBody>
      </p:sp>
      <p:sp>
        <p:nvSpPr>
          <p:cNvPr id="29" name="Shape 91"/>
          <p:cNvSpPr/>
          <p:nvPr/>
        </p:nvSpPr>
        <p:spPr>
          <a:xfrm>
            <a:off x="3712527" y="2327665"/>
            <a:ext cx="3301320" cy="2445842"/>
          </a:xfrm>
          <a:prstGeom prst="rect">
            <a:avLst/>
          </a:prstGeom>
          <a:solidFill>
            <a:schemeClr val="bg1">
              <a:lumMod val="85000"/>
            </a:schemeClr>
          </a:solidFill>
          <a:ln w="66675">
            <a:solidFill>
              <a:srgbClr val="EFF5FF">
                <a:alpha val="99612"/>
              </a:srgbClr>
            </a:solidFill>
            <a:miter lim="400000"/>
          </a:ln>
          <a:extLst>
            <a:ext uri="{C572A759-6A51-4108-AA02-DFA0A04FC94B}">
              <ma14:wrappingTextBoxFlag xmlns:ma14="http://schemas.microsoft.com/office/mac/drawingml/2011/main" xmlns="" val="1"/>
            </a:ext>
          </a:extLst>
        </p:spPr>
        <p:txBody>
          <a:bodyPr lIns="0" tIns="0" rIns="0" bIns="0" anchor="t"/>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lvl="0" algn="ctr">
              <a:defRPr sz="1800">
                <a:solidFill>
                  <a:srgbClr val="000000"/>
                </a:solidFill>
                <a:effectLst/>
              </a:defRPr>
            </a:pPr>
            <a:endParaRPr lang="en-US" sz="2000" dirty="0">
              <a:solidFill>
                <a:schemeClr val="tx1"/>
              </a:solidFill>
              <a:effectLst/>
            </a:endParaRPr>
          </a:p>
          <a:p>
            <a:pPr marL="180975" lvl="0">
              <a:defRPr sz="1800">
                <a:solidFill>
                  <a:srgbClr val="000000"/>
                </a:solidFill>
                <a:effectLst/>
              </a:defRPr>
            </a:pPr>
            <a:r>
              <a:rPr lang="en-US" sz="2000" b="1" dirty="0">
                <a:solidFill>
                  <a:schemeClr val="tx1"/>
                </a:solidFill>
                <a:effectLst/>
              </a:rPr>
              <a:t>PaaS</a:t>
            </a:r>
          </a:p>
        </p:txBody>
      </p:sp>
      <p:pic>
        <p:nvPicPr>
          <p:cNvPr id="30" name="Picture 4" descr="http://cdn.ws.citrix.com/wp-content/uploads/2015/04/OpenStack-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70" t="3048" r="2673" b="-5639"/>
          <a:stretch/>
        </p:blipFill>
        <p:spPr bwMode="auto">
          <a:xfrm>
            <a:off x="4516987" y="4991973"/>
            <a:ext cx="659941" cy="67502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bwMode="gray">
          <a:xfrm>
            <a:off x="3711319" y="1745481"/>
            <a:ext cx="3301321" cy="499354"/>
          </a:xfrm>
          <a:prstGeom prst="rect">
            <a:avLst/>
          </a:prstGeom>
          <a:noFill/>
          <a:ln w="41275"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3712526" y="2327665"/>
            <a:ext cx="3301321" cy="2445842"/>
          </a:xfrm>
          <a:prstGeom prst="rect">
            <a:avLst/>
          </a:prstGeom>
          <a:noFill/>
          <a:ln w="41275"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3" name="Picture 12" descr="AmazonWebservices 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547" y="5033933"/>
            <a:ext cx="1466268" cy="5433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Bildergebnis für cloud Foundry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5559" y="2750956"/>
            <a:ext cx="2522675" cy="15401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Bildergebnis für logo google cloud platfor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9833" y="5695411"/>
            <a:ext cx="2084421" cy="50140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media.bestofmicro.com/U/J/602443/original/Cloud-Azure.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75" t="21979" r="10209" b="22443"/>
          <a:stretch/>
        </p:blipFill>
        <p:spPr bwMode="auto">
          <a:xfrm>
            <a:off x="3914167" y="5680202"/>
            <a:ext cx="1009515" cy="3475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Foundry?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 y="1691959"/>
            <a:ext cx="7559605" cy="4434521"/>
          </a:xfrm>
          <a:prstGeom prst="rect">
            <a:avLst/>
          </a:prstGeom>
        </p:spPr>
      </p:pic>
    </p:spTree>
    <p:extLst>
      <p:ext uri="{BB962C8B-B14F-4D97-AF65-F5344CB8AC3E}">
        <p14:creationId xmlns:p14="http://schemas.microsoft.com/office/powerpoint/2010/main" val="410502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Foundry?</a:t>
            </a:r>
          </a:p>
        </p:txBody>
      </p:sp>
      <p:grpSp>
        <p:nvGrpSpPr>
          <p:cNvPr id="4" name="Group 3"/>
          <p:cNvGrpSpPr/>
          <p:nvPr/>
        </p:nvGrpSpPr>
        <p:grpSpPr>
          <a:xfrm>
            <a:off x="1765067" y="2585258"/>
            <a:ext cx="5400504" cy="3117273"/>
            <a:chOff x="1765067" y="2585258"/>
            <a:chExt cx="5400504" cy="3117273"/>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7924" t="20144" r="17088" b="11247"/>
            <a:stretch/>
          </p:blipFill>
          <p:spPr>
            <a:xfrm>
              <a:off x="1978429" y="2585258"/>
              <a:ext cx="4912822" cy="3042458"/>
            </a:xfrm>
            <a:prstGeom prst="rect">
              <a:avLst/>
            </a:prstGeom>
          </p:spPr>
        </p:pic>
        <p:sp>
          <p:nvSpPr>
            <p:cNvPr id="3" name="Rectangle 2"/>
            <p:cNvSpPr/>
            <p:nvPr/>
          </p:nvSpPr>
          <p:spPr bwMode="gray">
            <a:xfrm>
              <a:off x="6026727" y="3906982"/>
              <a:ext cx="1138844" cy="1288473"/>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sp>
          <p:nvSpPr>
            <p:cNvPr id="5" name="Rectangle 4"/>
            <p:cNvSpPr/>
            <p:nvPr/>
          </p:nvSpPr>
          <p:spPr bwMode="gray">
            <a:xfrm>
              <a:off x="1765067" y="4001193"/>
              <a:ext cx="1235827" cy="1701338"/>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grpSp>
    </p:spTree>
    <p:extLst>
      <p:ext uri="{BB962C8B-B14F-4D97-AF65-F5344CB8AC3E}">
        <p14:creationId xmlns:p14="http://schemas.microsoft.com/office/powerpoint/2010/main" val="123907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765067" y="2585258"/>
            <a:ext cx="5400504" cy="3117273"/>
            <a:chOff x="1765067" y="2585258"/>
            <a:chExt cx="5400504" cy="3117273"/>
          </a:xfrm>
        </p:grpSpPr>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l="17924" t="20144" r="17088" b="11247"/>
            <a:stretch/>
          </p:blipFill>
          <p:spPr>
            <a:xfrm>
              <a:off x="1978429" y="2585258"/>
              <a:ext cx="4912822" cy="3042458"/>
            </a:xfrm>
            <a:prstGeom prst="rect">
              <a:avLst/>
            </a:prstGeom>
          </p:spPr>
        </p:pic>
        <p:sp>
          <p:nvSpPr>
            <p:cNvPr id="51" name="Rectangle 50"/>
            <p:cNvSpPr/>
            <p:nvPr/>
          </p:nvSpPr>
          <p:spPr bwMode="gray">
            <a:xfrm>
              <a:off x="6026727" y="3906982"/>
              <a:ext cx="1138844" cy="1288473"/>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sp>
          <p:nvSpPr>
            <p:cNvPr id="52" name="Rectangle 51"/>
            <p:cNvSpPr/>
            <p:nvPr/>
          </p:nvSpPr>
          <p:spPr bwMode="gray">
            <a:xfrm>
              <a:off x="1765067" y="4001193"/>
              <a:ext cx="1235827" cy="1701338"/>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grpSp>
      <p:sp>
        <p:nvSpPr>
          <p:cNvPr id="2" name="Title 1"/>
          <p:cNvSpPr>
            <a:spLocks noGrp="1"/>
          </p:cNvSpPr>
          <p:nvPr>
            <p:ph type="title"/>
          </p:nvPr>
        </p:nvSpPr>
        <p:spPr/>
        <p:txBody>
          <a:bodyPr/>
          <a:lstStyle/>
          <a:p>
            <a:r>
              <a:rPr lang="en-US" dirty="0"/>
              <a:t>What is Cloud Foundry?</a:t>
            </a:r>
          </a:p>
        </p:txBody>
      </p:sp>
      <p:grpSp>
        <p:nvGrpSpPr>
          <p:cNvPr id="3" name="Group 2"/>
          <p:cNvGrpSpPr/>
          <p:nvPr/>
        </p:nvGrpSpPr>
        <p:grpSpPr>
          <a:xfrm>
            <a:off x="1074369" y="3186925"/>
            <a:ext cx="1046028" cy="821094"/>
            <a:chOff x="816119" y="3634485"/>
            <a:chExt cx="1046028" cy="821094"/>
          </a:xfrm>
        </p:grpSpPr>
        <p:pic>
          <p:nvPicPr>
            <p:cNvPr id="2050" name="Picture 2" descr="File:Scala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646" y="4025863"/>
              <a:ext cx="920901" cy="26031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bwMode="gray">
            <a:xfrm>
              <a:off x="816119" y="3634485"/>
              <a:ext cx="1046028" cy="821094"/>
            </a:xfrm>
            <a:prstGeom prst="roundRect">
              <a:avLst/>
            </a:prstGeom>
            <a:no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p:cNvGrpSpPr/>
          <p:nvPr/>
        </p:nvGrpSpPr>
        <p:grpSpPr>
          <a:xfrm>
            <a:off x="622582" y="2668555"/>
            <a:ext cx="1046028" cy="821094"/>
            <a:chOff x="324000" y="2547257"/>
            <a:chExt cx="1046028" cy="821094"/>
          </a:xfrm>
          <a:solidFill>
            <a:schemeClr val="bg1"/>
          </a:solidFill>
        </p:grpSpPr>
        <p:sp>
          <p:nvSpPr>
            <p:cNvPr id="6" name="Rounded Rectangle 5"/>
            <p:cNvSpPr/>
            <p:nvPr/>
          </p:nvSpPr>
          <p:spPr bwMode="gray">
            <a:xfrm>
              <a:off x="324000" y="2547257"/>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2" descr="https://www.a2hosting.com/images/uploads/landing_images/grails_hos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0160"/>
            <a:stretch/>
          </p:blipFill>
          <p:spPr bwMode="auto">
            <a:xfrm>
              <a:off x="531011" y="3114197"/>
              <a:ext cx="780464" cy="216219"/>
            </a:xfrm>
            <a:prstGeom prst="rect">
              <a:avLst/>
            </a:prstGeom>
            <a:grpFill/>
            <a:extLst/>
          </p:spPr>
        </p:pic>
        <p:pic>
          <p:nvPicPr>
            <p:cNvPr id="8" name="Picture 6" descr="File:Java logo and wordmark.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574" y="2593298"/>
              <a:ext cx="259014" cy="474859"/>
            </a:xfrm>
            <a:prstGeom prst="rect">
              <a:avLst/>
            </a:prstGeom>
            <a:grpFill/>
            <a:extLst/>
          </p:spPr>
        </p:pic>
        <p:pic>
          <p:nvPicPr>
            <p:cNvPr id="9" name="Picture 8" descr="Bild in Originalgröße anzei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169" y="2651814"/>
              <a:ext cx="608306" cy="357827"/>
            </a:xfrm>
            <a:prstGeom prst="rect">
              <a:avLst/>
            </a:prstGeom>
            <a:grpFill/>
            <a:extLst/>
          </p:spPr>
        </p:pic>
      </p:grpSp>
      <p:grpSp>
        <p:nvGrpSpPr>
          <p:cNvPr id="13" name="Group 12"/>
          <p:cNvGrpSpPr/>
          <p:nvPr/>
        </p:nvGrpSpPr>
        <p:grpSpPr>
          <a:xfrm>
            <a:off x="2220658" y="4523801"/>
            <a:ext cx="1074648" cy="821094"/>
            <a:chOff x="1286533" y="5550549"/>
            <a:chExt cx="1074648" cy="821094"/>
          </a:xfrm>
        </p:grpSpPr>
        <p:sp>
          <p:nvSpPr>
            <p:cNvPr id="14" name="Rounded Rectangle 13"/>
            <p:cNvSpPr/>
            <p:nvPr/>
          </p:nvSpPr>
          <p:spPr bwMode="gray">
            <a:xfrm>
              <a:off x="1286533" y="5550549"/>
              <a:ext cx="1046028" cy="821094"/>
            </a:xfrm>
            <a:prstGeom prst="roundRect">
              <a:avLst/>
            </a:prstGeom>
            <a:no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56" name="Picture 8" descr="http://mean.io/system/assets/img/logos/node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7234" y="5880291"/>
              <a:ext cx="1043947" cy="3015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1612624" y="4008515"/>
            <a:ext cx="1046028" cy="821094"/>
            <a:chOff x="1163839" y="4563516"/>
            <a:chExt cx="1046028" cy="821094"/>
          </a:xfrm>
          <a:solidFill>
            <a:schemeClr val="bg1"/>
          </a:solidFill>
        </p:grpSpPr>
        <p:sp>
          <p:nvSpPr>
            <p:cNvPr id="11" name="Rounded Rectangle 10"/>
            <p:cNvSpPr/>
            <p:nvPr/>
          </p:nvSpPr>
          <p:spPr bwMode="gray">
            <a:xfrm>
              <a:off x="1163839" y="4563516"/>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52" name="Picture 4" descr="http://www.sherlocktalent.com/wp-content/uploads/2014/09/Ruby-on-Rail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9065" y="4753581"/>
              <a:ext cx="604221" cy="590205"/>
            </a:xfrm>
            <a:prstGeom prst="rect">
              <a:avLst/>
            </a:prstGeom>
            <a:grpFill/>
            <a:extLst/>
          </p:spPr>
        </p:pic>
        <p:pic>
          <p:nvPicPr>
            <p:cNvPr id="2054" name="Picture 6" descr="http://www.sinatrarb.com/images/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44970" y="4668143"/>
              <a:ext cx="441883" cy="305919"/>
            </a:xfrm>
            <a:prstGeom prst="rect">
              <a:avLst/>
            </a:prstGeom>
            <a:grpFill/>
            <a:extLst/>
          </p:spPr>
        </p:pic>
      </p:grpSp>
      <p:grpSp>
        <p:nvGrpSpPr>
          <p:cNvPr id="22" name="Group 21"/>
          <p:cNvGrpSpPr/>
          <p:nvPr/>
        </p:nvGrpSpPr>
        <p:grpSpPr>
          <a:xfrm>
            <a:off x="6730911" y="2660426"/>
            <a:ext cx="1607394" cy="1629652"/>
            <a:chOff x="6893554" y="2483490"/>
            <a:chExt cx="1607394" cy="1629652"/>
          </a:xfrm>
        </p:grpSpPr>
        <p:sp>
          <p:nvSpPr>
            <p:cNvPr id="25" name="Rounded Rectangle 24"/>
            <p:cNvSpPr/>
            <p:nvPr/>
          </p:nvSpPr>
          <p:spPr bwMode="gray">
            <a:xfrm>
              <a:off x="6893554" y="2658907"/>
              <a:ext cx="1607394" cy="1454235"/>
            </a:xfrm>
            <a:prstGeom prst="roundRect">
              <a:avLst/>
            </a:prstGeom>
            <a:no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TextBox 16"/>
            <p:cNvSpPr txBox="1"/>
            <p:nvPr/>
          </p:nvSpPr>
          <p:spPr>
            <a:xfrm>
              <a:off x="7230655" y="2483490"/>
              <a:ext cx="878446"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Data Services</a:t>
              </a:r>
            </a:p>
          </p:txBody>
        </p:sp>
        <p:pic>
          <p:nvPicPr>
            <p:cNvPr id="2064" name="Picture 16" descr="http://3.bp.blogspot.com/-tTXEI5IiQh4/VQqaJz4LtSI/AAAAAAAAEL8/n5AwTVNI-Us/s1600/Introduction%2Bto%2BSQL.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38010" t="19920" r="4321" b="13375"/>
            <a:stretch/>
          </p:blipFill>
          <p:spPr bwMode="auto">
            <a:xfrm>
              <a:off x="7016053" y="2773112"/>
              <a:ext cx="541176" cy="21202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https://cs.brown.edu/courses/cs227/archives/2011/images/nosql-logos.png"/>
            <p:cNvPicPr>
              <a:picLocks noChangeAspect="1" noChangeArrowheads="1"/>
            </p:cNvPicPr>
            <p:nvPr/>
          </p:nvPicPr>
          <p:blipFill rotWithShape="1">
            <a:blip r:embed="rId12">
              <a:extLst>
                <a:ext uri="{28A0092B-C50C-407E-A947-70E740481C1C}">
                  <a14:useLocalDpi xmlns:a14="http://schemas.microsoft.com/office/drawing/2010/main" val="0"/>
                </a:ext>
              </a:extLst>
            </a:blip>
            <a:srcRect l="10679" t="479" r="63362" b="84891"/>
            <a:stretch/>
          </p:blipFill>
          <p:spPr bwMode="auto">
            <a:xfrm>
              <a:off x="7579859" y="2743732"/>
              <a:ext cx="704512" cy="30573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8" descr="https://cs.brown.edu/courses/cs227/archives/2011/images/nosql-logos.png"/>
            <p:cNvPicPr>
              <a:picLocks noChangeAspect="1" noChangeArrowheads="1"/>
            </p:cNvPicPr>
            <p:nvPr/>
          </p:nvPicPr>
          <p:blipFill rotWithShape="1">
            <a:blip r:embed="rId12">
              <a:extLst>
                <a:ext uri="{28A0092B-C50C-407E-A947-70E740481C1C}">
                  <a14:useLocalDpi xmlns:a14="http://schemas.microsoft.com/office/drawing/2010/main" val="0"/>
                </a:ext>
              </a:extLst>
            </a:blip>
            <a:srcRect l="2055" t="21619" r="59007" b="65023"/>
            <a:stretch/>
          </p:blipFill>
          <p:spPr bwMode="auto">
            <a:xfrm>
              <a:off x="7052116" y="3023330"/>
              <a:ext cx="1031421" cy="272452"/>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wp-content/uploads/2014/06/hana.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28009" b="29511"/>
            <a:stretch/>
          </p:blipFill>
          <p:spPr bwMode="auto">
            <a:xfrm>
              <a:off x="7285401" y="3699031"/>
              <a:ext cx="823700" cy="344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083537" y="3394260"/>
              <a:ext cx="17953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p:txBody>
        </p:sp>
        <p:pic>
          <p:nvPicPr>
            <p:cNvPr id="2072" name="Picture 24" descr="https://www.onlyhosting.co/images/memcached_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6053" y="3327751"/>
              <a:ext cx="872965" cy="272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5642413" y="4139427"/>
            <a:ext cx="1344649" cy="1012628"/>
            <a:chOff x="5707467" y="3816981"/>
            <a:chExt cx="1344649" cy="1012628"/>
          </a:xfrm>
        </p:grpSpPr>
        <p:sp>
          <p:nvSpPr>
            <p:cNvPr id="36" name="Rounded Rectangle 35"/>
            <p:cNvSpPr/>
            <p:nvPr/>
          </p:nvSpPr>
          <p:spPr bwMode="gray">
            <a:xfrm>
              <a:off x="5707467" y="4043062"/>
              <a:ext cx="1344649" cy="786547"/>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19"/>
            <p:cNvPicPr>
              <a:picLocks noChangeAspect="1"/>
            </p:cNvPicPr>
            <p:nvPr/>
          </p:nvPicPr>
          <p:blipFill>
            <a:blip r:embed="rId15"/>
            <a:stretch>
              <a:fillRect/>
            </a:stretch>
          </p:blipFill>
          <p:spPr>
            <a:xfrm>
              <a:off x="5740498" y="4397006"/>
              <a:ext cx="1257300" cy="371475"/>
            </a:xfrm>
            <a:prstGeom prst="rect">
              <a:avLst/>
            </a:prstGeom>
          </p:spPr>
        </p:pic>
        <p:pic>
          <p:nvPicPr>
            <p:cNvPr id="2076" name="Picture 28" descr="http://feldmancreative.com/wp-content/uploads/2014/02/emai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05376" y="4100511"/>
              <a:ext cx="440346" cy="387505"/>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014729" y="3816981"/>
              <a:ext cx="682879"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Messaging</a:t>
              </a:r>
            </a:p>
          </p:txBody>
        </p:sp>
      </p:grpSp>
      <p:sp>
        <p:nvSpPr>
          <p:cNvPr id="40" name="TextBox 39"/>
          <p:cNvSpPr txBox="1"/>
          <p:nvPr/>
        </p:nvSpPr>
        <p:spPr>
          <a:xfrm>
            <a:off x="5224711" y="5039825"/>
            <a:ext cx="351058"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Other</a:t>
            </a:r>
          </a:p>
        </p:txBody>
      </p:sp>
      <p:sp>
        <p:nvSpPr>
          <p:cNvPr id="44" name="Rounded Rectangle 43"/>
          <p:cNvSpPr/>
          <p:nvPr/>
        </p:nvSpPr>
        <p:spPr bwMode="gray">
          <a:xfrm>
            <a:off x="4970692" y="5264142"/>
            <a:ext cx="1344649" cy="786547"/>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78" name="Picture 30" descr="http://siliconangle.com/files/2013/02/elasticsearch.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39641" y="5276639"/>
            <a:ext cx="868215" cy="6146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987018" y="5602151"/>
            <a:ext cx="17953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p:txBody>
      </p:sp>
      <p:pic>
        <p:nvPicPr>
          <p:cNvPr id="2080" name="Picture 32" descr="https://technoparktbi.files.wordpress.com/2015/04/bluemix-logo-right.png?w=800&amp;h=296&amp;crop=1"/>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3781" t="7986" r="3547" b="11093"/>
          <a:stretch/>
        </p:blipFill>
        <p:spPr bwMode="auto">
          <a:xfrm>
            <a:off x="3284369" y="1768074"/>
            <a:ext cx="1386680" cy="448004"/>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pivotal logo resized 60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366696" y="2268391"/>
            <a:ext cx="813271" cy="187053"/>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http://blink.ucsd.edu/_images/technology-tab/aws.jpg"/>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11053" b="15029"/>
          <a:stretch/>
        </p:blipFill>
        <p:spPr bwMode="auto">
          <a:xfrm>
            <a:off x="2067798" y="1820222"/>
            <a:ext cx="949362" cy="395856"/>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https://cloud.google.com/_static/images/gcp-logo.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70692" y="1879090"/>
            <a:ext cx="1710014" cy="222257"/>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https://aiscaler.com/wp-content/uploads/2014/07/microsoft-azure-logo.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t="12431" r="301" b="25994"/>
          <a:stretch/>
        </p:blipFill>
        <p:spPr bwMode="auto">
          <a:xfrm>
            <a:off x="3400465" y="2227253"/>
            <a:ext cx="1570227" cy="27402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881068" y="5243255"/>
            <a:ext cx="1046028" cy="821094"/>
            <a:chOff x="3011700" y="5581080"/>
            <a:chExt cx="1046028" cy="821094"/>
          </a:xfrm>
        </p:grpSpPr>
        <p:sp>
          <p:nvSpPr>
            <p:cNvPr id="19" name="Rounded Rectangle 18"/>
            <p:cNvSpPr/>
            <p:nvPr/>
          </p:nvSpPr>
          <p:spPr bwMode="gray">
            <a:xfrm>
              <a:off x="3011700" y="5581080"/>
              <a:ext cx="1046028" cy="821094"/>
            </a:xfrm>
            <a:prstGeom prst="roundRect">
              <a:avLst/>
            </a:prstGeom>
            <a:solidFill>
              <a:schemeClr val="bg1"/>
            </a:solidFill>
            <a:ln w="28575" algn="ctr">
              <a:solidFill>
                <a:schemeClr val="accent4"/>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58" name="Picture 10" descr="http://i1352.photobucket.com/albums/q655/thedeskgeek/python-logo-master-v3-TMcopy_zpsc29570ab.png?__SQUARESPACE_CACHEVERSION=1382055755477"/>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118155" y="5623064"/>
              <a:ext cx="882266" cy="2552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top-web-hosting.com/wp-content/uploads/2013/08/top_php_web_hosting_companies_icon.png"/>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28178"/>
            <a:stretch/>
          </p:blipFill>
          <p:spPr bwMode="auto">
            <a:xfrm>
              <a:off x="3415001" y="5908796"/>
              <a:ext cx="464781" cy="2419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4.bp.blogspot.com/-moCSIZgilX4/UNG1mtks6BI/AAAAAAAAE78/xCmkMuP7exA/s1600/.net+framework.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073563" y="6139775"/>
              <a:ext cx="419039" cy="2318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03527" y="6161931"/>
              <a:ext cx="17953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p:txBody>
        </p:sp>
      </p:grpSp>
      <p:pic>
        <p:nvPicPr>
          <p:cNvPr id="23" name="Picture 22"/>
          <p:cNvPicPr>
            <a:picLocks noChangeAspect="1"/>
          </p:cNvPicPr>
          <p:nvPr/>
        </p:nvPicPr>
        <p:blipFill>
          <a:blip r:embed="rId26"/>
          <a:stretch>
            <a:fillRect/>
          </a:stretch>
        </p:blipFill>
        <p:spPr>
          <a:xfrm>
            <a:off x="5295156" y="2185364"/>
            <a:ext cx="1558254" cy="306207"/>
          </a:xfrm>
          <a:prstGeom prst="rect">
            <a:avLst/>
          </a:prstGeom>
        </p:spPr>
      </p:pic>
    </p:spTree>
    <p:extLst>
      <p:ext uri="{BB962C8B-B14F-4D97-AF65-F5344CB8AC3E}">
        <p14:creationId xmlns:p14="http://schemas.microsoft.com/office/powerpoint/2010/main" val="258097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765067" y="2585258"/>
            <a:ext cx="5400504" cy="3117273"/>
            <a:chOff x="1765067" y="2585258"/>
            <a:chExt cx="5400504" cy="3117273"/>
          </a:xfrm>
        </p:grpSpPr>
        <p:pic>
          <p:nvPicPr>
            <p:cNvPr id="47" name="Picture 46"/>
            <p:cNvPicPr>
              <a:picLocks noChangeAspect="1"/>
            </p:cNvPicPr>
            <p:nvPr/>
          </p:nvPicPr>
          <p:blipFill rotWithShape="1">
            <a:blip r:embed="rId3">
              <a:extLst>
                <a:ext uri="{28A0092B-C50C-407E-A947-70E740481C1C}">
                  <a14:useLocalDpi xmlns:a14="http://schemas.microsoft.com/office/drawing/2010/main" val="0"/>
                </a:ext>
              </a:extLst>
            </a:blip>
            <a:srcRect l="17924" t="20144" r="17088" b="11247"/>
            <a:stretch/>
          </p:blipFill>
          <p:spPr>
            <a:xfrm>
              <a:off x="1978429" y="2585258"/>
              <a:ext cx="4912822" cy="3042458"/>
            </a:xfrm>
            <a:prstGeom prst="rect">
              <a:avLst/>
            </a:prstGeom>
          </p:spPr>
        </p:pic>
        <p:sp>
          <p:nvSpPr>
            <p:cNvPr id="48" name="Rectangle 47"/>
            <p:cNvSpPr/>
            <p:nvPr/>
          </p:nvSpPr>
          <p:spPr bwMode="gray">
            <a:xfrm>
              <a:off x="6026727" y="3906982"/>
              <a:ext cx="1138844" cy="1288473"/>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sp>
          <p:nvSpPr>
            <p:cNvPr id="54" name="Rectangle 53"/>
            <p:cNvSpPr/>
            <p:nvPr/>
          </p:nvSpPr>
          <p:spPr bwMode="gray">
            <a:xfrm>
              <a:off x="1765067" y="4001193"/>
              <a:ext cx="1235827" cy="1701338"/>
            </a:xfrm>
            <a:prstGeom prst="rect">
              <a:avLst/>
            </a:prstGeom>
            <a:solidFill>
              <a:schemeClr val="bg1"/>
            </a:solidFill>
            <a:ln w="6350" algn="ctr">
              <a:solidFill>
                <a:schemeClr val="bg1"/>
              </a:solidFill>
              <a:miter lim="800000"/>
              <a:headEnd type="none" w="med" len="med"/>
              <a:tailEnd type="triangle" w="med" len="med"/>
            </a:ln>
          </p:spPr>
          <p:txBody>
            <a:bodyPr rtlCol="0" anchor="ctr"/>
            <a:lstStyle/>
            <a:p>
              <a:pPr algn="ctr"/>
              <a:endParaRPr lang="en-US"/>
            </a:p>
          </p:txBody>
        </p:sp>
      </p:grpSp>
      <p:grpSp>
        <p:nvGrpSpPr>
          <p:cNvPr id="12" name="Group 11"/>
          <p:cNvGrpSpPr/>
          <p:nvPr/>
        </p:nvGrpSpPr>
        <p:grpSpPr>
          <a:xfrm>
            <a:off x="1088450" y="3189455"/>
            <a:ext cx="1046028" cy="821094"/>
            <a:chOff x="1163839" y="4563516"/>
            <a:chExt cx="1046028" cy="821094"/>
          </a:xfrm>
          <a:solidFill>
            <a:schemeClr val="bg1"/>
          </a:solidFill>
        </p:grpSpPr>
        <p:sp>
          <p:nvSpPr>
            <p:cNvPr id="11" name="Rounded Rectangle 10"/>
            <p:cNvSpPr/>
            <p:nvPr/>
          </p:nvSpPr>
          <p:spPr bwMode="gray">
            <a:xfrm>
              <a:off x="1163839" y="4563516"/>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52" name="Picture 4" descr="http://www.sherlocktalent.com/wp-content/uploads/2014/09/Ruby-on-Rai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065" y="4753581"/>
              <a:ext cx="604221" cy="590205"/>
            </a:xfrm>
            <a:prstGeom prst="rect">
              <a:avLst/>
            </a:prstGeom>
            <a:grpFill/>
            <a:extLst/>
          </p:spPr>
        </p:pic>
        <p:pic>
          <p:nvPicPr>
            <p:cNvPr id="2054" name="Picture 6" descr="http://www.sinatrarb.com/image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4970" y="4668143"/>
              <a:ext cx="441883" cy="305919"/>
            </a:xfrm>
            <a:prstGeom prst="rect">
              <a:avLst/>
            </a:prstGeom>
            <a:grpFill/>
            <a:extLst/>
          </p:spPr>
        </p:pic>
      </p:grpSp>
      <p:sp>
        <p:nvSpPr>
          <p:cNvPr id="2" name="Title 1"/>
          <p:cNvSpPr>
            <a:spLocks noGrp="1"/>
          </p:cNvSpPr>
          <p:nvPr>
            <p:ph type="title"/>
          </p:nvPr>
        </p:nvSpPr>
        <p:spPr/>
        <p:txBody>
          <a:bodyPr/>
          <a:lstStyle/>
          <a:p>
            <a:r>
              <a:rPr lang="en-US" dirty="0"/>
              <a:t>SAP's HCP Cloud Foundry extension</a:t>
            </a:r>
          </a:p>
        </p:txBody>
      </p:sp>
      <p:grpSp>
        <p:nvGrpSpPr>
          <p:cNvPr id="5" name="Group 4"/>
          <p:cNvGrpSpPr/>
          <p:nvPr/>
        </p:nvGrpSpPr>
        <p:grpSpPr>
          <a:xfrm>
            <a:off x="622582" y="2668555"/>
            <a:ext cx="1046028" cy="821094"/>
            <a:chOff x="324000" y="2547257"/>
            <a:chExt cx="1046028" cy="821094"/>
          </a:xfrm>
          <a:solidFill>
            <a:schemeClr val="bg1"/>
          </a:solidFill>
        </p:grpSpPr>
        <p:sp>
          <p:nvSpPr>
            <p:cNvPr id="6" name="Rounded Rectangle 5"/>
            <p:cNvSpPr/>
            <p:nvPr/>
          </p:nvSpPr>
          <p:spPr bwMode="gray">
            <a:xfrm>
              <a:off x="324000" y="2547257"/>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2" descr="https://www.a2hosting.com/images/uploads/landing_images/grails_hosting.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0160"/>
            <a:stretch/>
          </p:blipFill>
          <p:spPr bwMode="auto">
            <a:xfrm>
              <a:off x="531011" y="3114197"/>
              <a:ext cx="780464" cy="216219"/>
            </a:xfrm>
            <a:prstGeom prst="rect">
              <a:avLst/>
            </a:prstGeom>
            <a:grpFill/>
            <a:extLst/>
          </p:spPr>
        </p:pic>
        <p:pic>
          <p:nvPicPr>
            <p:cNvPr id="8" name="Picture 6" descr="File:Java logo and wordmark.sv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0574" y="2593298"/>
              <a:ext cx="259014" cy="474859"/>
            </a:xfrm>
            <a:prstGeom prst="rect">
              <a:avLst/>
            </a:prstGeom>
            <a:grpFill/>
            <a:extLst/>
          </p:spPr>
        </p:pic>
        <p:pic>
          <p:nvPicPr>
            <p:cNvPr id="9" name="Picture 8" descr="Bild in Originalgröße anzei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169" y="2651814"/>
              <a:ext cx="608306" cy="357827"/>
            </a:xfrm>
            <a:prstGeom prst="rect">
              <a:avLst/>
            </a:prstGeom>
            <a:grpFill/>
            <a:extLst/>
          </p:spPr>
        </p:pic>
      </p:grpSp>
      <p:sp>
        <p:nvSpPr>
          <p:cNvPr id="25" name="Rounded Rectangle 24"/>
          <p:cNvSpPr/>
          <p:nvPr/>
        </p:nvSpPr>
        <p:spPr bwMode="gray">
          <a:xfrm>
            <a:off x="6730911" y="2835843"/>
            <a:ext cx="1607394" cy="1687958"/>
          </a:xfrm>
          <a:prstGeom prst="roundRect">
            <a:avLst/>
          </a:prstGeom>
          <a:no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TextBox 16"/>
          <p:cNvSpPr txBox="1"/>
          <p:nvPr/>
        </p:nvSpPr>
        <p:spPr>
          <a:xfrm>
            <a:off x="7068012" y="2660426"/>
            <a:ext cx="878446"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Data Services</a:t>
            </a:r>
          </a:p>
        </p:txBody>
      </p:sp>
      <p:pic>
        <p:nvPicPr>
          <p:cNvPr id="2064" name="Picture 16" descr="http://3.bp.blogspot.com/-tTXEI5IiQh4/VQqaJz4LtSI/AAAAAAAAEL8/n5AwTVNI-Us/s1600/Introduction%2Bto%2BSQL.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8010" t="19920" r="4321" b="13375"/>
          <a:stretch/>
        </p:blipFill>
        <p:spPr bwMode="auto">
          <a:xfrm>
            <a:off x="7873480" y="3067622"/>
            <a:ext cx="395358" cy="15489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https://cs.brown.edu/courses/cs227/archives/2011/images/nosql-logos.png"/>
          <p:cNvPicPr>
            <a:picLocks noChangeAspect="1" noChangeArrowheads="1"/>
          </p:cNvPicPr>
          <p:nvPr/>
        </p:nvPicPr>
        <p:blipFill rotWithShape="1">
          <a:blip r:embed="rId10">
            <a:extLst>
              <a:ext uri="{28A0092B-C50C-407E-A947-70E740481C1C}">
                <a14:useLocalDpi xmlns:a14="http://schemas.microsoft.com/office/drawing/2010/main" val="0"/>
              </a:ext>
            </a:extLst>
          </a:blip>
          <a:srcRect l="10679" t="479" r="63362" b="84891"/>
          <a:stretch/>
        </p:blipFill>
        <p:spPr bwMode="auto">
          <a:xfrm>
            <a:off x="6782338" y="3365565"/>
            <a:ext cx="466873" cy="2026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8" descr="https://cs.brown.edu/courses/cs227/archives/2011/images/nosql-logos.png"/>
          <p:cNvPicPr>
            <a:picLocks noChangeAspect="1" noChangeArrowheads="1"/>
          </p:cNvPicPr>
          <p:nvPr/>
        </p:nvPicPr>
        <p:blipFill rotWithShape="1">
          <a:blip r:embed="rId10">
            <a:extLst>
              <a:ext uri="{28A0092B-C50C-407E-A947-70E740481C1C}">
                <a14:useLocalDpi xmlns:a14="http://schemas.microsoft.com/office/drawing/2010/main" val="0"/>
              </a:ext>
            </a:extLst>
          </a:blip>
          <a:srcRect l="2055" t="21619" r="59007" b="65023"/>
          <a:stretch/>
        </p:blipFill>
        <p:spPr bwMode="auto">
          <a:xfrm>
            <a:off x="6832624" y="3822932"/>
            <a:ext cx="868299" cy="22936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wp-content/uploads/2014/06/hana.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28009" b="29511"/>
          <a:stretch/>
        </p:blipFill>
        <p:spPr bwMode="auto">
          <a:xfrm>
            <a:off x="6853410" y="2916646"/>
            <a:ext cx="907684" cy="3791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896033" y="4187867"/>
            <a:ext cx="17953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p:txBody>
      </p:sp>
      <p:pic>
        <p:nvPicPr>
          <p:cNvPr id="2072" name="Picture 24" descr="https://www.onlyhosting.co/images/memcached_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63856" y="4105626"/>
            <a:ext cx="758005" cy="23687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5642414" y="4139427"/>
            <a:ext cx="1110888" cy="1012628"/>
            <a:chOff x="5707467" y="3816981"/>
            <a:chExt cx="1344649" cy="1012628"/>
          </a:xfrm>
        </p:grpSpPr>
        <p:sp>
          <p:nvSpPr>
            <p:cNvPr id="36" name="Rounded Rectangle 35"/>
            <p:cNvSpPr/>
            <p:nvPr/>
          </p:nvSpPr>
          <p:spPr bwMode="gray">
            <a:xfrm>
              <a:off x="5707467" y="4043062"/>
              <a:ext cx="1344649" cy="786547"/>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19"/>
            <p:cNvPicPr>
              <a:picLocks noChangeAspect="1"/>
            </p:cNvPicPr>
            <p:nvPr/>
          </p:nvPicPr>
          <p:blipFill>
            <a:blip r:embed="rId13"/>
            <a:stretch>
              <a:fillRect/>
            </a:stretch>
          </p:blipFill>
          <p:spPr>
            <a:xfrm>
              <a:off x="5740498" y="4397006"/>
              <a:ext cx="1257300" cy="371475"/>
            </a:xfrm>
            <a:prstGeom prst="rect">
              <a:avLst/>
            </a:prstGeom>
          </p:spPr>
        </p:pic>
        <p:pic>
          <p:nvPicPr>
            <p:cNvPr id="2076" name="Picture 28" descr="http://feldmancreative.com/wp-content/uploads/2014/02/email.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05376" y="4100511"/>
              <a:ext cx="440346" cy="387505"/>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014729" y="3816981"/>
              <a:ext cx="682879"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Messaging</a:t>
              </a:r>
            </a:p>
          </p:txBody>
        </p:sp>
      </p:grpSp>
      <p:sp>
        <p:nvSpPr>
          <p:cNvPr id="40" name="TextBox 39"/>
          <p:cNvSpPr txBox="1"/>
          <p:nvPr/>
        </p:nvSpPr>
        <p:spPr>
          <a:xfrm>
            <a:off x="5224711" y="5039825"/>
            <a:ext cx="351058"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Other</a:t>
            </a:r>
          </a:p>
        </p:txBody>
      </p:sp>
      <p:sp>
        <p:nvSpPr>
          <p:cNvPr id="44" name="Rounded Rectangle 43"/>
          <p:cNvSpPr/>
          <p:nvPr/>
        </p:nvSpPr>
        <p:spPr bwMode="gray">
          <a:xfrm>
            <a:off x="4970692" y="5264142"/>
            <a:ext cx="1344649" cy="786547"/>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78" name="Picture 30" descr="http://siliconangle.com/files/2013/02/elasticsearch.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39641" y="5276639"/>
            <a:ext cx="868215" cy="6146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987018" y="5602151"/>
            <a:ext cx="17953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p:txBody>
      </p:sp>
      <p:grpSp>
        <p:nvGrpSpPr>
          <p:cNvPr id="16" name="Group 15"/>
          <p:cNvGrpSpPr/>
          <p:nvPr/>
        </p:nvGrpSpPr>
        <p:grpSpPr>
          <a:xfrm>
            <a:off x="2881068" y="5243255"/>
            <a:ext cx="1046028" cy="821094"/>
            <a:chOff x="3011700" y="5581080"/>
            <a:chExt cx="1046028" cy="821094"/>
          </a:xfrm>
        </p:grpSpPr>
        <p:sp>
          <p:nvSpPr>
            <p:cNvPr id="19" name="Rounded Rectangle 18"/>
            <p:cNvSpPr/>
            <p:nvPr/>
          </p:nvSpPr>
          <p:spPr bwMode="gray">
            <a:xfrm>
              <a:off x="3011700" y="5581080"/>
              <a:ext cx="1046028" cy="821094"/>
            </a:xfrm>
            <a:prstGeom prst="roundRect">
              <a:avLst/>
            </a:prstGeom>
            <a:solidFill>
              <a:schemeClr val="bg1"/>
            </a:solidFill>
            <a:ln w="28575" algn="ctr">
              <a:solidFill>
                <a:schemeClr val="accent4"/>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58" name="Picture 10" descr="http://i1352.photobucket.com/albums/q655/thedeskgeek/python-logo-master-v3-TMcopy_zpsc29570ab.png?__SQUARESPACE_CACHEVERSION=138205575547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18155" y="5623064"/>
              <a:ext cx="882266" cy="2552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top-web-hosting.com/wp-content/uploads/2013/08/top_php_web_hosting_companies_icon.pn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28178"/>
            <a:stretch/>
          </p:blipFill>
          <p:spPr bwMode="auto">
            <a:xfrm>
              <a:off x="3415001" y="5908796"/>
              <a:ext cx="464781" cy="2419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068527" y="6161931"/>
              <a:ext cx="48731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binary</a:t>
              </a:r>
            </a:p>
          </p:txBody>
        </p:sp>
      </p:grpSp>
      <p:pic>
        <p:nvPicPr>
          <p:cNvPr id="23" name="Picture 22"/>
          <p:cNvPicPr>
            <a:picLocks noChangeAspect="1"/>
          </p:cNvPicPr>
          <p:nvPr/>
        </p:nvPicPr>
        <p:blipFill>
          <a:blip r:embed="rId18"/>
          <a:stretch>
            <a:fillRect/>
          </a:stretch>
        </p:blipFill>
        <p:spPr>
          <a:xfrm>
            <a:off x="2937895" y="1894524"/>
            <a:ext cx="2902112" cy="570284"/>
          </a:xfrm>
          <a:prstGeom prst="rect">
            <a:avLst/>
          </a:prstGeom>
        </p:spPr>
      </p:pic>
      <p:grpSp>
        <p:nvGrpSpPr>
          <p:cNvPr id="49" name="Group 48"/>
          <p:cNvGrpSpPr/>
          <p:nvPr/>
        </p:nvGrpSpPr>
        <p:grpSpPr>
          <a:xfrm>
            <a:off x="2220658" y="4523801"/>
            <a:ext cx="1074648" cy="821094"/>
            <a:chOff x="1286533" y="5550549"/>
            <a:chExt cx="1074648" cy="821094"/>
          </a:xfrm>
        </p:grpSpPr>
        <p:sp>
          <p:nvSpPr>
            <p:cNvPr id="50" name="Rounded Rectangle 49"/>
            <p:cNvSpPr/>
            <p:nvPr/>
          </p:nvSpPr>
          <p:spPr bwMode="gray">
            <a:xfrm>
              <a:off x="1286533" y="5550549"/>
              <a:ext cx="1046028" cy="821094"/>
            </a:xfrm>
            <a:prstGeom prst="roundRect">
              <a:avLst/>
            </a:prstGeom>
            <a:no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1" name="Picture 8" descr="http://mean.io/system/assets/img/logos/nodejs.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317234" y="5880291"/>
              <a:ext cx="1043947" cy="30153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ounded Rectangle 13"/>
          <p:cNvSpPr/>
          <p:nvPr/>
        </p:nvSpPr>
        <p:spPr bwMode="gray">
          <a:xfrm>
            <a:off x="1624313" y="4008342"/>
            <a:ext cx="1046028" cy="821094"/>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2" name="Picture 2" descr="http://api.ning.com/files/A1qbqakkMCIrxZe-ptAeKeKWrvjsVXr0R-liIMfamURaOGbYMpeI5DiNK2RUe*3edCELr8uztCuXaNUO*0NgOj9YEUWhew6f/go.jpg?crop=1%3A1"/>
          <p:cNvPicPr>
            <a:picLocks noChangeAspect="1" noChangeArrowheads="1"/>
          </p:cNvPicPr>
          <p:nvPr/>
        </p:nvPicPr>
        <p:blipFill rotWithShape="1">
          <a:blip r:embed="rId20">
            <a:extLst>
              <a:ext uri="{28A0092B-C50C-407E-A947-70E740481C1C}">
                <a14:useLocalDpi xmlns:a14="http://schemas.microsoft.com/office/drawing/2010/main" val="0"/>
              </a:ext>
            </a:extLst>
          </a:blip>
          <a:srcRect l="23530" t="60260"/>
          <a:stretch/>
        </p:blipFill>
        <p:spPr bwMode="auto">
          <a:xfrm>
            <a:off x="1844103" y="4285513"/>
            <a:ext cx="764627" cy="39736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api.ning.com/files/A1qbqakkMCIrxZe-ptAeKeKWrvjsVXr0R-liIMfamURaOGbYMpeI5DiNK2RUe*3edCELr8uztCuXaNUO*0NgOj9YEUWhew6f/go.jpg?crop=1%3A1"/>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b="36328"/>
          <a:stretch/>
        </p:blipFill>
        <p:spPr bwMode="auto">
          <a:xfrm>
            <a:off x="1668951" y="4095987"/>
            <a:ext cx="487917" cy="3106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22"/>
          <a:stretch>
            <a:fillRect/>
          </a:stretch>
        </p:blipFill>
        <p:spPr>
          <a:xfrm>
            <a:off x="7307252" y="3348195"/>
            <a:ext cx="971885" cy="207039"/>
          </a:xfrm>
          <a:prstGeom prst="rect">
            <a:avLst/>
          </a:prstGeom>
        </p:spPr>
      </p:pic>
      <p:pic>
        <p:nvPicPr>
          <p:cNvPr id="26" name="Picture 25"/>
          <p:cNvPicPr>
            <a:picLocks noChangeAspect="1"/>
          </p:cNvPicPr>
          <p:nvPr/>
        </p:nvPicPr>
        <p:blipFill rotWithShape="1">
          <a:blip r:embed="rId23"/>
          <a:srcRect l="7088" t="30120" r="6531" b="21395"/>
          <a:stretch/>
        </p:blipFill>
        <p:spPr>
          <a:xfrm>
            <a:off x="7315230" y="3616735"/>
            <a:ext cx="891727" cy="143827"/>
          </a:xfrm>
          <a:prstGeom prst="rect">
            <a:avLst/>
          </a:prstGeom>
        </p:spPr>
      </p:pic>
    </p:spTree>
    <p:extLst>
      <p:ext uri="{BB962C8B-B14F-4D97-AF65-F5344CB8AC3E}">
        <p14:creationId xmlns:p14="http://schemas.microsoft.com/office/powerpoint/2010/main" val="219005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 PaaS / Cloud Foundry</a:t>
            </a:r>
          </a:p>
        </p:txBody>
      </p:sp>
      <p:sp>
        <p:nvSpPr>
          <p:cNvPr id="5" name="Text Placeholder 4"/>
          <p:cNvSpPr>
            <a:spLocks noGrp="1"/>
          </p:cNvSpPr>
          <p:nvPr>
            <p:ph type="body" sz="quarter" idx="10"/>
          </p:nvPr>
        </p:nvSpPr>
        <p:spPr>
          <a:xfrm>
            <a:off x="1921556" y="1816783"/>
            <a:ext cx="6898444" cy="3154952"/>
          </a:xfrm>
        </p:spPr>
        <p:txBody>
          <a:bodyPr/>
          <a:lstStyle/>
          <a:p>
            <a:r>
              <a:rPr lang="en-US" dirty="0"/>
              <a:t>A PaaS (Platform-as-a-Service) is the foundation of your application</a:t>
            </a:r>
          </a:p>
          <a:p>
            <a:r>
              <a:rPr lang="en-US" dirty="0"/>
              <a:t>Cloud Foundry (any PaaS) gives you</a:t>
            </a:r>
          </a:p>
          <a:p>
            <a:pPr lvl="2"/>
            <a:r>
              <a:rPr lang="en-US" b="1" dirty="0"/>
              <a:t>Multi language environment </a:t>
            </a:r>
            <a:r>
              <a:rPr lang="en-US" dirty="0"/>
              <a:t>(use what fits best): Java, Node, Go, … </a:t>
            </a:r>
          </a:p>
          <a:p>
            <a:pPr lvl="2"/>
            <a:r>
              <a:rPr lang="en-US" b="1" dirty="0"/>
              <a:t>Many 'backing services</a:t>
            </a:r>
            <a:r>
              <a:rPr lang="en-US" dirty="0"/>
              <a:t>': DBs (SQL, No-SQL), Messaging, </a:t>
            </a:r>
            <a:r>
              <a:rPr lang="en-US" dirty="0" err="1"/>
              <a:t>Blobstore</a:t>
            </a:r>
            <a:r>
              <a:rPr lang="en-US" dirty="0"/>
              <a:t>, …</a:t>
            </a:r>
          </a:p>
          <a:p>
            <a:pPr lvl="2"/>
            <a:r>
              <a:rPr lang="en-US" b="1" dirty="0"/>
              <a:t>Resilience</a:t>
            </a:r>
            <a:r>
              <a:rPr lang="en-US" dirty="0"/>
              <a:t>: High availability, no single-point-of-failure (SPOF), self-healing</a:t>
            </a:r>
          </a:p>
          <a:p>
            <a:pPr lvl="2"/>
            <a:r>
              <a:rPr lang="en-US" dirty="0"/>
              <a:t>Boundless </a:t>
            </a:r>
            <a:r>
              <a:rPr lang="en-US" b="1" dirty="0"/>
              <a:t>scalability</a:t>
            </a:r>
            <a:r>
              <a:rPr lang="en-US" dirty="0"/>
              <a:t> (theoretical): </a:t>
            </a:r>
            <a:r>
              <a:rPr lang="en-US" dirty="0">
                <a:sym typeface="Wingdings" panose="05000000000000000000" pitchFamily="2" charset="2"/>
              </a:rPr>
              <a:t> </a:t>
            </a:r>
            <a:r>
              <a:rPr lang="en-US" dirty="0"/>
              <a:t>need to program differently</a:t>
            </a:r>
          </a:p>
          <a:p>
            <a:pPr lvl="2"/>
            <a:r>
              <a:rPr lang="en-US" dirty="0"/>
              <a:t>All </a:t>
            </a:r>
            <a:r>
              <a:rPr lang="en-US" b="1" dirty="0"/>
              <a:t>resources virtualized</a:t>
            </a:r>
            <a:r>
              <a:rPr lang="en-US" dirty="0"/>
              <a:t>: CPUs, memory, disks, networks, routers, …</a:t>
            </a:r>
          </a:p>
          <a:p>
            <a:pPr lvl="2"/>
            <a:r>
              <a:rPr lang="en-US" b="1" dirty="0"/>
              <a:t>Monitoring</a:t>
            </a:r>
            <a:r>
              <a:rPr lang="en-US" dirty="0"/>
              <a:t>: Detailed transparency on load and issues</a:t>
            </a:r>
          </a:p>
          <a:p>
            <a:pPr lvl="2"/>
            <a:r>
              <a:rPr lang="en-US" b="1" dirty="0"/>
              <a:t>Simple deployment </a:t>
            </a:r>
            <a:r>
              <a:rPr lang="en-US" dirty="0"/>
              <a:t>(automated), simplifies devops </a:t>
            </a:r>
          </a:p>
          <a:p>
            <a:pPr lvl="2"/>
            <a:r>
              <a:rPr lang="en-US" b="1" dirty="0"/>
              <a:t>No manual software install</a:t>
            </a:r>
            <a:r>
              <a:rPr lang="en-US" dirty="0"/>
              <a:t>, no OS maintenance</a:t>
            </a:r>
          </a:p>
          <a:p>
            <a:pPr lvl="2"/>
            <a:endParaRPr lang="en-US" dirty="0"/>
          </a:p>
        </p:txBody>
      </p:sp>
      <p:sp>
        <p:nvSpPr>
          <p:cNvPr id="13" name="TextBox 12"/>
          <p:cNvSpPr txBox="1"/>
          <p:nvPr/>
        </p:nvSpPr>
        <p:spPr>
          <a:xfrm>
            <a:off x="295858" y="5094247"/>
            <a:ext cx="1356436" cy="461665"/>
          </a:xfrm>
          <a:prstGeom prst="rect">
            <a:avLst/>
          </a:prstGeom>
          <a:solidFill>
            <a:schemeClr val="bg1"/>
          </a:solidFill>
          <a:ln>
            <a:solidFill>
              <a:srgbClr val="0070C0"/>
            </a:solidFill>
          </a:ln>
        </p:spPr>
        <p:txBody>
          <a:bodyPr wrap="square" rtlCol="0">
            <a:spAutoFit/>
          </a:bodyPr>
          <a:lstStyle/>
          <a:p>
            <a:pPr algn="ctr"/>
            <a:r>
              <a:rPr lang="en-US" sz="1200" dirty="0">
                <a:solidFill>
                  <a:schemeClr val="bg1">
                    <a:lumMod val="75000"/>
                  </a:schemeClr>
                </a:solidFill>
                <a:latin typeface="+mj-lt"/>
              </a:rPr>
              <a:t>Infrastructure as a Service (IaaS)</a:t>
            </a:r>
          </a:p>
        </p:txBody>
      </p:sp>
      <p:sp>
        <p:nvSpPr>
          <p:cNvPr id="14" name="TextBox 13"/>
          <p:cNvSpPr txBox="1"/>
          <p:nvPr/>
        </p:nvSpPr>
        <p:spPr>
          <a:xfrm>
            <a:off x="309953" y="1905679"/>
            <a:ext cx="1342341" cy="461665"/>
          </a:xfrm>
          <a:prstGeom prst="rect">
            <a:avLst/>
          </a:prstGeom>
          <a:solidFill>
            <a:schemeClr val="bg1"/>
          </a:solidFill>
          <a:ln>
            <a:solidFill>
              <a:srgbClr val="0070C0"/>
            </a:solidFill>
          </a:ln>
        </p:spPr>
        <p:txBody>
          <a:bodyPr wrap="square" rtlCol="0">
            <a:spAutoFit/>
          </a:bodyPr>
          <a:lstStyle/>
          <a:p>
            <a:pPr algn="ctr"/>
            <a:r>
              <a:rPr lang="en-US" sz="1200" dirty="0">
                <a:solidFill>
                  <a:schemeClr val="bg1">
                    <a:lumMod val="75000"/>
                  </a:schemeClr>
                </a:solidFill>
                <a:latin typeface="+mj-lt"/>
              </a:rPr>
              <a:t>Software as a Service (SaaS)</a:t>
            </a:r>
          </a:p>
        </p:txBody>
      </p:sp>
      <p:sp>
        <p:nvSpPr>
          <p:cNvPr id="15" name="TextBox 14"/>
          <p:cNvSpPr txBox="1"/>
          <p:nvPr/>
        </p:nvSpPr>
        <p:spPr>
          <a:xfrm>
            <a:off x="304310" y="2658235"/>
            <a:ext cx="1347984" cy="216982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350" dirty="0">
                <a:latin typeface="+mj-lt"/>
              </a:rPr>
              <a:t>Platform as a Service (PaaS)</a:t>
            </a:r>
          </a:p>
          <a:p>
            <a:pPr algn="ctr"/>
            <a:endParaRPr lang="en-US" sz="1350" dirty="0">
              <a:latin typeface="+mj-lt"/>
            </a:endParaRPr>
          </a:p>
          <a:p>
            <a:pPr algn="ctr"/>
            <a:endParaRPr lang="en-US" sz="1350" dirty="0">
              <a:latin typeface="+mj-lt"/>
            </a:endParaRPr>
          </a:p>
          <a:p>
            <a:pPr algn="ctr"/>
            <a:endParaRPr lang="en-US" sz="1350" dirty="0">
              <a:latin typeface="+mj-lt"/>
            </a:endParaRPr>
          </a:p>
          <a:p>
            <a:pPr algn="ctr"/>
            <a:endParaRPr lang="en-US" sz="1350" dirty="0">
              <a:latin typeface="+mj-lt"/>
            </a:endParaRPr>
          </a:p>
          <a:p>
            <a:pPr algn="ctr"/>
            <a:endParaRPr lang="en-US" sz="1350" dirty="0">
              <a:latin typeface="+mj-lt"/>
            </a:endParaRPr>
          </a:p>
          <a:p>
            <a:pPr algn="ctr"/>
            <a:endParaRPr lang="en-US" sz="1350" dirty="0">
              <a:latin typeface="+mj-lt"/>
            </a:endParaRPr>
          </a:p>
          <a:p>
            <a:pPr algn="ctr"/>
            <a:endParaRPr lang="en-US" sz="1350" dirty="0">
              <a:latin typeface="+mj-lt"/>
            </a:endParaRPr>
          </a:p>
          <a:p>
            <a:pPr algn="ctr"/>
            <a:endParaRPr lang="en-US" sz="1350" dirty="0">
              <a:latin typeface="+mj-lt"/>
            </a:endParaRPr>
          </a:p>
        </p:txBody>
      </p:sp>
      <p:pic>
        <p:nvPicPr>
          <p:cNvPr id="6" name="Picture 2" descr="https://plugins.cloudfoundry.org/ui/images/cloud-foundr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886" y="3286411"/>
            <a:ext cx="1182833" cy="118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1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r>
              <a:rPr lang="en-US"/>
              <a:t>: CF </a:t>
            </a:r>
            <a:r>
              <a:rPr lang="en-US" dirty="0"/>
              <a:t>commands to deploy </a:t>
            </a:r>
            <a:r>
              <a:rPr lang="en-US"/>
              <a:t>a service</a:t>
            </a:r>
            <a:endParaRPr lang="en-US" dirty="0"/>
          </a:p>
        </p:txBody>
      </p:sp>
      <p:sp>
        <p:nvSpPr>
          <p:cNvPr id="3" name="Text Placeholder 2"/>
          <p:cNvSpPr>
            <a:spLocks noGrp="1"/>
          </p:cNvSpPr>
          <p:nvPr>
            <p:ph type="body" sz="quarter" idx="10"/>
          </p:nvPr>
        </p:nvSpPr>
        <p:spPr/>
        <p:txBody>
          <a:bodyPr/>
          <a:lstStyle/>
          <a:p>
            <a:r>
              <a:rPr lang="de-DE" sz="1400" b="0" dirty="0"/>
              <a:t>(</a:t>
            </a:r>
            <a:r>
              <a:rPr lang="de-DE" sz="1400" b="0" dirty="0" err="1"/>
              <a:t>Prep</a:t>
            </a:r>
            <a:r>
              <a:rPr lang="de-DE" sz="1400" b="0" dirty="0"/>
              <a:t>: Cloud </a:t>
            </a:r>
            <a:r>
              <a:rPr lang="de-DE" sz="1400" b="0" dirty="0" err="1"/>
              <a:t>Foundry</a:t>
            </a:r>
            <a:r>
              <a:rPr lang="de-DE" sz="1400" b="0" dirty="0"/>
              <a:t> Command Line Interface CLI was </a:t>
            </a:r>
            <a:r>
              <a:rPr lang="de-DE" sz="1400" b="0" dirty="0" err="1"/>
              <a:t>installed</a:t>
            </a:r>
            <a:r>
              <a:rPr lang="de-DE" sz="1400" b="0" dirty="0"/>
              <a:t> </a:t>
            </a:r>
            <a:r>
              <a:rPr lang="de-DE" sz="1400" b="0" dirty="0" err="1"/>
              <a:t>as</a:t>
            </a:r>
            <a:r>
              <a:rPr lang="de-DE" sz="1400" b="0" dirty="0"/>
              <a:t> </a:t>
            </a:r>
            <a:r>
              <a:rPr lang="de-DE" sz="1400" b="0" dirty="0" err="1"/>
              <a:t>part</a:t>
            </a:r>
            <a:r>
              <a:rPr lang="de-DE" sz="1400" b="0" dirty="0"/>
              <a:t> </a:t>
            </a:r>
            <a:r>
              <a:rPr lang="de-DE" sz="1400" b="0" dirty="0" err="1"/>
              <a:t>of</a:t>
            </a:r>
            <a:r>
              <a:rPr lang="de-DE" sz="1400" b="0" dirty="0"/>
              <a:t> </a:t>
            </a:r>
            <a:r>
              <a:rPr lang="de-DE" sz="1400" b="0" dirty="0">
                <a:hlinkClick r:id="rId3"/>
              </a:rPr>
              <a:t>Environment Setup</a:t>
            </a:r>
            <a:r>
              <a:rPr lang="de-DE" sz="1400" b="0" dirty="0"/>
              <a:t>)</a:t>
            </a:r>
          </a:p>
          <a:p>
            <a:endParaRPr lang="de-DE" b="0" dirty="0"/>
          </a:p>
        </p:txBody>
      </p:sp>
      <p:graphicFrame>
        <p:nvGraphicFramePr>
          <p:cNvPr id="4" name="Table 3"/>
          <p:cNvGraphicFramePr>
            <a:graphicFrameLocks noGrp="1"/>
          </p:cNvGraphicFramePr>
          <p:nvPr>
            <p:extLst>
              <p:ext uri="{D42A27DB-BD31-4B8C-83A1-F6EECF244321}">
                <p14:modId xmlns:p14="http://schemas.microsoft.com/office/powerpoint/2010/main" val="1195869595"/>
              </p:ext>
            </p:extLst>
          </p:nvPr>
        </p:nvGraphicFramePr>
        <p:xfrm>
          <a:off x="581890" y="2302163"/>
          <a:ext cx="7749309" cy="2803236"/>
        </p:xfrm>
        <a:graphic>
          <a:graphicData uri="http://schemas.openxmlformats.org/drawingml/2006/table">
            <a:tbl>
              <a:tblPr firstRow="1" bandRow="1">
                <a:tableStyleId>{2D5ABB26-0587-4C30-8999-92F81FD0307C}</a:tableStyleId>
              </a:tblPr>
              <a:tblGrid>
                <a:gridCol w="3657601">
                  <a:extLst>
                    <a:ext uri="{9D8B030D-6E8A-4147-A177-3AD203B41FA5}">
                      <a16:colId xmlns:a16="http://schemas.microsoft.com/office/drawing/2014/main" val="20000"/>
                    </a:ext>
                  </a:extLst>
                </a:gridCol>
                <a:gridCol w="4091708">
                  <a:extLst>
                    <a:ext uri="{9D8B030D-6E8A-4147-A177-3AD203B41FA5}">
                      <a16:colId xmlns:a16="http://schemas.microsoft.com/office/drawing/2014/main" val="20001"/>
                    </a:ext>
                  </a:extLst>
                </a:gridCol>
              </a:tblGrid>
              <a:tr h="467206">
                <a:tc>
                  <a:txBody>
                    <a:bodyPr/>
                    <a:lstStyle/>
                    <a:p>
                      <a:r>
                        <a:rPr lang="de-DE" sz="1100" b="1" i="0" kern="1200" dirty="0">
                          <a:solidFill>
                            <a:schemeClr val="tx1"/>
                          </a:solidFill>
                          <a:effectLst/>
                          <a:latin typeface="Lucida Console" panose="020B0609040504020204" pitchFamily="49" charset="0"/>
                          <a:ea typeface="+mn-ea"/>
                          <a:cs typeface="+mn-cs"/>
                        </a:rPr>
                        <a:t>cf </a:t>
                      </a:r>
                      <a:r>
                        <a:rPr lang="de-DE" sz="1100" b="1" i="0" kern="1200" dirty="0" err="1">
                          <a:solidFill>
                            <a:schemeClr val="tx1"/>
                          </a:solidFill>
                          <a:effectLst/>
                          <a:latin typeface="Lucida Console" panose="020B0609040504020204" pitchFamily="49" charset="0"/>
                          <a:ea typeface="+mn-ea"/>
                          <a:cs typeface="+mn-cs"/>
                        </a:rPr>
                        <a:t>api</a:t>
                      </a:r>
                      <a:r>
                        <a:rPr lang="de-DE" sz="1100" b="1" i="0" kern="1200" dirty="0">
                          <a:solidFill>
                            <a:schemeClr val="tx1"/>
                          </a:solidFill>
                          <a:effectLst/>
                          <a:latin typeface="Lucida Console" panose="020B0609040504020204" pitchFamily="49" charset="0"/>
                          <a:ea typeface="+mn-ea"/>
                          <a:cs typeface="+mn-cs"/>
                        </a:rPr>
                        <a:t> </a:t>
                      </a:r>
                      <a:r>
                        <a:rPr lang="de-DE" sz="1100" b="0" i="0" kern="1200" dirty="0">
                          <a:solidFill>
                            <a:schemeClr val="tx1"/>
                          </a:solidFill>
                          <a:effectLst/>
                          <a:latin typeface="Lucida Console" panose="020B0609040504020204" pitchFamily="49" charset="0"/>
                          <a:ea typeface="+mn-ea"/>
                          <a:cs typeface="+mn-cs"/>
                        </a:rPr>
                        <a:t>https://api.cf.neo.ondemand.com</a:t>
                      </a:r>
                      <a:endParaRPr lang="en-US" sz="1100" dirty="0">
                        <a:latin typeface="Lucida Console" panose="020B0609040504020204" pitchFamily="49"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'Connect' to a cloud foundry provider (URL of cloud controller). Setting is remembered.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467206">
                <a:tc>
                  <a:txBody>
                    <a:bodyPr/>
                    <a:lstStyle/>
                    <a:p>
                      <a:r>
                        <a:rPr lang="en-US" sz="1100" b="1" dirty="0" err="1">
                          <a:latin typeface="Lucida Console" panose="020B0609040504020204" pitchFamily="49" charset="0"/>
                        </a:rPr>
                        <a:t>cf</a:t>
                      </a:r>
                      <a:r>
                        <a:rPr lang="en-US" sz="1100" b="1" baseline="0" dirty="0">
                          <a:latin typeface="Lucida Console" panose="020B0609040504020204" pitchFamily="49" charset="0"/>
                        </a:rPr>
                        <a:t> login </a:t>
                      </a:r>
                      <a:r>
                        <a:rPr lang="en-US" sz="1100" baseline="0" dirty="0">
                          <a:latin typeface="Lucida Console" panose="020B0609040504020204" pitchFamily="49" charset="0"/>
                        </a:rPr>
                        <a:t>[–u </a:t>
                      </a:r>
                      <a:r>
                        <a:rPr lang="en-US" sz="1100" i="1" baseline="0" dirty="0">
                          <a:latin typeface="Lucida Console" panose="020B0609040504020204" pitchFamily="49" charset="0"/>
                        </a:rPr>
                        <a:t>username</a:t>
                      </a:r>
                      <a:r>
                        <a:rPr lang="en-US" sz="1100" baseline="0" dirty="0">
                          <a:latin typeface="Lucida Console" panose="020B0609040504020204" pitchFamily="49" charset="0"/>
                        </a:rPr>
                        <a:t> –o </a:t>
                      </a:r>
                      <a:r>
                        <a:rPr lang="en-US" sz="1100" i="1" baseline="0" dirty="0">
                          <a:latin typeface="Lucida Console" panose="020B0609040504020204" pitchFamily="49" charset="0"/>
                        </a:rPr>
                        <a:t>org</a:t>
                      </a:r>
                      <a:r>
                        <a:rPr lang="en-US" sz="1100" baseline="0" dirty="0">
                          <a:latin typeface="Lucida Console" panose="020B0609040504020204" pitchFamily="49" charset="0"/>
                        </a:rPr>
                        <a:t>]</a:t>
                      </a:r>
                      <a:endParaRPr lang="en-US" sz="1100" dirty="0">
                        <a:latin typeface="Lucida Console" panose="020B0609040504020204" pitchFamily="49"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Log in as user (use SAP domain user and password)</a:t>
                      </a:r>
                      <a:r>
                        <a:rPr lang="en-US" sz="1200" baseline="0" dirty="0"/>
                        <a:t> and </a:t>
                      </a:r>
                      <a:br>
                        <a:rPr lang="en-US" sz="1200" dirty="0"/>
                      </a:br>
                      <a:r>
                        <a:rPr lang="en-US" sz="1200" dirty="0"/>
                        <a:t>with an</a:t>
                      </a:r>
                      <a:r>
                        <a:rPr lang="en-US" sz="1200" baseline="0" dirty="0"/>
                        <a:t> </a:t>
                      </a:r>
                      <a:r>
                        <a:rPr lang="en-US" sz="1200" i="1" baseline="0" dirty="0"/>
                        <a:t>org</a:t>
                      </a:r>
                      <a:endParaRPr lang="en-US" sz="120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467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a:latin typeface="Lucida Console" panose="020B0609040504020204" pitchFamily="49" charset="0"/>
                        </a:rPr>
                        <a:t>cf</a:t>
                      </a:r>
                      <a:r>
                        <a:rPr lang="en-US" sz="1100" b="1" baseline="0" dirty="0">
                          <a:latin typeface="Lucida Console" panose="020B0609040504020204" pitchFamily="49" charset="0"/>
                        </a:rPr>
                        <a:t> target </a:t>
                      </a:r>
                      <a:r>
                        <a:rPr lang="en-US" sz="1100" baseline="0" dirty="0">
                          <a:latin typeface="Lucida Console" panose="020B0609040504020204" pitchFamily="49" charset="0"/>
                        </a:rPr>
                        <a:t>[ –s </a:t>
                      </a:r>
                      <a:r>
                        <a:rPr lang="en-US" sz="1100" i="1" baseline="0" dirty="0">
                          <a:latin typeface="Lucida Console" panose="020B0609040504020204" pitchFamily="49" charset="0"/>
                        </a:rPr>
                        <a:t>space</a:t>
                      </a:r>
                      <a:r>
                        <a:rPr lang="en-US" sz="1100" baseline="0" dirty="0">
                          <a:latin typeface="Lucida Console" panose="020B0609040504020204" pitchFamily="49" charset="0"/>
                        </a:rPr>
                        <a:t> ]</a:t>
                      </a:r>
                      <a:endParaRPr lang="en-US" sz="1100" dirty="0">
                        <a:latin typeface="Lucida Console" panose="020B0609040504020204" pitchFamily="49"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Show or set a target space (where apps are deployed)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467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a:latin typeface="Lucida Console" panose="020B0609040504020204" pitchFamily="49" charset="0"/>
                        </a:rPr>
                        <a:t>cf</a:t>
                      </a:r>
                      <a:r>
                        <a:rPr lang="en-US" sz="1100" b="1" dirty="0">
                          <a:latin typeface="Lucida Console" panose="020B0609040504020204" pitchFamily="49" charset="0"/>
                        </a:rPr>
                        <a:t> apps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Show running apps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467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a:latin typeface="Lucida Console" panose="020B0609040504020204" pitchFamily="49" charset="0"/>
                        </a:rPr>
                        <a:t>cf</a:t>
                      </a:r>
                      <a:r>
                        <a:rPr lang="en-US" sz="1100" b="1" dirty="0">
                          <a:latin typeface="Lucida Console" panose="020B0609040504020204" pitchFamily="49" charset="0"/>
                        </a:rPr>
                        <a:t> push</a:t>
                      </a:r>
                      <a:endParaRPr lang="en-US" sz="1100" b="1" i="1" dirty="0">
                        <a:latin typeface="Lucida Console" panose="020B0609040504020204" pitchFamily="49"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Push app in current directory using</a:t>
                      </a:r>
                      <a:r>
                        <a:rPr lang="en-US" sz="1200" baseline="0" dirty="0"/>
                        <a:t> </a:t>
                      </a:r>
                      <a:r>
                        <a:rPr lang="en-US" sz="1200" baseline="0" dirty="0" err="1"/>
                        <a:t>manifest.yml</a:t>
                      </a:r>
                      <a:r>
                        <a:rPr lang="en-US" sz="1200" baseline="0" dirty="0"/>
                        <a:t> to CF</a:t>
                      </a:r>
                      <a:endParaRPr lang="en-US" sz="12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467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a:latin typeface="Lucida Console" panose="020B0609040504020204" pitchFamily="49" charset="0"/>
                        </a:rPr>
                        <a:t>cf</a:t>
                      </a:r>
                      <a:r>
                        <a:rPr lang="en-US" sz="1100" b="1" dirty="0">
                          <a:latin typeface="Lucida Console" panose="020B0609040504020204" pitchFamily="49" charset="0"/>
                        </a:rPr>
                        <a:t> scale </a:t>
                      </a:r>
                      <a:r>
                        <a:rPr lang="en-US" sz="1100" baseline="0" dirty="0">
                          <a:latin typeface="Lucida Console" panose="020B0609040504020204" pitchFamily="49" charset="0"/>
                        </a:rPr>
                        <a:t>–</a:t>
                      </a:r>
                      <a:r>
                        <a:rPr lang="en-US" sz="1100" baseline="0" dirty="0" err="1">
                          <a:latin typeface="Lucida Console" panose="020B0609040504020204" pitchFamily="49" charset="0"/>
                        </a:rPr>
                        <a:t>i</a:t>
                      </a:r>
                      <a:r>
                        <a:rPr lang="en-US" sz="1100" baseline="0" dirty="0">
                          <a:latin typeface="Lucida Console" panose="020B0609040504020204" pitchFamily="49" charset="0"/>
                        </a:rPr>
                        <a:t> 5</a:t>
                      </a:r>
                      <a:endParaRPr lang="en-US" sz="1100" dirty="0">
                        <a:latin typeface="Lucida Console" panose="020B0609040504020204" pitchFamily="49"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t>Create 5 instances of the app</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4"/>
          <p:cNvSpPr txBox="1"/>
          <p:nvPr/>
        </p:nvSpPr>
        <p:spPr>
          <a:xfrm>
            <a:off x="2030136" y="5804714"/>
            <a:ext cx="434734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hlinkClick r:id="rId4"/>
              </a:rPr>
              <a:t>CF command cheat sheet from </a:t>
            </a:r>
            <a:r>
              <a:rPr lang="en-US" kern="0" dirty="0" err="1">
                <a:ea typeface="Arial Unicode MS" pitchFamily="34" charset="-128"/>
                <a:cs typeface="Arial Unicode MS" pitchFamily="34" charset="-128"/>
                <a:hlinkClick r:id="rId4"/>
              </a:rPr>
              <a:t>AnyNines</a:t>
            </a:r>
            <a:r>
              <a:rPr lang="en-US" kern="0" dirty="0">
                <a:ea typeface="Arial Unicode MS" pitchFamily="34" charset="-128"/>
                <a:cs typeface="Arial Unicode MS" pitchFamily="34" charset="-128"/>
              </a:rPr>
              <a:t> </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91073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Deploy a Service to Cloud Foundry</a:t>
            </a:r>
          </a:p>
        </p:txBody>
      </p:sp>
      <p:sp>
        <p:nvSpPr>
          <p:cNvPr id="3" name="Text Placeholder 2"/>
          <p:cNvSpPr>
            <a:spLocks noGrp="1"/>
          </p:cNvSpPr>
          <p:nvPr>
            <p:ph type="body" sz="quarter" idx="10"/>
          </p:nvPr>
        </p:nvSpPr>
        <p:spPr/>
        <p:txBody>
          <a:bodyPr anchor="ctr"/>
          <a:lstStyle/>
          <a:p>
            <a:pPr algn="ctr"/>
            <a:r>
              <a:rPr lang="en-US" sz="6000" dirty="0"/>
              <a:t>DEMO</a:t>
            </a:r>
          </a:p>
        </p:txBody>
      </p:sp>
    </p:spTree>
    <p:extLst>
      <p:ext uri="{BB962C8B-B14F-4D97-AF65-F5344CB8AC3E}">
        <p14:creationId xmlns:p14="http://schemas.microsoft.com/office/powerpoint/2010/main" val="1516158597"/>
      </p:ext>
    </p:extLst>
  </p:cSld>
  <p:clrMapOvr>
    <a:masterClrMapping/>
  </p:clrMapOvr>
</p:sld>
</file>

<file path=ppt/theme/theme1.xml><?xml version="1.0" encoding="utf-8"?>
<a:theme xmlns:a="http://schemas.openxmlformats.org/drawingml/2006/main" name="SAP_2015_4x3">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6350" algn="ctr">
          <a:solidFill>
            <a:schemeClr val="tx1"/>
          </a:solidFill>
          <a:miter lim="800000"/>
          <a:headEnd type="none" w="med" len="med"/>
          <a:tailEnd type="triangle" w="med" len="med"/>
        </a:ln>
      </a:spPr>
      <a:bodyPr rtlCol="0" anchor="ctr"/>
      <a:lstStyle>
        <a:defPPr algn="ctr">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640</Words>
  <Application>Microsoft Office PowerPoint</Application>
  <PresentationFormat>On-screen Show (4:3)</PresentationFormat>
  <Paragraphs>200</Paragraphs>
  <Slides>16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 Unicode MS</vt:lpstr>
      <vt:lpstr>MS PGothic</vt:lpstr>
      <vt:lpstr>Arial</vt:lpstr>
      <vt:lpstr>Calibri</vt:lpstr>
      <vt:lpstr>Courier New</vt:lpstr>
      <vt:lpstr>Lato Light</vt:lpstr>
      <vt:lpstr>Lucida Console</vt:lpstr>
      <vt:lpstr>Symbol</vt:lpstr>
      <vt:lpstr>Wingdings</vt:lpstr>
      <vt:lpstr>Wingdings</vt:lpstr>
      <vt:lpstr>SAP_2015_4x3</vt:lpstr>
      <vt:lpstr>Cloud Foundry Basics</vt:lpstr>
      <vt:lpstr>From Traditional Development to PaaS</vt:lpstr>
      <vt:lpstr>What is Cloud Foundry?</vt:lpstr>
      <vt:lpstr>What is Cloud Foundry?</vt:lpstr>
      <vt:lpstr>What is Cloud Foundry?</vt:lpstr>
      <vt:lpstr>SAP's HCP Cloud Foundry extension</vt:lpstr>
      <vt:lpstr>Key Elements of a PaaS / Cloud Foundry</vt:lpstr>
      <vt:lpstr>Reference: CF commands to deploy a service</vt:lpstr>
      <vt:lpstr>Exercise: Deploy a Service to Cloud Foundry</vt:lpstr>
      <vt:lpstr>cf push</vt:lpstr>
      <vt:lpstr>cf scale –i 2</vt:lpstr>
      <vt:lpstr>cf bind-service</vt:lpstr>
      <vt:lpstr>cf push –n  Orgs, Spaces, Users, …</vt:lpstr>
      <vt:lpstr>CF HL Architecture</vt:lpstr>
      <vt:lpstr>BACKUP</vt:lpstr>
      <vt:lpstr>Vagrant image to provide local backing services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Basics</dc:title>
  <dc:creator>Heymann, Juergen</dc:creator>
  <cp:lastModifiedBy>Raab, Nena</cp:lastModifiedBy>
  <cp:revision>134</cp:revision>
  <dcterms:created xsi:type="dcterms:W3CDTF">2015-07-17T15:20:52Z</dcterms:created>
  <dcterms:modified xsi:type="dcterms:W3CDTF">2017-09-04T21:06:57Z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