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0"/>
  </p:notesMasterIdLst>
  <p:handoutMasterIdLst>
    <p:handoutMasterId r:id="rId11"/>
  </p:handoutMasterIdLst>
  <p:sldIdLst>
    <p:sldId id="386" r:id="rId2"/>
    <p:sldId id="388" r:id="rId3"/>
    <p:sldId id="389" r:id="rId4"/>
    <p:sldId id="390" r:id="rId5"/>
    <p:sldId id="391" r:id="rId6"/>
    <p:sldId id="392" r:id="rId7"/>
    <p:sldId id="393" r:id="rId8"/>
    <p:sldId id="394" r:id="rId9"/>
  </p:sldIdLst>
  <p:sldSz cx="12195175" cy="6859588"/>
  <p:notesSz cx="6797675" cy="9874250"/>
  <p:embeddedFontLst>
    <p:embeddedFont>
      <p:font typeface="Arial Unicode MS" panose="020B0604020202020204" pitchFamily="34" charset="-128"/>
      <p:regular r:id="rId12"/>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90" autoAdjust="0"/>
  </p:normalViewPr>
  <p:slideViewPr>
    <p:cSldViewPr snapToGrid="0" showGuides="1">
      <p:cViewPr>
        <p:scale>
          <a:sx n="220" d="100"/>
          <a:sy n="220" d="100"/>
        </p:scale>
        <p:origin x="-1776" y="-2508"/>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58912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Assessment</a:t>
            </a:r>
            <a:endParaRPr lang="en-US" b="0" i="1" dirty="0"/>
          </a:p>
        </p:txBody>
      </p:sp>
      <p:sp>
        <p:nvSpPr>
          <p:cNvPr id="6" name="Text Placeholder 2"/>
          <p:cNvSpPr>
            <a:spLocks noGrp="1"/>
          </p:cNvSpPr>
          <p:nvPr>
            <p:ph type="body" sz="quarter" idx="10"/>
          </p:nvPr>
        </p:nvSpPr>
        <p:spPr>
          <a:xfrm>
            <a:off x="324000" y="1434518"/>
            <a:ext cx="11545200" cy="4648604"/>
          </a:xfrm>
        </p:spPr>
        <p:txBody>
          <a:bodyPr/>
          <a:lstStyle/>
          <a:p>
            <a:pPr marL="17100" lvl="3" indent="0">
              <a:lnSpc>
                <a:spcPct val="150000"/>
              </a:lnSpc>
              <a:spcBef>
                <a:spcPts val="0"/>
              </a:spcBef>
              <a:buNone/>
            </a:pPr>
            <a:r>
              <a:rPr lang="en-US" sz="2400" b="1" dirty="0"/>
              <a:t>All services have provided first set of dependencies</a:t>
            </a:r>
          </a:p>
          <a:p>
            <a:pPr marL="302850" lvl="3" indent="-285750">
              <a:lnSpc>
                <a:spcPct val="150000"/>
              </a:lnSpc>
              <a:spcBef>
                <a:spcPts val="0"/>
              </a:spcBef>
            </a:pPr>
            <a:r>
              <a:rPr lang="en-US" sz="2400" b="1" dirty="0"/>
              <a:t>216 service usages overall</a:t>
            </a:r>
          </a:p>
          <a:p>
            <a:pPr marL="302850" lvl="3" indent="-285750">
              <a:lnSpc>
                <a:spcPct val="150000"/>
              </a:lnSpc>
              <a:spcBef>
                <a:spcPts val="0"/>
              </a:spcBef>
            </a:pPr>
            <a:r>
              <a:rPr lang="en-US" sz="2400" b="1" dirty="0"/>
              <a:t>48 usages of services that are not product ready </a:t>
            </a:r>
            <a:r>
              <a:rPr lang="en-US" sz="2400" b="1" dirty="0">
                <a:sym typeface="Wingdings" panose="05000000000000000000" pitchFamily="2" charset="2"/>
              </a:rPr>
              <a:t> 39 mandatory usages are for services that are available on Neo: JMS Broker, Connectivity, </a:t>
            </a:r>
            <a:r>
              <a:rPr lang="en-US" sz="2400" b="1" dirty="0" err="1">
                <a:sym typeface="Wingdings" panose="05000000000000000000" pitchFamily="2" charset="2"/>
              </a:rPr>
              <a:t>WebIDE</a:t>
            </a:r>
            <a:r>
              <a:rPr lang="en-US" sz="2400" b="1" dirty="0">
                <a:sym typeface="Wingdings" panose="05000000000000000000" pitchFamily="2" charset="2"/>
              </a:rPr>
              <a:t>, etc.</a:t>
            </a:r>
          </a:p>
          <a:p>
            <a:pPr marL="17100" lvl="3" indent="0">
              <a:lnSpc>
                <a:spcPct val="150000"/>
              </a:lnSpc>
              <a:spcBef>
                <a:spcPts val="0"/>
              </a:spcBef>
              <a:buNone/>
            </a:pPr>
            <a:endParaRPr lang="en-US" sz="2800" b="1" dirty="0">
              <a:sym typeface="Wingdings" panose="05000000000000000000" pitchFamily="2" charset="2"/>
            </a:endParaRPr>
          </a:p>
          <a:p>
            <a:pPr marL="17100" lvl="3" indent="0">
              <a:lnSpc>
                <a:spcPct val="150000"/>
              </a:lnSpc>
              <a:spcBef>
                <a:spcPts val="0"/>
              </a:spcBef>
              <a:buNone/>
            </a:pPr>
            <a:r>
              <a:rPr lang="en-US" sz="2800" b="1" dirty="0">
                <a:sym typeface="Wingdings" panose="05000000000000000000" pitchFamily="2" charset="2"/>
              </a:rPr>
              <a:t> We have to decide how to proceed and how to request the delivery</a:t>
            </a:r>
          </a:p>
        </p:txBody>
      </p:sp>
    </p:spTree>
    <p:extLst>
      <p:ext uri="{BB962C8B-B14F-4D97-AF65-F5344CB8AC3E}">
        <p14:creationId xmlns:p14="http://schemas.microsoft.com/office/powerpoint/2010/main" val="132061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Started</a:t>
            </a:r>
            <a:r>
              <a:rPr lang="de-DE" dirty="0"/>
              <a:t> </a:t>
            </a:r>
            <a:r>
              <a:rPr lang="de-DE" dirty="0" err="1"/>
              <a:t>discussion</a:t>
            </a:r>
            <a:r>
              <a:rPr lang="de-DE" dirty="0"/>
              <a:t> </a:t>
            </a:r>
            <a:r>
              <a:rPr lang="de-DE" dirty="0" err="1"/>
              <a:t>about</a:t>
            </a:r>
            <a:r>
              <a:rPr lang="de-DE" dirty="0"/>
              <a:t> </a:t>
            </a:r>
            <a:r>
              <a:rPr lang="de-DE" dirty="0" err="1"/>
              <a:t>synergies</a:t>
            </a:r>
            <a:endParaRPr lang="de-DE" dirty="0"/>
          </a:p>
        </p:txBody>
      </p:sp>
      <p:sp>
        <p:nvSpPr>
          <p:cNvPr id="3" name="Text Placeholder 2"/>
          <p:cNvSpPr>
            <a:spLocks noGrp="1"/>
          </p:cNvSpPr>
          <p:nvPr>
            <p:ph type="body" sz="quarter" idx="10"/>
          </p:nvPr>
        </p:nvSpPr>
        <p:spPr>
          <a:xfrm>
            <a:off x="324000" y="1476461"/>
            <a:ext cx="11068250" cy="4983061"/>
          </a:xfrm>
        </p:spPr>
        <p:txBody>
          <a:bodyPr/>
          <a:lstStyle/>
          <a:p>
            <a:pPr marL="0" lvl="2" indent="0">
              <a:lnSpc>
                <a:spcPct val="150000"/>
              </a:lnSpc>
              <a:buNone/>
            </a:pPr>
            <a:r>
              <a:rPr lang="en-US" sz="2000" b="1" dirty="0"/>
              <a:t>Additionally</a:t>
            </a:r>
          </a:p>
          <a:p>
            <a:pPr lvl="3">
              <a:lnSpc>
                <a:spcPct val="150000"/>
              </a:lnSpc>
            </a:pPr>
            <a:r>
              <a:rPr lang="en-US" sz="2000" dirty="0"/>
              <a:t>Monitoring</a:t>
            </a:r>
          </a:p>
          <a:p>
            <a:pPr lvl="4">
              <a:lnSpc>
                <a:spcPct val="150000"/>
              </a:lnSpc>
            </a:pPr>
            <a:r>
              <a:rPr lang="en-US" sz="1800" dirty="0" err="1"/>
              <a:t>Dynatrace</a:t>
            </a:r>
            <a:r>
              <a:rPr lang="en-US" sz="1800" dirty="0"/>
              <a:t> for monitoring, Prometheus only in exceptional cases</a:t>
            </a:r>
          </a:p>
          <a:p>
            <a:pPr lvl="4">
              <a:lnSpc>
                <a:spcPct val="150000"/>
              </a:lnSpc>
            </a:pPr>
            <a:r>
              <a:rPr lang="en-US" sz="1800" dirty="0"/>
              <a:t>(platform provided) ELK for logging</a:t>
            </a:r>
          </a:p>
          <a:p>
            <a:pPr lvl="3">
              <a:lnSpc>
                <a:spcPct val="150000"/>
              </a:lnSpc>
            </a:pPr>
            <a:r>
              <a:rPr lang="en-US" sz="2000" dirty="0"/>
              <a:t>Reuse discussion: Two services (Mobile, 3d Visualization) are using a library reuse model, not Microservices</a:t>
            </a:r>
          </a:p>
          <a:p>
            <a:pPr lvl="3">
              <a:lnSpc>
                <a:spcPct val="150000"/>
              </a:lnSpc>
            </a:pPr>
            <a:r>
              <a:rPr lang="en-US" sz="2000" dirty="0"/>
              <a:t>Persistency: Based on the CTO guidelines, we will assess what technology to use for which purpose</a:t>
            </a:r>
            <a:endParaRPr lang="de-DE" dirty="0"/>
          </a:p>
        </p:txBody>
      </p:sp>
    </p:spTree>
    <p:extLst>
      <p:ext uri="{BB962C8B-B14F-4D97-AF65-F5344CB8AC3E}">
        <p14:creationId xmlns:p14="http://schemas.microsoft.com/office/powerpoint/2010/main" val="381497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4" name="Rectangle 3"/>
          <p:cNvSpPr/>
          <p:nvPr/>
        </p:nvSpPr>
        <p:spPr bwMode="gray">
          <a:xfrm>
            <a:off x="2332139" y="2122415"/>
            <a:ext cx="2239861"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800" b="0" i="0" u="none" strike="noStrike" kern="0" cap="none" spc="0" normalizeH="0" noProof="0" dirty="0">
                <a:ln>
                  <a:noFill/>
                </a:ln>
                <a:effectLst/>
                <a:uLnTx/>
                <a:uFillTx/>
                <a:ea typeface="Arial Unicode MS" pitchFamily="34" charset="-128"/>
                <a:cs typeface="Arial Unicode MS" pitchFamily="34" charset="-128"/>
              </a:rPr>
              <a:t> A</a:t>
            </a:r>
            <a:endParaRPr kumimoji="0" lang="de-DE" sz="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3617054" y="2207703"/>
            <a:ext cx="862668" cy="443218"/>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800" b="0" i="0" u="none" strike="noStrike" kern="0" cap="none" spc="0" normalizeH="0" noProof="0" dirty="0">
                <a:ln>
                  <a:noFill/>
                </a:ln>
                <a:effectLst/>
                <a:uLnTx/>
                <a:uFillTx/>
                <a:ea typeface="Arial Unicode MS" pitchFamily="34" charset="-128"/>
                <a:cs typeface="Arial Unicode MS" pitchFamily="34" charset="-128"/>
              </a:rPr>
              <a:t> B</a:t>
            </a:r>
            <a:endParaRPr kumimoji="0" lang="de-DE" sz="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712752" y="3323439"/>
            <a:ext cx="2239861"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800" b="0" i="0" u="none" strike="noStrike" kern="0" cap="none" spc="0" normalizeH="0" noProof="0" dirty="0">
                <a:ln>
                  <a:noFill/>
                </a:ln>
                <a:effectLst/>
                <a:uLnTx/>
                <a:uFillTx/>
                <a:ea typeface="Arial Unicode MS" pitchFamily="34" charset="-128"/>
                <a:cs typeface="Arial Unicode MS" pitchFamily="34" charset="-128"/>
              </a:rPr>
              <a:t> A</a:t>
            </a:r>
            <a:endParaRPr kumimoji="0" lang="de-DE" sz="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479722" y="3408028"/>
            <a:ext cx="862668" cy="443218"/>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800" b="0" i="0" u="none" strike="noStrike" kern="0" cap="none" spc="0" normalizeH="0" noProof="0" dirty="0">
                <a:ln>
                  <a:noFill/>
                </a:ln>
                <a:effectLst/>
                <a:uLnTx/>
                <a:uFillTx/>
                <a:ea typeface="Arial Unicode MS" pitchFamily="34" charset="-128"/>
                <a:cs typeface="Arial Unicode MS" pitchFamily="34" charset="-128"/>
              </a:rPr>
              <a:t> B</a:t>
            </a:r>
            <a:endParaRPr kumimoji="0" lang="de-DE" sz="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Oval 7"/>
          <p:cNvSpPr/>
          <p:nvPr/>
        </p:nvSpPr>
        <p:spPr bwMode="gray">
          <a:xfrm>
            <a:off x="4162167" y="3575637"/>
            <a:ext cx="108000" cy="108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 name="Straight Connector 9"/>
          <p:cNvCxnSpPr>
            <a:stCxn id="6" idx="3"/>
            <a:endCxn id="8" idx="2"/>
          </p:cNvCxnSpPr>
          <p:nvPr/>
        </p:nvCxnSpPr>
        <p:spPr>
          <a:xfrm>
            <a:off x="3952613" y="3629637"/>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cxnSp>
        <p:nvCxnSpPr>
          <p:cNvPr id="12" name="Straight Connector 11"/>
          <p:cNvCxnSpPr>
            <a:stCxn id="8" idx="6"/>
            <a:endCxn id="7" idx="1"/>
          </p:cNvCxnSpPr>
          <p:nvPr/>
        </p:nvCxnSpPr>
        <p:spPr>
          <a:xfrm>
            <a:off x="4270167" y="3629637"/>
            <a:ext cx="209555" cy="0"/>
          </a:xfrm>
          <a:prstGeom prst="line">
            <a:avLst/>
          </a:prstGeom>
          <a:ln>
            <a:headEnd/>
            <a:tailEnd/>
          </a:ln>
        </p:spPr>
        <p:style>
          <a:lnRef idx="2">
            <a:schemeClr val="dk1"/>
          </a:lnRef>
          <a:fillRef idx="1">
            <a:schemeClr val="lt1"/>
          </a:fillRef>
          <a:effectRef idx="0">
            <a:schemeClr val="dk1"/>
          </a:effectRef>
          <a:fontRef idx="minor">
            <a:schemeClr val="dk1"/>
          </a:fontRef>
        </p:style>
      </p:cxnSp>
      <p:sp>
        <p:nvSpPr>
          <p:cNvPr id="13" name="Isosceles Triangle 12"/>
          <p:cNvSpPr/>
          <p:nvPr/>
        </p:nvSpPr>
        <p:spPr bwMode="gray">
          <a:xfrm rot="5400000">
            <a:off x="4216167" y="3742307"/>
            <a:ext cx="108000" cy="69338"/>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p:cNvSpPr txBox="1"/>
          <p:nvPr/>
        </p:nvSpPr>
        <p:spPr>
          <a:xfrm>
            <a:off x="4142429" y="3707865"/>
            <a:ext cx="73738" cy="12311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800" kern="0" dirty="0">
                <a:ea typeface="Arial Unicode MS" pitchFamily="34" charset="-128"/>
                <a:cs typeface="Arial Unicode MS" pitchFamily="34" charset="-128"/>
              </a:rPr>
              <a:t>R</a:t>
            </a:r>
          </a:p>
        </p:txBody>
      </p:sp>
      <p:sp>
        <p:nvSpPr>
          <p:cNvPr id="15" name="Arrow: Down 14"/>
          <p:cNvSpPr/>
          <p:nvPr/>
        </p:nvSpPr>
        <p:spPr bwMode="gray">
          <a:xfrm>
            <a:off x="3068541" y="2816776"/>
            <a:ext cx="767056" cy="424697"/>
          </a:xfrm>
          <a:prstGeom prst="downArrow">
            <a:avLst/>
          </a:prstGeom>
          <a:solidFill>
            <a:schemeClr val="bg1">
              <a:lumMod val="95000"/>
            </a:schemeClr>
          </a:solidFill>
          <a:ln>
            <a:no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1592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4" name="Rectangle 3"/>
          <p:cNvSpPr/>
          <p:nvPr/>
        </p:nvSpPr>
        <p:spPr bwMode="gray">
          <a:xfrm>
            <a:off x="2410146" y="1975070"/>
            <a:ext cx="2069576" cy="620097"/>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a:t>
            </a:r>
          </a:p>
        </p:txBody>
      </p:sp>
      <p:sp>
        <p:nvSpPr>
          <p:cNvPr id="15" name="Arrow: Down 14"/>
          <p:cNvSpPr/>
          <p:nvPr/>
        </p:nvSpPr>
        <p:spPr bwMode="gray">
          <a:xfrm>
            <a:off x="3033554" y="3447646"/>
            <a:ext cx="767056" cy="424697"/>
          </a:xfrm>
          <a:prstGeom prst="downArrow">
            <a:avLst/>
          </a:prstGeom>
          <a:solidFill>
            <a:schemeClr val="bg1">
              <a:lumMod val="95000"/>
            </a:schemeClr>
          </a:solidFill>
          <a:ln>
            <a:no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3" name="Cylinder 2"/>
          <p:cNvSpPr/>
          <p:nvPr/>
        </p:nvSpPr>
        <p:spPr bwMode="gray">
          <a:xfrm>
            <a:off x="3085558" y="2827549"/>
            <a:ext cx="715052" cy="485369"/>
          </a:xfrm>
          <a:prstGeom prst="can">
            <a:avLst/>
          </a:prstGeom>
          <a:ln>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de-DE" sz="800" kern="0" dirty="0" err="1">
              <a:solidFill>
                <a:srgbClr val="000000"/>
              </a:solidFill>
              <a:ea typeface="Arial Unicode MS" pitchFamily="34" charset="-128"/>
              <a:cs typeface="Arial Unicode MS" pitchFamily="34" charset="-128"/>
            </a:endParaRPr>
          </a:p>
        </p:txBody>
      </p:sp>
      <p:cxnSp>
        <p:nvCxnSpPr>
          <p:cNvPr id="11" name="Straight Arrow Connector 10"/>
          <p:cNvCxnSpPr>
            <a:stCxn id="4" idx="2"/>
            <a:endCxn id="3" idx="1"/>
          </p:cNvCxnSpPr>
          <p:nvPr/>
        </p:nvCxnSpPr>
        <p:spPr>
          <a:xfrm flipH="1">
            <a:off x="3443084" y="2595167"/>
            <a:ext cx="1850" cy="2323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gray">
          <a:xfrm>
            <a:off x="2410146" y="3956270"/>
            <a:ext cx="2069576" cy="620097"/>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a:t>
            </a:r>
          </a:p>
        </p:txBody>
      </p:sp>
      <p:sp>
        <p:nvSpPr>
          <p:cNvPr id="17" name="Cylinder 16"/>
          <p:cNvSpPr/>
          <p:nvPr/>
        </p:nvSpPr>
        <p:spPr bwMode="gray">
          <a:xfrm>
            <a:off x="2410146" y="4813082"/>
            <a:ext cx="715052" cy="485369"/>
          </a:xfrm>
          <a:prstGeom prst="can">
            <a:avLst/>
          </a:prstGeom>
          <a:ln>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de-DE" sz="800" kern="0" dirty="0" err="1">
                <a:solidFill>
                  <a:srgbClr val="000000"/>
                </a:solidFill>
                <a:ea typeface="Arial Unicode MS" pitchFamily="34" charset="-128"/>
                <a:cs typeface="Arial Unicode MS" pitchFamily="34" charset="-128"/>
              </a:rPr>
              <a:t>primary</a:t>
            </a:r>
            <a:endParaRPr lang="de-DE" sz="800" kern="0" dirty="0">
              <a:solidFill>
                <a:srgbClr val="000000"/>
              </a:solidFill>
              <a:ea typeface="Arial Unicode MS" pitchFamily="34" charset="-128"/>
              <a:cs typeface="Arial Unicode MS" pitchFamily="34" charset="-128"/>
            </a:endParaRPr>
          </a:p>
        </p:txBody>
      </p:sp>
      <p:cxnSp>
        <p:nvCxnSpPr>
          <p:cNvPr id="18" name="Straight Arrow Connector 17"/>
          <p:cNvCxnSpPr>
            <a:endCxn id="17" idx="1"/>
          </p:cNvCxnSpPr>
          <p:nvPr/>
        </p:nvCxnSpPr>
        <p:spPr>
          <a:xfrm>
            <a:off x="2767672" y="4576367"/>
            <a:ext cx="0" cy="2367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ylinder 20"/>
          <p:cNvSpPr/>
          <p:nvPr/>
        </p:nvSpPr>
        <p:spPr bwMode="gray">
          <a:xfrm>
            <a:off x="3764670" y="4813082"/>
            <a:ext cx="715052" cy="485369"/>
          </a:xfrm>
          <a:prstGeom prst="can">
            <a:avLst/>
          </a:prstGeom>
          <a:ln>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de-DE" sz="800" kern="0" dirty="0" err="1">
                <a:solidFill>
                  <a:srgbClr val="000000"/>
                </a:solidFill>
                <a:ea typeface="Arial Unicode MS" pitchFamily="34" charset="-128"/>
                <a:cs typeface="Arial Unicode MS" pitchFamily="34" charset="-128"/>
              </a:rPr>
              <a:t>temporary</a:t>
            </a:r>
            <a:endParaRPr lang="de-DE" sz="800" kern="0" dirty="0">
              <a:solidFill>
                <a:srgbClr val="000000"/>
              </a:solidFill>
              <a:ea typeface="Arial Unicode MS" pitchFamily="34" charset="-128"/>
              <a:cs typeface="Arial Unicode MS" pitchFamily="34" charset="-128"/>
            </a:endParaRPr>
          </a:p>
        </p:txBody>
      </p:sp>
      <p:cxnSp>
        <p:nvCxnSpPr>
          <p:cNvPr id="22" name="Straight Arrow Connector 21"/>
          <p:cNvCxnSpPr>
            <a:endCxn id="21" idx="1"/>
          </p:cNvCxnSpPr>
          <p:nvPr/>
        </p:nvCxnSpPr>
        <p:spPr>
          <a:xfrm>
            <a:off x="4122196" y="4576367"/>
            <a:ext cx="0" cy="2367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gray">
          <a:xfrm>
            <a:off x="3648932" y="4327713"/>
            <a:ext cx="830789" cy="248654"/>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800" kern="0" dirty="0" err="1">
                <a:solidFill>
                  <a:srgbClr val="000000"/>
                </a:solidFill>
                <a:latin typeface="Arial"/>
                <a:ea typeface="Arial Unicode MS" pitchFamily="34" charset="-128"/>
                <a:cs typeface="Arial Unicode MS" pitchFamily="34" charset="-128"/>
              </a:rPr>
              <a:t>Fallback</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4" name="Rectangle 23"/>
          <p:cNvSpPr/>
          <p:nvPr/>
        </p:nvSpPr>
        <p:spPr bwMode="gray">
          <a:xfrm>
            <a:off x="2767671" y="4327713"/>
            <a:ext cx="830789" cy="248654"/>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800" kern="0" dirty="0" err="1">
                <a:solidFill>
                  <a:srgbClr val="000000"/>
                </a:solidFill>
                <a:latin typeface="Arial"/>
                <a:ea typeface="Arial Unicode MS" pitchFamily="34" charset="-128"/>
                <a:cs typeface="Arial Unicode MS" pitchFamily="34" charset="-128"/>
              </a:rPr>
              <a:t>Replicator</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73255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4" name="Rectangle 3"/>
          <p:cNvSpPr/>
          <p:nvPr/>
        </p:nvSpPr>
        <p:spPr bwMode="gray">
          <a:xfrm>
            <a:off x="2332139" y="2122415"/>
            <a:ext cx="2239861"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a:t>
            </a:r>
          </a:p>
        </p:txBody>
      </p:sp>
      <p:sp>
        <p:nvSpPr>
          <p:cNvPr id="5" name="Rectangle 4"/>
          <p:cNvSpPr/>
          <p:nvPr/>
        </p:nvSpPr>
        <p:spPr bwMode="gray">
          <a:xfrm>
            <a:off x="3617054" y="2207703"/>
            <a:ext cx="862668" cy="443218"/>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B</a:t>
            </a:r>
          </a:p>
        </p:txBody>
      </p:sp>
      <p:sp>
        <p:nvSpPr>
          <p:cNvPr id="6" name="Rectangle 5"/>
          <p:cNvSpPr/>
          <p:nvPr/>
        </p:nvSpPr>
        <p:spPr bwMode="gray">
          <a:xfrm>
            <a:off x="1712752" y="3323439"/>
            <a:ext cx="2239861"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a:t>
            </a:r>
          </a:p>
        </p:txBody>
      </p:sp>
      <p:sp>
        <p:nvSpPr>
          <p:cNvPr id="7" name="Rectangle 6"/>
          <p:cNvSpPr/>
          <p:nvPr/>
        </p:nvSpPr>
        <p:spPr bwMode="gray">
          <a:xfrm>
            <a:off x="4479722" y="3408028"/>
            <a:ext cx="862668" cy="443218"/>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B</a:t>
            </a:r>
          </a:p>
        </p:txBody>
      </p:sp>
      <p:sp>
        <p:nvSpPr>
          <p:cNvPr id="8" name="Oval 7"/>
          <p:cNvSpPr/>
          <p:nvPr/>
        </p:nvSpPr>
        <p:spPr bwMode="gray">
          <a:xfrm>
            <a:off x="4162167" y="3575637"/>
            <a:ext cx="108000" cy="108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Connector 9"/>
          <p:cNvCxnSpPr>
            <a:stCxn id="6" idx="3"/>
            <a:endCxn id="8" idx="2"/>
          </p:cNvCxnSpPr>
          <p:nvPr/>
        </p:nvCxnSpPr>
        <p:spPr>
          <a:xfrm>
            <a:off x="3952613" y="3629637"/>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cxnSp>
        <p:nvCxnSpPr>
          <p:cNvPr id="12" name="Straight Connector 11"/>
          <p:cNvCxnSpPr>
            <a:stCxn id="8" idx="6"/>
            <a:endCxn id="7" idx="1"/>
          </p:cNvCxnSpPr>
          <p:nvPr/>
        </p:nvCxnSpPr>
        <p:spPr>
          <a:xfrm>
            <a:off x="4270167" y="3629637"/>
            <a:ext cx="209555" cy="0"/>
          </a:xfrm>
          <a:prstGeom prst="line">
            <a:avLst/>
          </a:prstGeom>
          <a:ln>
            <a:headEnd/>
            <a:tailEnd/>
          </a:ln>
        </p:spPr>
        <p:style>
          <a:lnRef idx="2">
            <a:schemeClr val="dk1"/>
          </a:lnRef>
          <a:fillRef idx="1">
            <a:schemeClr val="lt1"/>
          </a:fillRef>
          <a:effectRef idx="0">
            <a:schemeClr val="dk1"/>
          </a:effectRef>
          <a:fontRef idx="minor">
            <a:schemeClr val="dk1"/>
          </a:fontRef>
        </p:style>
      </p:cxnSp>
      <p:sp>
        <p:nvSpPr>
          <p:cNvPr id="13" name="Isosceles Triangle 12"/>
          <p:cNvSpPr/>
          <p:nvPr/>
        </p:nvSpPr>
        <p:spPr bwMode="gray">
          <a:xfrm rot="5400000">
            <a:off x="4216167" y="3742307"/>
            <a:ext cx="108000" cy="69338"/>
          </a:xfrm>
          <a:prstGeom prst="triangle">
            <a:avLst/>
          </a:prstGeom>
          <a:solidFill>
            <a:schemeClr val="tx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4" name="TextBox 13"/>
          <p:cNvSpPr txBox="1"/>
          <p:nvPr/>
        </p:nvSpPr>
        <p:spPr>
          <a:xfrm>
            <a:off x="4142429" y="3707865"/>
            <a:ext cx="73738" cy="12311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a:t>
            </a:r>
          </a:p>
        </p:txBody>
      </p:sp>
      <p:sp>
        <p:nvSpPr>
          <p:cNvPr id="15" name="Arrow: Down 14"/>
          <p:cNvSpPr/>
          <p:nvPr/>
        </p:nvSpPr>
        <p:spPr bwMode="gray">
          <a:xfrm>
            <a:off x="3068541" y="2816776"/>
            <a:ext cx="767056" cy="424697"/>
          </a:xfrm>
          <a:prstGeom prst="downArrow">
            <a:avLst/>
          </a:prstGeom>
          <a:solidFill>
            <a:schemeClr val="bg1">
              <a:lumMod val="95000"/>
            </a:schemeClr>
          </a:solidFill>
          <a:ln>
            <a:no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p:cNvSpPr/>
          <p:nvPr/>
        </p:nvSpPr>
        <p:spPr bwMode="gray">
          <a:xfrm rot="16200000">
            <a:off x="3081388" y="3020390"/>
            <a:ext cx="524372" cy="1218082"/>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lang="de-DE" sz="700" kern="0" dirty="0" err="1">
                <a:solidFill>
                  <a:srgbClr val="000000"/>
                </a:solidFill>
                <a:latin typeface="Arial"/>
                <a:ea typeface="Arial Unicode MS" pitchFamily="34" charset="-128"/>
                <a:cs typeface="Arial Unicode MS" pitchFamily="34" charset="-128"/>
              </a:rPr>
              <a:t>Fallback</a:t>
            </a:r>
            <a:endParaRPr kumimoji="0" lang="de-DE" sz="7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ectangle 15"/>
          <p:cNvSpPr/>
          <p:nvPr/>
        </p:nvSpPr>
        <p:spPr bwMode="gray">
          <a:xfrm>
            <a:off x="2985168" y="3408028"/>
            <a:ext cx="862668" cy="443218"/>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B</a:t>
            </a:r>
          </a:p>
        </p:txBody>
      </p:sp>
    </p:spTree>
    <p:extLst>
      <p:ext uri="{BB962C8B-B14F-4D97-AF65-F5344CB8AC3E}">
        <p14:creationId xmlns:p14="http://schemas.microsoft.com/office/powerpoint/2010/main" val="72285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4" name="Rectangle 3"/>
          <p:cNvSpPr/>
          <p:nvPr/>
        </p:nvSpPr>
        <p:spPr bwMode="gray">
          <a:xfrm>
            <a:off x="2332139" y="2122415"/>
            <a:ext cx="900763" cy="451773"/>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800" kern="0" dirty="0">
                <a:solidFill>
                  <a:srgbClr val="000000"/>
                </a:solidFill>
                <a:latin typeface="Arial"/>
                <a:ea typeface="Arial Unicode MS" pitchFamily="34" charset="-128"/>
                <a:cs typeface="Arial Unicode MS" pitchFamily="34" charset="-128"/>
              </a:rPr>
              <a:t>Supervisor</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ectangle 15"/>
          <p:cNvSpPr/>
          <p:nvPr/>
        </p:nvSpPr>
        <p:spPr bwMode="gray">
          <a:xfrm>
            <a:off x="1431376" y="3011535"/>
            <a:ext cx="900763" cy="451773"/>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800" kern="0" dirty="0" err="1">
                <a:solidFill>
                  <a:srgbClr val="000000"/>
                </a:solidFill>
                <a:latin typeface="Arial"/>
                <a:ea typeface="Arial Unicode MS" pitchFamily="34" charset="-128"/>
                <a:cs typeface="Arial Unicode MS" pitchFamily="34" charset="-128"/>
              </a:rPr>
              <a:t>Component</a:t>
            </a:r>
            <a:r>
              <a:rPr lang="de-DE" sz="800" kern="0" dirty="0">
                <a:solidFill>
                  <a:srgbClr val="000000"/>
                </a:solidFill>
                <a:latin typeface="Arial"/>
                <a:ea typeface="Arial Unicode MS" pitchFamily="34" charset="-128"/>
                <a:cs typeface="Arial Unicode MS" pitchFamily="34" charset="-128"/>
              </a:rPr>
              <a:t> A</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p:cNvSpPr/>
          <p:nvPr/>
        </p:nvSpPr>
        <p:spPr bwMode="gray">
          <a:xfrm>
            <a:off x="3232902" y="3011535"/>
            <a:ext cx="900763" cy="451773"/>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800" kern="0" dirty="0" err="1">
                <a:solidFill>
                  <a:srgbClr val="000000"/>
                </a:solidFill>
                <a:latin typeface="Arial"/>
                <a:ea typeface="Arial Unicode MS" pitchFamily="34" charset="-128"/>
                <a:cs typeface="Arial Unicode MS" pitchFamily="34" charset="-128"/>
              </a:rPr>
              <a:t>Component</a:t>
            </a:r>
            <a:r>
              <a:rPr lang="de-DE" sz="800" kern="0" dirty="0">
                <a:solidFill>
                  <a:srgbClr val="000000"/>
                </a:solidFill>
                <a:latin typeface="Arial"/>
                <a:ea typeface="Arial Unicode MS" pitchFamily="34" charset="-128"/>
                <a:cs typeface="Arial Unicode MS" pitchFamily="34" charset="-128"/>
              </a:rPr>
              <a:t> B</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9" name="Straight Arrow Connector 8"/>
          <p:cNvCxnSpPr>
            <a:stCxn id="4" idx="2"/>
            <a:endCxn id="16" idx="0"/>
          </p:cNvCxnSpPr>
          <p:nvPr/>
        </p:nvCxnSpPr>
        <p:spPr>
          <a:xfrm flipH="1">
            <a:off x="1881758" y="2574188"/>
            <a:ext cx="900763" cy="437347"/>
          </a:xfrm>
          <a:prstGeom prst="straightConnector1">
            <a:avLst/>
          </a:prstGeom>
          <a:ln>
            <a:headEnd/>
            <a:tailEnd type="triangl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4" idx="2"/>
            <a:endCxn id="17" idx="0"/>
          </p:cNvCxnSpPr>
          <p:nvPr/>
        </p:nvCxnSpPr>
        <p:spPr>
          <a:xfrm>
            <a:off x="2782521" y="2574188"/>
            <a:ext cx="900763" cy="437347"/>
          </a:xfrm>
          <a:prstGeom prst="straightConnector1">
            <a:avLst/>
          </a:prstGeom>
          <a:ln>
            <a:headEn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13547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6" name="Rectangle 5"/>
          <p:cNvSpPr/>
          <p:nvPr/>
        </p:nvSpPr>
        <p:spPr bwMode="gray">
          <a:xfrm>
            <a:off x="2301486" y="3323439"/>
            <a:ext cx="884072"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a:t>
            </a:r>
          </a:p>
        </p:txBody>
      </p:sp>
      <p:sp>
        <p:nvSpPr>
          <p:cNvPr id="7" name="Rectangle 6"/>
          <p:cNvSpPr/>
          <p:nvPr/>
        </p:nvSpPr>
        <p:spPr bwMode="gray">
          <a:xfrm>
            <a:off x="3712666" y="3323439"/>
            <a:ext cx="1067349"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B</a:t>
            </a:r>
          </a:p>
        </p:txBody>
      </p:sp>
      <p:sp>
        <p:nvSpPr>
          <p:cNvPr id="8" name="Oval 7"/>
          <p:cNvSpPr/>
          <p:nvPr/>
        </p:nvSpPr>
        <p:spPr bwMode="gray">
          <a:xfrm>
            <a:off x="3395112" y="3575637"/>
            <a:ext cx="108000" cy="108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Connector 9"/>
          <p:cNvCxnSpPr>
            <a:stCxn id="6" idx="3"/>
            <a:endCxn id="8" idx="2"/>
          </p:cNvCxnSpPr>
          <p:nvPr/>
        </p:nvCxnSpPr>
        <p:spPr>
          <a:xfrm>
            <a:off x="3185558" y="3629637"/>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cxnSp>
        <p:nvCxnSpPr>
          <p:cNvPr id="12" name="Straight Connector 11"/>
          <p:cNvCxnSpPr>
            <a:stCxn id="8" idx="6"/>
            <a:endCxn id="7" idx="1"/>
          </p:cNvCxnSpPr>
          <p:nvPr/>
        </p:nvCxnSpPr>
        <p:spPr>
          <a:xfrm>
            <a:off x="3503112" y="3629637"/>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sp>
        <p:nvSpPr>
          <p:cNvPr id="13" name="Isosceles Triangle 12"/>
          <p:cNvSpPr/>
          <p:nvPr/>
        </p:nvSpPr>
        <p:spPr bwMode="gray">
          <a:xfrm rot="5400000">
            <a:off x="3449112" y="3742307"/>
            <a:ext cx="108000" cy="69338"/>
          </a:xfrm>
          <a:prstGeom prst="triangle">
            <a:avLst/>
          </a:prstGeom>
          <a:solidFill>
            <a:schemeClr val="tx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4" name="TextBox 13"/>
          <p:cNvSpPr txBox="1"/>
          <p:nvPr/>
        </p:nvSpPr>
        <p:spPr>
          <a:xfrm>
            <a:off x="3375374" y="3707865"/>
            <a:ext cx="73738" cy="12311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a:t>
            </a:r>
          </a:p>
        </p:txBody>
      </p:sp>
      <p:sp>
        <p:nvSpPr>
          <p:cNvPr id="15" name="Arrow: Down 14"/>
          <p:cNvSpPr/>
          <p:nvPr/>
        </p:nvSpPr>
        <p:spPr bwMode="gray">
          <a:xfrm>
            <a:off x="3068541" y="2816776"/>
            <a:ext cx="767056" cy="424697"/>
          </a:xfrm>
          <a:prstGeom prst="downArrow">
            <a:avLst/>
          </a:prstGeom>
          <a:solidFill>
            <a:schemeClr val="bg1">
              <a:lumMod val="95000"/>
            </a:schemeClr>
          </a:solidFill>
          <a:ln>
            <a:no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p:cNvSpPr/>
          <p:nvPr/>
        </p:nvSpPr>
        <p:spPr bwMode="gray">
          <a:xfrm rot="16200000">
            <a:off x="3595765" y="3475450"/>
            <a:ext cx="542176" cy="308373"/>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800" kern="0" dirty="0">
                <a:solidFill>
                  <a:srgbClr val="000000"/>
                </a:solidFill>
                <a:latin typeface="Arial"/>
                <a:ea typeface="Arial Unicode MS" pitchFamily="34" charset="-128"/>
                <a:cs typeface="Arial Unicode MS" pitchFamily="34" charset="-128"/>
              </a:rPr>
              <a:t>Rate </a:t>
            </a:r>
            <a:r>
              <a:rPr lang="de-DE" sz="800" kern="0" dirty="0" err="1">
                <a:solidFill>
                  <a:srgbClr val="000000"/>
                </a:solidFill>
                <a:latin typeface="Arial"/>
                <a:ea typeface="Arial Unicode MS" pitchFamily="34" charset="-128"/>
                <a:cs typeface="Arial Unicode MS" pitchFamily="34" charset="-128"/>
              </a:rPr>
              <a:t>Limiter</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ectangle 17"/>
          <p:cNvSpPr/>
          <p:nvPr/>
        </p:nvSpPr>
        <p:spPr bwMode="gray">
          <a:xfrm>
            <a:off x="2297152" y="2111042"/>
            <a:ext cx="884072"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a:t>
            </a:r>
          </a:p>
        </p:txBody>
      </p:sp>
      <p:sp>
        <p:nvSpPr>
          <p:cNvPr id="19" name="Rectangle 18"/>
          <p:cNvSpPr/>
          <p:nvPr/>
        </p:nvSpPr>
        <p:spPr bwMode="gray">
          <a:xfrm>
            <a:off x="3708332" y="2111042"/>
            <a:ext cx="1067349"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B</a:t>
            </a:r>
          </a:p>
        </p:txBody>
      </p:sp>
      <p:sp>
        <p:nvSpPr>
          <p:cNvPr id="20" name="Oval 19"/>
          <p:cNvSpPr/>
          <p:nvPr/>
        </p:nvSpPr>
        <p:spPr bwMode="gray">
          <a:xfrm>
            <a:off x="3390778" y="2363240"/>
            <a:ext cx="108000" cy="108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21" name="Straight Connector 20"/>
          <p:cNvCxnSpPr>
            <a:stCxn id="18" idx="3"/>
            <a:endCxn id="20" idx="2"/>
          </p:cNvCxnSpPr>
          <p:nvPr/>
        </p:nvCxnSpPr>
        <p:spPr>
          <a:xfrm>
            <a:off x="3181224" y="2417240"/>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cxnSp>
        <p:nvCxnSpPr>
          <p:cNvPr id="22" name="Straight Connector 21"/>
          <p:cNvCxnSpPr>
            <a:stCxn id="20" idx="6"/>
            <a:endCxn id="19" idx="1"/>
          </p:cNvCxnSpPr>
          <p:nvPr/>
        </p:nvCxnSpPr>
        <p:spPr>
          <a:xfrm>
            <a:off x="3498778" y="2417240"/>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sp>
        <p:nvSpPr>
          <p:cNvPr id="23" name="Isosceles Triangle 22"/>
          <p:cNvSpPr/>
          <p:nvPr/>
        </p:nvSpPr>
        <p:spPr bwMode="gray">
          <a:xfrm rot="5400000">
            <a:off x="3444778" y="2529910"/>
            <a:ext cx="108000" cy="69338"/>
          </a:xfrm>
          <a:prstGeom prst="triangle">
            <a:avLst/>
          </a:prstGeom>
          <a:solidFill>
            <a:schemeClr val="tx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24" name="TextBox 23"/>
          <p:cNvSpPr txBox="1"/>
          <p:nvPr/>
        </p:nvSpPr>
        <p:spPr>
          <a:xfrm>
            <a:off x="3371040" y="2495468"/>
            <a:ext cx="73738" cy="12311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a:t>
            </a:r>
          </a:p>
        </p:txBody>
      </p:sp>
    </p:spTree>
    <p:extLst>
      <p:ext uri="{BB962C8B-B14F-4D97-AF65-F5344CB8AC3E}">
        <p14:creationId xmlns:p14="http://schemas.microsoft.com/office/powerpoint/2010/main" val="157746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6" name="Rectangle 5"/>
          <p:cNvSpPr/>
          <p:nvPr/>
        </p:nvSpPr>
        <p:spPr bwMode="gray">
          <a:xfrm>
            <a:off x="2305819" y="2058013"/>
            <a:ext cx="884072"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Request </a:t>
            </a: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Accept</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3716999" y="2058013"/>
            <a:ext cx="885336"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Processor</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8" name="Oval 7"/>
          <p:cNvSpPr/>
          <p:nvPr/>
        </p:nvSpPr>
        <p:spPr bwMode="gray">
          <a:xfrm>
            <a:off x="3399445" y="2310211"/>
            <a:ext cx="108000" cy="108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Connector 9"/>
          <p:cNvCxnSpPr>
            <a:stCxn id="6" idx="3"/>
            <a:endCxn id="8" idx="2"/>
          </p:cNvCxnSpPr>
          <p:nvPr/>
        </p:nvCxnSpPr>
        <p:spPr>
          <a:xfrm>
            <a:off x="3189891" y="2364211"/>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cxnSp>
        <p:nvCxnSpPr>
          <p:cNvPr id="12" name="Straight Connector 11"/>
          <p:cNvCxnSpPr>
            <a:stCxn id="8" idx="6"/>
            <a:endCxn id="7" idx="1"/>
          </p:cNvCxnSpPr>
          <p:nvPr/>
        </p:nvCxnSpPr>
        <p:spPr>
          <a:xfrm>
            <a:off x="3507445" y="2364211"/>
            <a:ext cx="209554" cy="0"/>
          </a:xfrm>
          <a:prstGeom prst="line">
            <a:avLst/>
          </a:prstGeom>
          <a:ln>
            <a:headEnd/>
            <a:tailEnd/>
          </a:ln>
        </p:spPr>
        <p:style>
          <a:lnRef idx="2">
            <a:schemeClr val="dk1"/>
          </a:lnRef>
          <a:fillRef idx="1">
            <a:schemeClr val="lt1"/>
          </a:fillRef>
          <a:effectRef idx="0">
            <a:schemeClr val="dk1"/>
          </a:effectRef>
          <a:fontRef idx="minor">
            <a:schemeClr val="dk1"/>
          </a:fontRef>
        </p:style>
      </p:cxnSp>
      <p:sp>
        <p:nvSpPr>
          <p:cNvPr id="13" name="Isosceles Triangle 12"/>
          <p:cNvSpPr/>
          <p:nvPr/>
        </p:nvSpPr>
        <p:spPr bwMode="gray">
          <a:xfrm rot="5400000">
            <a:off x="3453445" y="2476881"/>
            <a:ext cx="108000" cy="69338"/>
          </a:xfrm>
          <a:prstGeom prst="triangle">
            <a:avLst/>
          </a:prstGeom>
          <a:solidFill>
            <a:schemeClr val="tx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4" name="TextBox 13"/>
          <p:cNvSpPr txBox="1"/>
          <p:nvPr/>
        </p:nvSpPr>
        <p:spPr>
          <a:xfrm>
            <a:off x="3379707" y="2442439"/>
            <a:ext cx="73738" cy="12311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a:t>
            </a:r>
          </a:p>
        </p:txBody>
      </p:sp>
      <p:sp>
        <p:nvSpPr>
          <p:cNvPr id="15" name="Arrow: Down 14"/>
          <p:cNvSpPr/>
          <p:nvPr/>
        </p:nvSpPr>
        <p:spPr bwMode="gray">
          <a:xfrm>
            <a:off x="3068541" y="2816776"/>
            <a:ext cx="767056" cy="424697"/>
          </a:xfrm>
          <a:prstGeom prst="downArrow">
            <a:avLst/>
          </a:prstGeom>
          <a:solidFill>
            <a:schemeClr val="bg1">
              <a:lumMod val="95000"/>
            </a:schemeClr>
          </a:solidFill>
          <a:ln>
            <a:no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25" name="Rectangle 24"/>
          <p:cNvSpPr/>
          <p:nvPr/>
        </p:nvSpPr>
        <p:spPr bwMode="gray">
          <a:xfrm>
            <a:off x="2305819" y="3387839"/>
            <a:ext cx="884072"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Request </a:t>
            </a: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Accept</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6" name="Rectangle 25"/>
          <p:cNvSpPr/>
          <p:nvPr/>
        </p:nvSpPr>
        <p:spPr bwMode="gray">
          <a:xfrm>
            <a:off x="3716999" y="3387839"/>
            <a:ext cx="885336" cy="612396"/>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Processor</a:t>
            </a:r>
            <a:endParaRPr kumimoji="0" lang="de-DE"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Cylinder 31"/>
          <p:cNvSpPr/>
          <p:nvPr/>
        </p:nvSpPr>
        <p:spPr bwMode="gray">
          <a:xfrm>
            <a:off x="3094543" y="4306433"/>
            <a:ext cx="715052" cy="485369"/>
          </a:xfrm>
          <a:prstGeom prst="can">
            <a:avLst/>
          </a:prstGeom>
          <a:ln>
            <a:headEnd/>
            <a:tailEn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de-DE" sz="800" kern="0" dirty="0">
                <a:solidFill>
                  <a:srgbClr val="000000"/>
                </a:solidFill>
                <a:ea typeface="Arial Unicode MS" pitchFamily="34" charset="-128"/>
                <a:cs typeface="Arial Unicode MS" pitchFamily="34" charset="-128"/>
              </a:rPr>
              <a:t>Queue</a:t>
            </a:r>
          </a:p>
        </p:txBody>
      </p:sp>
      <p:cxnSp>
        <p:nvCxnSpPr>
          <p:cNvPr id="33" name="Straight Arrow Connector 32"/>
          <p:cNvCxnSpPr>
            <a:stCxn id="25" idx="2"/>
            <a:endCxn id="32" idx="1"/>
          </p:cNvCxnSpPr>
          <p:nvPr/>
        </p:nvCxnSpPr>
        <p:spPr>
          <a:xfrm>
            <a:off x="2747855" y="4000235"/>
            <a:ext cx="704214" cy="306198"/>
          </a:xfrm>
          <a:prstGeom prst="straightConnector1">
            <a:avLst/>
          </a:prstGeom>
          <a:ln>
            <a:headEnd/>
            <a:tailEnd type="triangle"/>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32" idx="1"/>
            <a:endCxn id="26" idx="2"/>
          </p:cNvCxnSpPr>
          <p:nvPr/>
        </p:nvCxnSpPr>
        <p:spPr>
          <a:xfrm flipV="1">
            <a:off x="3452069" y="4000235"/>
            <a:ext cx="707598" cy="306198"/>
          </a:xfrm>
          <a:prstGeom prst="straightConnector1">
            <a:avLst/>
          </a:prstGeom>
          <a:ln>
            <a:headEn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87896850"/>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0</TotalTime>
  <Words>174</Words>
  <Application>Microsoft Office PowerPoint</Application>
  <PresentationFormat>Custom</PresentationFormat>
  <Paragraphs>48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wingdings</vt:lpstr>
      <vt:lpstr>Courier New</vt:lpstr>
      <vt:lpstr>Symbol</vt:lpstr>
      <vt:lpstr>Arial</vt:lpstr>
      <vt:lpstr>Arial Unicode MS</vt:lpstr>
      <vt:lpstr>wingdings</vt:lpstr>
      <vt:lpstr>SAP_2016_16x9_white</vt:lpstr>
      <vt:lpstr>Requirements Assessment</vt:lpstr>
      <vt:lpstr>Started discussion about synergies</vt:lpstr>
      <vt:lpstr>PowerPoint Presentation</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Fildebrandt, Ulf</cp:lastModifiedBy>
  <cp:revision>133</cp:revision>
  <dcterms:created xsi:type="dcterms:W3CDTF">2017-02-23T10:19:49Z</dcterms:created>
  <dcterms:modified xsi:type="dcterms:W3CDTF">2017-11-02T14:59:44Z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335545477</vt:i4>
  </property>
  <property fmtid="{D5CDD505-2E9C-101B-9397-08002B2CF9AE}" pid="3" name="_NewReviewCycle">
    <vt:lpwstr/>
  </property>
  <property fmtid="{D5CDD505-2E9C-101B-9397-08002B2CF9AE}" pid="4" name="_EmailSubject">
    <vt:lpwstr>Minutes May-18th: Blocker I/O Service Development Model </vt:lpwstr>
  </property>
  <property fmtid="{D5CDD505-2E9C-101B-9397-08002B2CF9AE}" pid="5" name="_AuthorEmail">
    <vt:lpwstr>frank.oliver.hoffmann@sap.com</vt:lpwstr>
  </property>
  <property fmtid="{D5CDD505-2E9C-101B-9397-08002B2CF9AE}" pid="6" name="_AuthorEmailDisplayName">
    <vt:lpwstr>Hoffmann, Frank Oliver</vt:lpwstr>
  </property>
  <property fmtid="{D5CDD505-2E9C-101B-9397-08002B2CF9AE}" pid="7" name="_PreviousAdHocReviewCycleID">
    <vt:i4>-927063443</vt:i4>
  </property>
</Properties>
</file>