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0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7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B69F-9D75-45D2-A3F6-0FA6132520F0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0" y="-4300"/>
            <a:ext cx="10375078" cy="686659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73077" y="2475295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bg1"/>
                </a:solidFill>
              </a:rPr>
              <a:t>손에 잡히는 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AI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2.1 </a:t>
            </a:r>
            <a:r>
              <a:rPr lang="ko-KR" altLang="en-US" sz="3200" b="1" dirty="0" smtClean="0"/>
              <a:t>코딩 기초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92898" y="167951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산수에서 계산 방향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67446" y="2391690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2 + 3 = 5</a:t>
            </a:r>
            <a:endParaRPr lang="ko-KR" altLang="en-US" sz="4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71026" y="3288536"/>
            <a:ext cx="231959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2898" y="385502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코딩에서 계산 방향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7446" y="4567200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5 = 2 + 3</a:t>
            </a:r>
            <a:endParaRPr lang="ko-KR" altLang="en-US" sz="4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871026" y="5464046"/>
            <a:ext cx="2230946" cy="5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37416" y="4575616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+ 3</a:t>
            </a:r>
            <a:endParaRPr lang="ko-KR" altLang="en-US" sz="4000" dirty="0"/>
          </a:p>
        </p:txBody>
      </p:sp>
      <p:sp>
        <p:nvSpPr>
          <p:cNvPr id="23" name="Speech Bubble"/>
          <p:cNvSpPr>
            <a:spLocks noChangeAspect="1" noEditPoints="1"/>
          </p:cNvSpPr>
          <p:nvPr/>
        </p:nvSpPr>
        <p:spPr bwMode="auto">
          <a:xfrm rot="20582286">
            <a:off x="6567303" y="3125289"/>
            <a:ext cx="2698072" cy="1328302"/>
          </a:xfrm>
          <a:custGeom>
            <a:avLst/>
            <a:gdLst>
              <a:gd name="T0" fmla="*/ 305 w 611"/>
              <a:gd name="T1" fmla="*/ 0 h 587"/>
              <a:gd name="T2" fmla="*/ 0 w 611"/>
              <a:gd name="T3" fmla="*/ 265 h 587"/>
              <a:gd name="T4" fmla="*/ 119 w 611"/>
              <a:gd name="T5" fmla="*/ 475 h 587"/>
              <a:gd name="T6" fmla="*/ 68 w 611"/>
              <a:gd name="T7" fmla="*/ 584 h 587"/>
              <a:gd name="T8" fmla="*/ 229 w 611"/>
              <a:gd name="T9" fmla="*/ 522 h 587"/>
              <a:gd name="T10" fmla="*/ 305 w 611"/>
              <a:gd name="T11" fmla="*/ 531 h 587"/>
              <a:gd name="T12" fmla="*/ 611 w 611"/>
              <a:gd name="T13" fmla="*/ 265 h 587"/>
              <a:gd name="T14" fmla="*/ 305 w 611"/>
              <a:gd name="T15" fmla="*/ 0 h 587"/>
              <a:gd name="T16" fmla="*/ 305 w 611"/>
              <a:gd name="T17" fmla="*/ 24 h 587"/>
              <a:gd name="T18" fmla="*/ 586 w 611"/>
              <a:gd name="T19" fmla="*/ 265 h 587"/>
              <a:gd name="T20" fmla="*/ 305 w 611"/>
              <a:gd name="T21" fmla="*/ 506 h 587"/>
              <a:gd name="T22" fmla="*/ 221 w 611"/>
              <a:gd name="T23" fmla="*/ 495 h 587"/>
              <a:gd name="T24" fmla="*/ 116 w 611"/>
              <a:gd name="T25" fmla="*/ 555 h 587"/>
              <a:gd name="T26" fmla="*/ 139 w 611"/>
              <a:gd name="T27" fmla="*/ 503 h 587"/>
              <a:gd name="T28" fmla="*/ 144 w 611"/>
              <a:gd name="T29" fmla="*/ 463 h 587"/>
              <a:gd name="T30" fmla="*/ 24 w 611"/>
              <a:gd name="T31" fmla="*/ 265 h 587"/>
              <a:gd name="T32" fmla="*/ 305 w 611"/>
              <a:gd name="T33" fmla="*/ 24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" h="587">
                <a:moveTo>
                  <a:pt x="305" y="0"/>
                </a:moveTo>
                <a:cubicBezTo>
                  <a:pt x="137" y="0"/>
                  <a:pt x="0" y="118"/>
                  <a:pt x="0" y="265"/>
                </a:cubicBezTo>
                <a:cubicBezTo>
                  <a:pt x="0" y="351"/>
                  <a:pt x="47" y="426"/>
                  <a:pt x="119" y="475"/>
                </a:cubicBezTo>
                <a:cubicBezTo>
                  <a:pt x="117" y="518"/>
                  <a:pt x="88" y="557"/>
                  <a:pt x="68" y="584"/>
                </a:cubicBezTo>
                <a:cubicBezTo>
                  <a:pt x="128" y="587"/>
                  <a:pt x="189" y="568"/>
                  <a:pt x="229" y="522"/>
                </a:cubicBezTo>
                <a:cubicBezTo>
                  <a:pt x="254" y="527"/>
                  <a:pt x="279" y="531"/>
                  <a:pt x="305" y="531"/>
                </a:cubicBezTo>
                <a:cubicBezTo>
                  <a:pt x="473" y="531"/>
                  <a:pt x="611" y="413"/>
                  <a:pt x="611" y="265"/>
                </a:cubicBezTo>
                <a:cubicBezTo>
                  <a:pt x="611" y="118"/>
                  <a:pt x="473" y="0"/>
                  <a:pt x="305" y="0"/>
                </a:cubicBezTo>
                <a:close/>
                <a:moveTo>
                  <a:pt x="305" y="24"/>
                </a:moveTo>
                <a:cubicBezTo>
                  <a:pt x="462" y="24"/>
                  <a:pt x="586" y="133"/>
                  <a:pt x="586" y="265"/>
                </a:cubicBezTo>
                <a:cubicBezTo>
                  <a:pt x="586" y="397"/>
                  <a:pt x="462" y="506"/>
                  <a:pt x="305" y="506"/>
                </a:cubicBezTo>
                <a:cubicBezTo>
                  <a:pt x="274" y="505"/>
                  <a:pt x="248" y="502"/>
                  <a:pt x="221" y="495"/>
                </a:cubicBezTo>
                <a:cubicBezTo>
                  <a:pt x="184" y="538"/>
                  <a:pt x="153" y="548"/>
                  <a:pt x="116" y="555"/>
                </a:cubicBezTo>
                <a:cubicBezTo>
                  <a:pt x="127" y="535"/>
                  <a:pt x="135" y="517"/>
                  <a:pt x="139" y="503"/>
                </a:cubicBezTo>
                <a:cubicBezTo>
                  <a:pt x="143" y="490"/>
                  <a:pt x="144" y="476"/>
                  <a:pt x="144" y="463"/>
                </a:cubicBezTo>
                <a:cubicBezTo>
                  <a:pt x="69" y="408"/>
                  <a:pt x="26" y="337"/>
                  <a:pt x="24" y="265"/>
                </a:cubicBezTo>
                <a:cubicBezTo>
                  <a:pt x="24" y="133"/>
                  <a:pt x="149" y="24"/>
                  <a:pt x="305" y="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127" y="3402105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 + 3</a:t>
            </a:r>
            <a:r>
              <a:rPr lang="ko-KR" altLang="en-US" b="1" dirty="0" smtClean="0">
                <a:solidFill>
                  <a:srgbClr val="0070C0"/>
                </a:solidFill>
              </a:rPr>
              <a:t>을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에 저장한다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17076" y="2003866"/>
            <a:ext cx="3664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Y = X + 3</a:t>
            </a:r>
            <a:endParaRPr lang="ko-KR" altLang="en-US" sz="6000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260119" y="3019529"/>
            <a:ext cx="356957" cy="6479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3040" y="3852163"/>
            <a:ext cx="277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예측</a:t>
            </a:r>
            <a:r>
              <a:rPr lang="en-US" altLang="ko-KR" sz="2400" dirty="0" smtClean="0"/>
              <a:t>(predict)</a:t>
            </a:r>
            <a:r>
              <a:rPr lang="ko-KR" altLang="en-US" sz="2400" dirty="0" smtClean="0"/>
              <a:t>해서 </a:t>
            </a:r>
            <a:endParaRPr lang="en-US" altLang="ko-KR" sz="2400" dirty="0" smtClean="0"/>
          </a:p>
          <a:p>
            <a:r>
              <a:rPr lang="ko-KR" altLang="en-US" sz="2400" dirty="0" smtClean="0"/>
              <a:t>알고 싶은 값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636705" y="2987012"/>
            <a:ext cx="465201" cy="8560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9108" y="405824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예측을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위해 제공하는 값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87872" y="4867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7030A0"/>
                </a:solidFill>
              </a:rPr>
              <a:t>종속변수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0760" y="4867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7030A0"/>
                </a:solidFill>
              </a:rPr>
              <a:t>독립변수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65" y="1333657"/>
            <a:ext cx="7654636" cy="2294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68" y="4197432"/>
            <a:ext cx="7611341" cy="226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1429" y="11228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학습용 데이터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505" y="403065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예측을 </a:t>
            </a:r>
            <a:r>
              <a:rPr lang="ko-KR" altLang="en-US" b="1" dirty="0" smtClean="0">
                <a:solidFill>
                  <a:srgbClr val="FF0000"/>
                </a:solidFill>
              </a:rPr>
              <a:t>적용할 새로운 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542494" y="3485591"/>
            <a:ext cx="1284194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알고리즘</a:t>
            </a:r>
            <a:endParaRPr lang="ko-KR" altLang="en-US" b="1" dirty="0"/>
          </a:p>
        </p:txBody>
      </p:sp>
      <p:sp>
        <p:nvSpPr>
          <p:cNvPr id="17" name="Arrow Left (3)"/>
          <p:cNvSpPr>
            <a:spLocks noChangeAspect="1" noEditPoints="1"/>
          </p:cNvSpPr>
          <p:nvPr/>
        </p:nvSpPr>
        <p:spPr bwMode="auto">
          <a:xfrm rot="15064097">
            <a:off x="10036896" y="2462881"/>
            <a:ext cx="900486" cy="73999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rrow Left (3)"/>
          <p:cNvSpPr>
            <a:spLocks noChangeAspect="1" noEditPoints="1"/>
          </p:cNvSpPr>
          <p:nvPr/>
        </p:nvSpPr>
        <p:spPr bwMode="auto">
          <a:xfrm rot="20702633">
            <a:off x="10002479" y="4773534"/>
            <a:ext cx="900486" cy="73999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8972" y="4386543"/>
            <a:ext cx="484428" cy="2092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pep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>
                <a:solidFill>
                  <a:srgbClr val="C00000"/>
                </a:solidFill>
              </a:rPr>
              <a:t>0</a:t>
            </a:r>
            <a:endParaRPr lang="ko-KR" altLang="en-US" sz="1300" b="1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0847" y="1566582"/>
            <a:ext cx="6757147" cy="27566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27994" y="1566581"/>
            <a:ext cx="718807" cy="275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7933" y="15054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독립변수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X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값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2" name="직선 화살표 연결선 21"/>
          <p:cNvCxnSpPr>
            <a:stCxn id="12" idx="1"/>
            <a:endCxn id="25" idx="3"/>
          </p:cNvCxnSpPr>
          <p:nvPr/>
        </p:nvCxnSpPr>
        <p:spPr>
          <a:xfrm flipH="1">
            <a:off x="1628521" y="1704415"/>
            <a:ext cx="442326" cy="15496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7537" y="13504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종속변수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Y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값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31" name="직선 화살표 연결선 30"/>
          <p:cNvCxnSpPr>
            <a:stCxn id="14" idx="3"/>
            <a:endCxn id="29" idx="1"/>
          </p:cNvCxnSpPr>
          <p:nvPr/>
        </p:nvCxnSpPr>
        <p:spPr>
          <a:xfrm flipV="1">
            <a:off x="9546801" y="1704413"/>
            <a:ext cx="54073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87139" y="2402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F0"/>
                </a:solidFill>
              </a:rPr>
              <a:t>학습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2831" y="50238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적용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25" grpId="0"/>
      <p:bldP spid="29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 단계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61564" y="1862416"/>
            <a:ext cx="1586753" cy="29650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DATA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1943098" y="1741391"/>
            <a:ext cx="1405219" cy="200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학습용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943097" y="3832411"/>
            <a:ext cx="1405219" cy="87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평가용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98321" y="2944813"/>
            <a:ext cx="1061317" cy="75570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알고리즘</a:t>
            </a:r>
            <a:endParaRPr lang="ko-KR" altLang="en-US" sz="1400" b="1" dirty="0"/>
          </a:p>
        </p:txBody>
      </p:sp>
      <p:sp>
        <p:nvSpPr>
          <p:cNvPr id="24" name="Arrow Left (3)"/>
          <p:cNvSpPr>
            <a:spLocks noChangeAspect="1" noEditPoints="1"/>
          </p:cNvSpPr>
          <p:nvPr/>
        </p:nvSpPr>
        <p:spPr bwMode="auto">
          <a:xfrm rot="15064097">
            <a:off x="3780472" y="2099598"/>
            <a:ext cx="744203" cy="61156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Left (3)"/>
          <p:cNvSpPr>
            <a:spLocks noChangeAspect="1" noEditPoints="1"/>
          </p:cNvSpPr>
          <p:nvPr/>
        </p:nvSpPr>
        <p:spPr bwMode="auto">
          <a:xfrm rot="20702633">
            <a:off x="3752028" y="4009229"/>
            <a:ext cx="744203" cy="61156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2573" y="2049813"/>
            <a:ext cx="53415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학습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2567" y="4216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평가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51276" y="2111188"/>
            <a:ext cx="1216959" cy="22322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NEW</a:t>
            </a:r>
          </a:p>
          <a:p>
            <a:pPr algn="ctr"/>
            <a:r>
              <a:rPr lang="en-US" altLang="ko-KR" i="1" dirty="0" smtClean="0"/>
              <a:t>DATA</a:t>
            </a:r>
            <a:endParaRPr lang="ko-KR" altLang="en-US" i="1" dirty="0"/>
          </a:p>
        </p:txBody>
      </p:sp>
      <p:sp>
        <p:nvSpPr>
          <p:cNvPr id="30" name="Arrow Right"/>
          <p:cNvSpPr>
            <a:spLocks noChangeAspect="1"/>
          </p:cNvSpPr>
          <p:nvPr/>
        </p:nvSpPr>
        <p:spPr bwMode="auto">
          <a:xfrm>
            <a:off x="5712736" y="3160712"/>
            <a:ext cx="600658" cy="417124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2288" y="279138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전개</a:t>
            </a:r>
            <a:r>
              <a:rPr lang="en-US" altLang="ko-KR" b="1" dirty="0" smtClean="0">
                <a:solidFill>
                  <a:srgbClr val="7030A0"/>
                </a:solidFill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</a:rPr>
              <a:t>적용</a:t>
            </a:r>
            <a:r>
              <a:rPr lang="en-US" altLang="ko-KR" b="1" dirty="0" smtClean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23" grpId="0" animBg="1"/>
      <p:bldP spid="24" grpId="0" animBg="1"/>
      <p:bldP spid="26" grpId="0" animBg="1"/>
      <p:bldP spid="27" grpId="0"/>
      <p:bldP spid="28" grpId="0"/>
      <p:bldP spid="19" grpId="0" animBg="1"/>
      <p:bldP spid="30" grpId="0" animBg="1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117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손에 잡히는 AI</dc:title>
  <dc:creator>kduaro124@naver.com</dc:creator>
  <cp:lastModifiedBy>kduaro124@naver.com</cp:lastModifiedBy>
  <cp:revision>41</cp:revision>
  <dcterms:created xsi:type="dcterms:W3CDTF">2019-10-03T00:59:03Z</dcterms:created>
  <dcterms:modified xsi:type="dcterms:W3CDTF">2019-12-01T14:59:25Z</dcterms:modified>
</cp:coreProperties>
</file>