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8" r:id="rId4"/>
    <p:sldId id="269" r:id="rId5"/>
    <p:sldId id="270" r:id="rId6"/>
    <p:sldId id="271" r:id="rId7"/>
    <p:sldId id="267" r:id="rId8"/>
    <p:sldId id="266" r:id="rId9"/>
    <p:sldId id="264" r:id="rId10"/>
    <p:sldId id="265" r:id="rId11"/>
    <p:sldId id="259" r:id="rId12"/>
    <p:sldId id="260" r:id="rId13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103" autoAdjust="0"/>
  </p:normalViewPr>
  <p:slideViewPr>
    <p:cSldViewPr>
      <p:cViewPr varScale="1">
        <p:scale>
          <a:sx n="70" d="100"/>
          <a:sy n="70" d="100"/>
        </p:scale>
        <p:origin x="570" y="66"/>
      </p:cViewPr>
      <p:guideLst>
        <p:guide orient="horz" pos="2268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90C0C-BB25-4752-A7FB-8F45DDC2F96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D09FF5D1-B00A-4372-BD9B-B975340BFD5A}">
      <dgm:prSet phldrT="[Text]" custT="1"/>
      <dgm:spPr/>
      <dgm:t>
        <a:bodyPr/>
        <a:lstStyle/>
        <a:p>
          <a:r>
            <a:rPr lang="en-US" sz="1600" dirty="0" smtClean="0"/>
            <a:t>A  (E+ML)</a:t>
          </a:r>
          <a:endParaRPr lang="en-US" sz="1600" dirty="0"/>
        </a:p>
      </dgm:t>
    </dgm:pt>
    <dgm:pt modelId="{CAB90A05-E8E4-43D8-AFAA-EC373E337ABE}" type="parTrans" cxnId="{07798239-B450-4603-B61A-1BE61067116C}">
      <dgm:prSet/>
      <dgm:spPr/>
      <dgm:t>
        <a:bodyPr/>
        <a:lstStyle/>
        <a:p>
          <a:endParaRPr lang="en-US"/>
        </a:p>
      </dgm:t>
    </dgm:pt>
    <dgm:pt modelId="{AC68D992-00E6-44BF-97D3-2A04A93AFFDC}" type="sibTrans" cxnId="{07798239-B450-4603-B61A-1BE61067116C}">
      <dgm:prSet/>
      <dgm:spPr/>
      <dgm:t>
        <a:bodyPr/>
        <a:lstStyle/>
        <a:p>
          <a:endParaRPr lang="en-US"/>
        </a:p>
      </dgm:t>
    </dgm:pt>
    <dgm:pt modelId="{15EFAB1A-EB2B-491B-AE49-71DB51DB26EC}">
      <dgm:prSet phldrT="[Text]" custT="1"/>
      <dgm:spPr/>
      <dgm:t>
        <a:bodyPr/>
        <a:lstStyle/>
        <a:p>
          <a:r>
            <a:rPr lang="en-US" sz="1600" dirty="0" smtClean="0"/>
            <a:t>B </a:t>
          </a:r>
        </a:p>
        <a:p>
          <a:r>
            <a:rPr lang="en-US" sz="1600" dirty="0" smtClean="0"/>
            <a:t>(ML SA)</a:t>
          </a:r>
          <a:endParaRPr lang="en-US" sz="1600" dirty="0"/>
        </a:p>
      </dgm:t>
    </dgm:pt>
    <dgm:pt modelId="{5D411BBC-9C6A-491A-892E-6C6275CE4C06}" type="parTrans" cxnId="{880B8A10-694C-4FAF-91AB-DF09321BEA9A}">
      <dgm:prSet/>
      <dgm:spPr/>
      <dgm:t>
        <a:bodyPr/>
        <a:lstStyle/>
        <a:p>
          <a:endParaRPr lang="en-US"/>
        </a:p>
      </dgm:t>
    </dgm:pt>
    <dgm:pt modelId="{90DE38BF-A1F2-473A-9190-49CFD7DE540A}" type="sibTrans" cxnId="{880B8A10-694C-4FAF-91AB-DF09321BEA9A}">
      <dgm:prSet/>
      <dgm:spPr/>
      <dgm:t>
        <a:bodyPr/>
        <a:lstStyle/>
        <a:p>
          <a:endParaRPr lang="en-US"/>
        </a:p>
      </dgm:t>
    </dgm:pt>
    <dgm:pt modelId="{91C8ED75-DDFD-45A6-8401-40E68F65D9D8}" type="pres">
      <dgm:prSet presAssocID="{76290C0C-BB25-4752-A7FB-8F45DDC2F968}" presName="Name0" presStyleCnt="0">
        <dgm:presLayoutVars>
          <dgm:resizeHandles/>
        </dgm:presLayoutVars>
      </dgm:prSet>
      <dgm:spPr/>
    </dgm:pt>
    <dgm:pt modelId="{C37DAD14-003F-4FD2-AA91-F797A315FA07}" type="pres">
      <dgm:prSet presAssocID="{D09FF5D1-B00A-4372-BD9B-B975340BFD5A}" presName="text" presStyleLbl="node1" presStyleIdx="0" presStyleCnt="2" custLinFactX="45903" custLinFactNeighborX="100000" custLinFactNeighborY="-698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AFDF5-5C54-4BA1-BBC7-D2EB7F8D2964}" type="pres">
      <dgm:prSet presAssocID="{AC68D992-00E6-44BF-97D3-2A04A93AFFDC}" presName="space" presStyleCnt="0"/>
      <dgm:spPr/>
    </dgm:pt>
    <dgm:pt modelId="{C07DF693-1DB8-4823-A0C9-05D856481E0E}" type="pres">
      <dgm:prSet presAssocID="{15EFAB1A-EB2B-491B-AE49-71DB51DB26EC}" presName="text" presStyleLbl="node1" presStyleIdx="1" presStyleCnt="2" custScaleX="110651" custLinFactX="17254" custLinFactNeighborX="100000" custLinFactNeighborY="-72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98239-B450-4603-B61A-1BE61067116C}" srcId="{76290C0C-BB25-4752-A7FB-8F45DDC2F968}" destId="{D09FF5D1-B00A-4372-BD9B-B975340BFD5A}" srcOrd="0" destOrd="0" parTransId="{CAB90A05-E8E4-43D8-AFAA-EC373E337ABE}" sibTransId="{AC68D992-00E6-44BF-97D3-2A04A93AFFDC}"/>
    <dgm:cxn modelId="{D7B23742-57E1-45E3-8E3D-458BFFA35F80}" type="presOf" srcId="{76290C0C-BB25-4752-A7FB-8F45DDC2F968}" destId="{91C8ED75-DDFD-45A6-8401-40E68F65D9D8}" srcOrd="0" destOrd="0" presId="urn:diagrams.loki3.com/VaryingWidthList"/>
    <dgm:cxn modelId="{B16DE390-47FA-45DF-BE0C-A84896849C78}" type="presOf" srcId="{D09FF5D1-B00A-4372-BD9B-B975340BFD5A}" destId="{C37DAD14-003F-4FD2-AA91-F797A315FA07}" srcOrd="0" destOrd="0" presId="urn:diagrams.loki3.com/VaryingWidthList"/>
    <dgm:cxn modelId="{880B8A10-694C-4FAF-91AB-DF09321BEA9A}" srcId="{76290C0C-BB25-4752-A7FB-8F45DDC2F968}" destId="{15EFAB1A-EB2B-491B-AE49-71DB51DB26EC}" srcOrd="1" destOrd="0" parTransId="{5D411BBC-9C6A-491A-892E-6C6275CE4C06}" sibTransId="{90DE38BF-A1F2-473A-9190-49CFD7DE540A}"/>
    <dgm:cxn modelId="{7B0EBAB6-D3FC-41D0-95F3-C2780ED9050D}" type="presOf" srcId="{15EFAB1A-EB2B-491B-AE49-71DB51DB26EC}" destId="{C07DF693-1DB8-4823-A0C9-05D856481E0E}" srcOrd="0" destOrd="0" presId="urn:diagrams.loki3.com/VaryingWidthList"/>
    <dgm:cxn modelId="{C70516C0-713F-46A2-B0D7-C48DD6281F7C}" type="presParOf" srcId="{91C8ED75-DDFD-45A6-8401-40E68F65D9D8}" destId="{C37DAD14-003F-4FD2-AA91-F797A315FA07}" srcOrd="0" destOrd="0" presId="urn:diagrams.loki3.com/VaryingWidthList"/>
    <dgm:cxn modelId="{589EAADD-D476-4A3C-8C8C-2CE9F97BDB01}" type="presParOf" srcId="{91C8ED75-DDFD-45A6-8401-40E68F65D9D8}" destId="{4CEAFDF5-5C54-4BA1-BBC7-D2EB7F8D2964}" srcOrd="1" destOrd="0" presId="urn:diagrams.loki3.com/VaryingWidthList"/>
    <dgm:cxn modelId="{73FE3913-C750-48A3-9E3F-D5682AC64D26}" type="presParOf" srcId="{91C8ED75-DDFD-45A6-8401-40E68F65D9D8}" destId="{C07DF693-1DB8-4823-A0C9-05D856481E0E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3FBB5-29A9-4D46-A064-9B2B5A4C94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52290A2-051D-427B-8672-1BA941A3CCA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Problem Identification</a:t>
          </a:r>
          <a:endParaRPr lang="en-US" dirty="0"/>
        </a:p>
      </dgm:t>
    </dgm:pt>
    <dgm:pt modelId="{BB3D4DD6-18C5-4E61-A1B1-5ED2FC0CFDD7}" type="parTrans" cxnId="{9537D350-0146-499C-A8EA-6158EC5895D5}">
      <dgm:prSet/>
      <dgm:spPr/>
      <dgm:t>
        <a:bodyPr/>
        <a:lstStyle/>
        <a:p>
          <a:endParaRPr lang="en-US"/>
        </a:p>
      </dgm:t>
    </dgm:pt>
    <dgm:pt modelId="{CC42C715-D75B-4649-A4D9-676BD0AEB351}" type="sibTrans" cxnId="{9537D350-0146-499C-A8EA-6158EC5895D5}">
      <dgm:prSet/>
      <dgm:spPr/>
      <dgm:t>
        <a:bodyPr/>
        <a:lstStyle/>
        <a:p>
          <a:endParaRPr lang="en-US"/>
        </a:p>
      </dgm:t>
    </dgm:pt>
    <dgm:pt modelId="{DC805FDF-0D48-4F3D-9CF8-9D9A6D1360D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Literature Survey</a:t>
          </a:r>
          <a:endParaRPr lang="en-US" dirty="0"/>
        </a:p>
      </dgm:t>
    </dgm:pt>
    <dgm:pt modelId="{98A71E03-34BA-4BC7-81BD-76D926FB037B}" type="parTrans" cxnId="{A58CCF85-DDF9-4FFB-B28D-40E67B030FEE}">
      <dgm:prSet/>
      <dgm:spPr/>
      <dgm:t>
        <a:bodyPr/>
        <a:lstStyle/>
        <a:p>
          <a:endParaRPr lang="en-US"/>
        </a:p>
      </dgm:t>
    </dgm:pt>
    <dgm:pt modelId="{5D10CEB9-3C58-4D8F-9E81-5D600E99AE3D}" type="sibTrans" cxnId="{A58CCF85-DDF9-4FFB-B28D-40E67B030FEE}">
      <dgm:prSet/>
      <dgm:spPr/>
      <dgm:t>
        <a:bodyPr/>
        <a:lstStyle/>
        <a:p>
          <a:endParaRPr lang="en-US"/>
        </a:p>
      </dgm:t>
    </dgm:pt>
    <dgm:pt modelId="{F0C5D601-7A15-45A3-BDE2-08D8CA2F6475}">
      <dgm:prSet phldrT="[Text]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Approach to be used</a:t>
          </a:r>
          <a:endParaRPr lang="en-US" dirty="0">
            <a:solidFill>
              <a:schemeClr val="tx1"/>
            </a:solidFill>
          </a:endParaRPr>
        </a:p>
      </dgm:t>
    </dgm:pt>
    <dgm:pt modelId="{847A89BB-C924-42DF-87FD-DDBAF327BAA3}" type="parTrans" cxnId="{67183053-FCED-49E9-98CB-175AEA574ECB}">
      <dgm:prSet/>
      <dgm:spPr/>
      <dgm:t>
        <a:bodyPr/>
        <a:lstStyle/>
        <a:p>
          <a:endParaRPr lang="en-US"/>
        </a:p>
      </dgm:t>
    </dgm:pt>
    <dgm:pt modelId="{E97B4749-E311-4DC7-8A18-A31EA9A9CE95}" type="sibTrans" cxnId="{67183053-FCED-49E9-98CB-175AEA574ECB}">
      <dgm:prSet/>
      <dgm:spPr/>
      <dgm:t>
        <a:bodyPr/>
        <a:lstStyle/>
        <a:p>
          <a:endParaRPr lang="en-US"/>
        </a:p>
      </dgm:t>
    </dgm:pt>
    <dgm:pt modelId="{49A3BE0F-E0DA-4406-AE65-DDBF486D050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Implementation of ML Technique</a:t>
          </a:r>
          <a:endParaRPr lang="en-US" dirty="0"/>
        </a:p>
      </dgm:t>
    </dgm:pt>
    <dgm:pt modelId="{7A214116-E5B1-4FF9-94E0-5E68CFA14A15}" type="parTrans" cxnId="{019DF345-DCD4-44FD-94F5-A54D915C8940}">
      <dgm:prSet/>
      <dgm:spPr/>
      <dgm:t>
        <a:bodyPr/>
        <a:lstStyle/>
        <a:p>
          <a:endParaRPr lang="en-US"/>
        </a:p>
      </dgm:t>
    </dgm:pt>
    <dgm:pt modelId="{F0902CDD-880D-492A-B63D-F9BA81E2B315}" type="sibTrans" cxnId="{019DF345-DCD4-44FD-94F5-A54D915C8940}">
      <dgm:prSet/>
      <dgm:spPr/>
      <dgm:t>
        <a:bodyPr/>
        <a:lstStyle/>
        <a:p>
          <a:endParaRPr lang="en-US"/>
        </a:p>
      </dgm:t>
    </dgm:pt>
    <dgm:pt modelId="{B391B879-B2EB-45D6-AB9B-8B8838A8FA16}">
      <dgm:prSet phldrT="[Text]"/>
      <dgm:spPr/>
      <dgm:t>
        <a:bodyPr/>
        <a:lstStyle/>
        <a:p>
          <a:r>
            <a:rPr lang="en-US" dirty="0" smtClean="0"/>
            <a:t>Performance comparison</a:t>
          </a:r>
          <a:endParaRPr lang="en-US" dirty="0"/>
        </a:p>
      </dgm:t>
    </dgm:pt>
    <dgm:pt modelId="{18838F9C-5301-45A1-AD3B-EACACD5BFA71}" type="parTrans" cxnId="{E73E189D-F982-4C39-B350-301BB821DD4E}">
      <dgm:prSet/>
      <dgm:spPr/>
      <dgm:t>
        <a:bodyPr/>
        <a:lstStyle/>
        <a:p>
          <a:endParaRPr lang="en-US"/>
        </a:p>
      </dgm:t>
    </dgm:pt>
    <dgm:pt modelId="{E4D27DB6-A14C-4EDE-BCDD-4041DD399473}" type="sibTrans" cxnId="{E73E189D-F982-4C39-B350-301BB821DD4E}">
      <dgm:prSet/>
      <dgm:spPr/>
      <dgm:t>
        <a:bodyPr/>
        <a:lstStyle/>
        <a:p>
          <a:endParaRPr lang="en-US"/>
        </a:p>
      </dgm:t>
    </dgm:pt>
    <dgm:pt modelId="{D505456C-5CFF-44F2-87AC-45224FD78009}">
      <dgm:prSet phldrT="[Text]"/>
      <dgm:spPr/>
      <dgm:t>
        <a:bodyPr/>
        <a:lstStyle/>
        <a:p>
          <a:r>
            <a:rPr lang="en-US" dirty="0" smtClean="0"/>
            <a:t>Standalone  &amp; Hybrid Variants (Refer previous slide)</a:t>
          </a:r>
          <a:endParaRPr lang="en-US" dirty="0"/>
        </a:p>
      </dgm:t>
    </dgm:pt>
    <dgm:pt modelId="{A6E79719-510D-45FB-84C3-116D9E1489AF}" type="parTrans" cxnId="{54DEBC7B-D6DF-43A6-B4A1-71CFF42CA526}">
      <dgm:prSet/>
      <dgm:spPr/>
      <dgm:t>
        <a:bodyPr/>
        <a:lstStyle/>
        <a:p>
          <a:endParaRPr lang="en-US"/>
        </a:p>
      </dgm:t>
    </dgm:pt>
    <dgm:pt modelId="{2BB8EB2E-F083-4435-B5BA-E36E5D98105F}" type="sibTrans" cxnId="{54DEBC7B-D6DF-43A6-B4A1-71CFF42CA526}">
      <dgm:prSet/>
      <dgm:spPr/>
      <dgm:t>
        <a:bodyPr/>
        <a:lstStyle/>
        <a:p>
          <a:endParaRPr lang="en-US"/>
        </a:p>
      </dgm:t>
    </dgm:pt>
    <dgm:pt modelId="{6FA80639-2480-4569-994B-DCC1D5339860}">
      <dgm:prSet phldrT="[Text]"/>
      <dgm:spPr/>
      <dgm:t>
        <a:bodyPr/>
        <a:lstStyle/>
        <a:p>
          <a:r>
            <a:rPr lang="en-US" dirty="0" smtClean="0"/>
            <a:t>Conclusion </a:t>
          </a:r>
          <a:endParaRPr lang="en-US" dirty="0"/>
        </a:p>
      </dgm:t>
    </dgm:pt>
    <dgm:pt modelId="{1E9E7FA7-50FA-4464-B3AC-694B43A9FC2E}" type="parTrans" cxnId="{6A074D88-3316-417F-A9F5-5606DE4A109F}">
      <dgm:prSet/>
      <dgm:spPr/>
      <dgm:t>
        <a:bodyPr/>
        <a:lstStyle/>
        <a:p>
          <a:endParaRPr lang="en-US"/>
        </a:p>
      </dgm:t>
    </dgm:pt>
    <dgm:pt modelId="{CBE7BCC9-256E-4CE4-B5EE-A20601FC933C}" type="sibTrans" cxnId="{6A074D88-3316-417F-A9F5-5606DE4A109F}">
      <dgm:prSet/>
      <dgm:spPr/>
      <dgm:t>
        <a:bodyPr/>
        <a:lstStyle/>
        <a:p>
          <a:endParaRPr lang="en-US"/>
        </a:p>
      </dgm:t>
    </dgm:pt>
    <dgm:pt modelId="{A6C38B43-7DEF-4C76-A1EB-76A7BA2BB968}" type="pres">
      <dgm:prSet presAssocID="{1213FBB5-29A9-4D46-A064-9B2B5A4C94A5}" presName="Name0" presStyleCnt="0">
        <dgm:presLayoutVars>
          <dgm:dir/>
          <dgm:animLvl val="lvl"/>
          <dgm:resizeHandles val="exact"/>
        </dgm:presLayoutVars>
      </dgm:prSet>
      <dgm:spPr/>
    </dgm:pt>
    <dgm:pt modelId="{203C7B89-4703-452F-9EF8-12B205E61039}" type="pres">
      <dgm:prSet presAssocID="{352290A2-051D-427B-8672-1BA941A3CCA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827A9-CEE6-4B0E-AAF9-94090C9A8C74}" type="pres">
      <dgm:prSet presAssocID="{CC42C715-D75B-4649-A4D9-676BD0AEB351}" presName="parTxOnlySpace" presStyleCnt="0"/>
      <dgm:spPr/>
    </dgm:pt>
    <dgm:pt modelId="{372E30A8-ADAB-4831-B6EC-44ED2C16297F}" type="pres">
      <dgm:prSet presAssocID="{DC805FDF-0D48-4F3D-9CF8-9D9A6D1360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32FA1-00E4-47CC-B9F9-380C4EA924BB}" type="pres">
      <dgm:prSet presAssocID="{5D10CEB9-3C58-4D8F-9E81-5D600E99AE3D}" presName="parTxOnlySpace" presStyleCnt="0"/>
      <dgm:spPr/>
    </dgm:pt>
    <dgm:pt modelId="{00DE75E6-4BD5-4C03-B55D-7D0D1D8406AE}" type="pres">
      <dgm:prSet presAssocID="{F0C5D601-7A15-45A3-BDE2-08D8CA2F6475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4BAC7-47ED-4111-95CD-7746E177ADC8}" type="pres">
      <dgm:prSet presAssocID="{E97B4749-E311-4DC7-8A18-A31EA9A9CE95}" presName="parTxOnlySpace" presStyleCnt="0"/>
      <dgm:spPr/>
    </dgm:pt>
    <dgm:pt modelId="{15868B46-1F61-4A43-A4F0-0F31F601C3B7}" type="pres">
      <dgm:prSet presAssocID="{49A3BE0F-E0DA-4406-AE65-DDBF486D0505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644DF-1949-48BD-B6B7-B990D7C0E388}" type="pres">
      <dgm:prSet presAssocID="{F0902CDD-880D-492A-B63D-F9BA81E2B315}" presName="parTxOnlySpace" presStyleCnt="0"/>
      <dgm:spPr/>
    </dgm:pt>
    <dgm:pt modelId="{DAB8FAFB-34B0-496A-A4E6-E035D4D382E9}" type="pres">
      <dgm:prSet presAssocID="{D505456C-5CFF-44F2-87AC-45224FD780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9E8AC-F926-4D27-B1DC-EAB7A64C44AD}" type="pres">
      <dgm:prSet presAssocID="{2BB8EB2E-F083-4435-B5BA-E36E5D98105F}" presName="parTxOnlySpace" presStyleCnt="0"/>
      <dgm:spPr/>
    </dgm:pt>
    <dgm:pt modelId="{BF55A02C-4201-45F4-9EAD-F52CD2F5808A}" type="pres">
      <dgm:prSet presAssocID="{B391B879-B2EB-45D6-AB9B-8B8838A8FA16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68012-A805-4878-9E18-9776BF46D0B5}" type="pres">
      <dgm:prSet presAssocID="{E4D27DB6-A14C-4EDE-BCDD-4041DD399473}" presName="parTxOnlySpace" presStyleCnt="0"/>
      <dgm:spPr/>
    </dgm:pt>
    <dgm:pt modelId="{8908654B-E3AC-4C12-A162-30365E8E14AA}" type="pres">
      <dgm:prSet presAssocID="{6FA80639-2480-4569-994B-DCC1D533986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DEBC7B-D6DF-43A6-B4A1-71CFF42CA526}" srcId="{1213FBB5-29A9-4D46-A064-9B2B5A4C94A5}" destId="{D505456C-5CFF-44F2-87AC-45224FD78009}" srcOrd="4" destOrd="0" parTransId="{A6E79719-510D-45FB-84C3-116D9E1489AF}" sibTransId="{2BB8EB2E-F083-4435-B5BA-E36E5D98105F}"/>
    <dgm:cxn modelId="{9ABC217F-6510-48F1-BDDE-59D545340DEF}" type="presOf" srcId="{1213FBB5-29A9-4D46-A064-9B2B5A4C94A5}" destId="{A6C38B43-7DEF-4C76-A1EB-76A7BA2BB968}" srcOrd="0" destOrd="0" presId="urn:microsoft.com/office/officeart/2005/8/layout/chevron1"/>
    <dgm:cxn modelId="{9F778DE7-54CC-4EC8-BC55-B3BE1F652A69}" type="presOf" srcId="{D505456C-5CFF-44F2-87AC-45224FD78009}" destId="{DAB8FAFB-34B0-496A-A4E6-E035D4D382E9}" srcOrd="0" destOrd="0" presId="urn:microsoft.com/office/officeart/2005/8/layout/chevron1"/>
    <dgm:cxn modelId="{E73E189D-F982-4C39-B350-301BB821DD4E}" srcId="{1213FBB5-29A9-4D46-A064-9B2B5A4C94A5}" destId="{B391B879-B2EB-45D6-AB9B-8B8838A8FA16}" srcOrd="5" destOrd="0" parTransId="{18838F9C-5301-45A1-AD3B-EACACD5BFA71}" sibTransId="{E4D27DB6-A14C-4EDE-BCDD-4041DD399473}"/>
    <dgm:cxn modelId="{BE4814D8-7AA6-43D9-A9F9-87972CF01F12}" type="presOf" srcId="{B391B879-B2EB-45D6-AB9B-8B8838A8FA16}" destId="{BF55A02C-4201-45F4-9EAD-F52CD2F5808A}" srcOrd="0" destOrd="0" presId="urn:microsoft.com/office/officeart/2005/8/layout/chevron1"/>
    <dgm:cxn modelId="{9537D350-0146-499C-A8EA-6158EC5895D5}" srcId="{1213FBB5-29A9-4D46-A064-9B2B5A4C94A5}" destId="{352290A2-051D-427B-8672-1BA941A3CCAF}" srcOrd="0" destOrd="0" parTransId="{BB3D4DD6-18C5-4E61-A1B1-5ED2FC0CFDD7}" sibTransId="{CC42C715-D75B-4649-A4D9-676BD0AEB351}"/>
    <dgm:cxn modelId="{21EAA5EC-4F88-4D95-8985-879E7868FEC8}" type="presOf" srcId="{49A3BE0F-E0DA-4406-AE65-DDBF486D0505}" destId="{15868B46-1F61-4A43-A4F0-0F31F601C3B7}" srcOrd="0" destOrd="0" presId="urn:microsoft.com/office/officeart/2005/8/layout/chevron1"/>
    <dgm:cxn modelId="{6A074D88-3316-417F-A9F5-5606DE4A109F}" srcId="{1213FBB5-29A9-4D46-A064-9B2B5A4C94A5}" destId="{6FA80639-2480-4569-994B-DCC1D5339860}" srcOrd="6" destOrd="0" parTransId="{1E9E7FA7-50FA-4464-B3AC-694B43A9FC2E}" sibTransId="{CBE7BCC9-256E-4CE4-B5EE-A20601FC933C}"/>
    <dgm:cxn modelId="{E2A16336-B06A-45B4-80FB-4BDD5DBB561D}" type="presOf" srcId="{6FA80639-2480-4569-994B-DCC1D5339860}" destId="{8908654B-E3AC-4C12-A162-30365E8E14AA}" srcOrd="0" destOrd="0" presId="urn:microsoft.com/office/officeart/2005/8/layout/chevron1"/>
    <dgm:cxn modelId="{019DF345-DCD4-44FD-94F5-A54D915C8940}" srcId="{1213FBB5-29A9-4D46-A064-9B2B5A4C94A5}" destId="{49A3BE0F-E0DA-4406-AE65-DDBF486D0505}" srcOrd="3" destOrd="0" parTransId="{7A214116-E5B1-4FF9-94E0-5E68CFA14A15}" sibTransId="{F0902CDD-880D-492A-B63D-F9BA81E2B315}"/>
    <dgm:cxn modelId="{40B9E356-D3EE-4762-A344-19015CEE05C3}" type="presOf" srcId="{F0C5D601-7A15-45A3-BDE2-08D8CA2F6475}" destId="{00DE75E6-4BD5-4C03-B55D-7D0D1D8406AE}" srcOrd="0" destOrd="0" presId="urn:microsoft.com/office/officeart/2005/8/layout/chevron1"/>
    <dgm:cxn modelId="{67183053-FCED-49E9-98CB-175AEA574ECB}" srcId="{1213FBB5-29A9-4D46-A064-9B2B5A4C94A5}" destId="{F0C5D601-7A15-45A3-BDE2-08D8CA2F6475}" srcOrd="2" destOrd="0" parTransId="{847A89BB-C924-42DF-87FD-DDBAF327BAA3}" sibTransId="{E97B4749-E311-4DC7-8A18-A31EA9A9CE95}"/>
    <dgm:cxn modelId="{A58CCF85-DDF9-4FFB-B28D-40E67B030FEE}" srcId="{1213FBB5-29A9-4D46-A064-9B2B5A4C94A5}" destId="{DC805FDF-0D48-4F3D-9CF8-9D9A6D1360D3}" srcOrd="1" destOrd="0" parTransId="{98A71E03-34BA-4BC7-81BD-76D926FB037B}" sibTransId="{5D10CEB9-3C58-4D8F-9E81-5D600E99AE3D}"/>
    <dgm:cxn modelId="{3EBC3740-9695-4D15-8865-07BD56D84CCD}" type="presOf" srcId="{DC805FDF-0D48-4F3D-9CF8-9D9A6D1360D3}" destId="{372E30A8-ADAB-4831-B6EC-44ED2C16297F}" srcOrd="0" destOrd="0" presId="urn:microsoft.com/office/officeart/2005/8/layout/chevron1"/>
    <dgm:cxn modelId="{42C22B08-811D-4B8B-8355-0C0F88061D0B}" type="presOf" srcId="{352290A2-051D-427B-8672-1BA941A3CCAF}" destId="{203C7B89-4703-452F-9EF8-12B205E61039}" srcOrd="0" destOrd="0" presId="urn:microsoft.com/office/officeart/2005/8/layout/chevron1"/>
    <dgm:cxn modelId="{1A850F01-84D0-4240-A326-C1CFE397418B}" type="presParOf" srcId="{A6C38B43-7DEF-4C76-A1EB-76A7BA2BB968}" destId="{203C7B89-4703-452F-9EF8-12B205E61039}" srcOrd="0" destOrd="0" presId="urn:microsoft.com/office/officeart/2005/8/layout/chevron1"/>
    <dgm:cxn modelId="{4BB4FC95-3B5E-44F8-B8CF-80FC0930BBBC}" type="presParOf" srcId="{A6C38B43-7DEF-4C76-A1EB-76A7BA2BB968}" destId="{5C6827A9-CEE6-4B0E-AAF9-94090C9A8C74}" srcOrd="1" destOrd="0" presId="urn:microsoft.com/office/officeart/2005/8/layout/chevron1"/>
    <dgm:cxn modelId="{31F9893F-EC55-41FE-B1B4-62429DE73B3B}" type="presParOf" srcId="{A6C38B43-7DEF-4C76-A1EB-76A7BA2BB968}" destId="{372E30A8-ADAB-4831-B6EC-44ED2C16297F}" srcOrd="2" destOrd="0" presId="urn:microsoft.com/office/officeart/2005/8/layout/chevron1"/>
    <dgm:cxn modelId="{9AEB7A24-4D36-47F7-A49F-EA7C15075B9D}" type="presParOf" srcId="{A6C38B43-7DEF-4C76-A1EB-76A7BA2BB968}" destId="{8D832FA1-00E4-47CC-B9F9-380C4EA924BB}" srcOrd="3" destOrd="0" presId="urn:microsoft.com/office/officeart/2005/8/layout/chevron1"/>
    <dgm:cxn modelId="{BC3F1C49-7C16-4ECD-8132-45804B1A53CA}" type="presParOf" srcId="{A6C38B43-7DEF-4C76-A1EB-76A7BA2BB968}" destId="{00DE75E6-4BD5-4C03-B55D-7D0D1D8406AE}" srcOrd="4" destOrd="0" presId="urn:microsoft.com/office/officeart/2005/8/layout/chevron1"/>
    <dgm:cxn modelId="{77BE8E35-59D7-445E-904F-38740783ECA4}" type="presParOf" srcId="{A6C38B43-7DEF-4C76-A1EB-76A7BA2BB968}" destId="{8ED4BAC7-47ED-4111-95CD-7746E177ADC8}" srcOrd="5" destOrd="0" presId="urn:microsoft.com/office/officeart/2005/8/layout/chevron1"/>
    <dgm:cxn modelId="{C336C8D1-5DF5-4482-BE28-6509FAA394B8}" type="presParOf" srcId="{A6C38B43-7DEF-4C76-A1EB-76A7BA2BB968}" destId="{15868B46-1F61-4A43-A4F0-0F31F601C3B7}" srcOrd="6" destOrd="0" presId="urn:microsoft.com/office/officeart/2005/8/layout/chevron1"/>
    <dgm:cxn modelId="{415E8836-A365-4C05-8DA4-7E3ECB8D9F26}" type="presParOf" srcId="{A6C38B43-7DEF-4C76-A1EB-76A7BA2BB968}" destId="{B95644DF-1949-48BD-B6B7-B990D7C0E388}" srcOrd="7" destOrd="0" presId="urn:microsoft.com/office/officeart/2005/8/layout/chevron1"/>
    <dgm:cxn modelId="{886739EE-5263-464A-AA6E-5AC7BE908C86}" type="presParOf" srcId="{A6C38B43-7DEF-4C76-A1EB-76A7BA2BB968}" destId="{DAB8FAFB-34B0-496A-A4E6-E035D4D382E9}" srcOrd="8" destOrd="0" presId="urn:microsoft.com/office/officeart/2005/8/layout/chevron1"/>
    <dgm:cxn modelId="{490478EA-FAC0-43AA-970E-3C917CC38597}" type="presParOf" srcId="{A6C38B43-7DEF-4C76-A1EB-76A7BA2BB968}" destId="{5499E8AC-F926-4D27-B1DC-EAB7A64C44AD}" srcOrd="9" destOrd="0" presId="urn:microsoft.com/office/officeart/2005/8/layout/chevron1"/>
    <dgm:cxn modelId="{0559B8E4-6205-43C7-AD85-DE6A504986D8}" type="presParOf" srcId="{A6C38B43-7DEF-4C76-A1EB-76A7BA2BB968}" destId="{BF55A02C-4201-45F4-9EAD-F52CD2F5808A}" srcOrd="10" destOrd="0" presId="urn:microsoft.com/office/officeart/2005/8/layout/chevron1"/>
    <dgm:cxn modelId="{BD1E25AE-62F1-4FE6-98D9-BB64FD5D91D8}" type="presParOf" srcId="{A6C38B43-7DEF-4C76-A1EB-76A7BA2BB968}" destId="{91368012-A805-4878-9E18-9776BF46D0B5}" srcOrd="11" destOrd="0" presId="urn:microsoft.com/office/officeart/2005/8/layout/chevron1"/>
    <dgm:cxn modelId="{3B6D4440-6590-4AD0-92AB-BEE5B8BFD086}" type="presParOf" srcId="{A6C38B43-7DEF-4C76-A1EB-76A7BA2BB968}" destId="{8908654B-E3AC-4C12-A162-30365E8E14A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DAD14-003F-4FD2-AA91-F797A315FA07}">
      <dsp:nvSpPr>
        <dsp:cNvPr id="0" name=""/>
        <dsp:cNvSpPr/>
      </dsp:nvSpPr>
      <dsp:spPr>
        <a:xfrm>
          <a:off x="488889" y="0"/>
          <a:ext cx="765000" cy="1635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 (E+ML)</a:t>
          </a:r>
          <a:endParaRPr lang="en-US" sz="1600" kern="1200" dirty="0"/>
        </a:p>
      </dsp:txBody>
      <dsp:txXfrm>
        <a:off x="488889" y="0"/>
        <a:ext cx="765000" cy="1635472"/>
      </dsp:txXfrm>
    </dsp:sp>
    <dsp:sp modelId="{C07DF693-1DB8-4823-A0C9-05D856481E0E}">
      <dsp:nvSpPr>
        <dsp:cNvPr id="0" name=""/>
        <dsp:cNvSpPr/>
      </dsp:nvSpPr>
      <dsp:spPr>
        <a:xfrm>
          <a:off x="457201" y="1658353"/>
          <a:ext cx="796687" cy="1635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(ML SA)</a:t>
          </a:r>
          <a:endParaRPr lang="en-US" sz="1600" kern="1200" dirty="0"/>
        </a:p>
      </dsp:txBody>
      <dsp:txXfrm>
        <a:off x="457201" y="1658353"/>
        <a:ext cx="796687" cy="1635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C7B89-4703-452F-9EF8-12B205E61039}">
      <dsp:nvSpPr>
        <dsp:cNvPr id="0" name=""/>
        <dsp:cNvSpPr/>
      </dsp:nvSpPr>
      <dsp:spPr>
        <a:xfrm>
          <a:off x="0" y="2517179"/>
          <a:ext cx="1804789" cy="721915"/>
        </a:xfrm>
        <a:prstGeom prst="chevron">
          <a:avLst/>
        </a:prstGeom>
        <a:solidFill>
          <a:srgbClr val="92D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Problem Identification</a:t>
          </a:r>
          <a:endParaRPr lang="en-US" sz="1100" kern="1200" dirty="0"/>
        </a:p>
      </dsp:txBody>
      <dsp:txXfrm>
        <a:off x="360958" y="2517179"/>
        <a:ext cx="1082874" cy="721915"/>
      </dsp:txXfrm>
    </dsp:sp>
    <dsp:sp modelId="{372E30A8-ADAB-4831-B6EC-44ED2C16297F}">
      <dsp:nvSpPr>
        <dsp:cNvPr id="0" name=""/>
        <dsp:cNvSpPr/>
      </dsp:nvSpPr>
      <dsp:spPr>
        <a:xfrm>
          <a:off x="1624310" y="2517179"/>
          <a:ext cx="1804789" cy="721915"/>
        </a:xfrm>
        <a:prstGeom prst="chevron">
          <a:avLst/>
        </a:prstGeom>
        <a:solidFill>
          <a:srgbClr val="92D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Literature Survey</a:t>
          </a:r>
          <a:endParaRPr lang="en-US" sz="1100" kern="1200" dirty="0"/>
        </a:p>
      </dsp:txBody>
      <dsp:txXfrm>
        <a:off x="1985268" y="2517179"/>
        <a:ext cx="1082874" cy="721915"/>
      </dsp:txXfrm>
    </dsp:sp>
    <dsp:sp modelId="{00DE75E6-4BD5-4C03-B55D-7D0D1D8406AE}">
      <dsp:nvSpPr>
        <dsp:cNvPr id="0" name=""/>
        <dsp:cNvSpPr/>
      </dsp:nvSpPr>
      <dsp:spPr>
        <a:xfrm>
          <a:off x="3248620" y="2517179"/>
          <a:ext cx="1804789" cy="721915"/>
        </a:xfrm>
        <a:prstGeom prst="chevron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0800000" scaled="1"/>
          <a:tileRect/>
        </a:gra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Approach to be used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609578" y="2517179"/>
        <a:ext cx="1082874" cy="721915"/>
      </dsp:txXfrm>
    </dsp:sp>
    <dsp:sp modelId="{15868B46-1F61-4A43-A4F0-0F31F601C3B7}">
      <dsp:nvSpPr>
        <dsp:cNvPr id="0" name=""/>
        <dsp:cNvSpPr/>
      </dsp:nvSpPr>
      <dsp:spPr>
        <a:xfrm>
          <a:off x="4872930" y="2517179"/>
          <a:ext cx="1804789" cy="721915"/>
        </a:xfrm>
        <a:prstGeom prst="chevron">
          <a:avLst/>
        </a:prstGeom>
        <a:solidFill>
          <a:schemeClr val="accent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 of ML Technique</a:t>
          </a:r>
          <a:endParaRPr lang="en-US" sz="1100" kern="1200" dirty="0"/>
        </a:p>
      </dsp:txBody>
      <dsp:txXfrm>
        <a:off x="5233888" y="2517179"/>
        <a:ext cx="1082874" cy="721915"/>
      </dsp:txXfrm>
    </dsp:sp>
    <dsp:sp modelId="{DAB8FAFB-34B0-496A-A4E6-E035D4D382E9}">
      <dsp:nvSpPr>
        <dsp:cNvPr id="0" name=""/>
        <dsp:cNvSpPr/>
      </dsp:nvSpPr>
      <dsp:spPr>
        <a:xfrm>
          <a:off x="6497240" y="2517179"/>
          <a:ext cx="1804789" cy="721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Standalone  &amp; Hybrid Variants (Refer previous slide)</a:t>
          </a:r>
          <a:endParaRPr lang="en-US" sz="1100" kern="1200" dirty="0"/>
        </a:p>
      </dsp:txBody>
      <dsp:txXfrm>
        <a:off x="6858198" y="2517179"/>
        <a:ext cx="1082874" cy="721915"/>
      </dsp:txXfrm>
    </dsp:sp>
    <dsp:sp modelId="{BF55A02C-4201-45F4-9EAD-F52CD2F5808A}">
      <dsp:nvSpPr>
        <dsp:cNvPr id="0" name=""/>
        <dsp:cNvSpPr/>
      </dsp:nvSpPr>
      <dsp:spPr>
        <a:xfrm>
          <a:off x="8121550" y="2517179"/>
          <a:ext cx="1804789" cy="721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comparison</a:t>
          </a:r>
          <a:endParaRPr lang="en-US" sz="1100" kern="1200" dirty="0"/>
        </a:p>
      </dsp:txBody>
      <dsp:txXfrm>
        <a:off x="8482508" y="2517179"/>
        <a:ext cx="1082874" cy="721915"/>
      </dsp:txXfrm>
    </dsp:sp>
    <dsp:sp modelId="{8908654B-E3AC-4C12-A162-30365E8E14AA}">
      <dsp:nvSpPr>
        <dsp:cNvPr id="0" name=""/>
        <dsp:cNvSpPr/>
      </dsp:nvSpPr>
      <dsp:spPr>
        <a:xfrm>
          <a:off x="9745860" y="2517179"/>
          <a:ext cx="1804789" cy="721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 </a:t>
          </a:r>
          <a:endParaRPr lang="en-US" sz="1100" kern="1200" dirty="0"/>
        </a:p>
      </dsp:txBody>
      <dsp:txXfrm>
        <a:off x="10106818" y="2517179"/>
        <a:ext cx="1082874" cy="72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FBD8EFF8-4E69-4F6A-9EA5-AD70642B38DA}" type="datetime1">
              <a:rPr lang="en-US" smtClean="0"/>
              <a:t>11/16/2016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765-2AD2-45BF-8A51-11087295204C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706-3640-4D36-BC49-5961A66963F7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44E4-1782-440C-B951-5CE27CBCA4A8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730-5CC1-43E4-B199-1B315A1CA2AE}" type="datetime1">
              <a:rPr lang="en-US" smtClean="0"/>
              <a:t>11/16/2016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91B8-3BE5-4C96-AA91-5978B738A32A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5DA6-2494-490F-B5B3-3F06AFBE6495}" type="datetime1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E79-8DA6-446D-B4C9-B513D8054E7C}" type="datetime1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630-7E53-45F8-9A98-44FFAC224C9F}" type="datetime1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01B6-BDE3-4176-8F10-4EBC79F1F04D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6835-4870-48A1-8C8A-E8C90F92F279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047D0764-5CAF-422C-B911-536BF8B0EF57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076" y="1390650"/>
            <a:ext cx="10347723" cy="819150"/>
          </a:xfrm>
        </p:spPr>
        <p:txBody>
          <a:bodyPr/>
          <a:lstStyle/>
          <a:p>
            <a:r>
              <a:rPr lang="en-US" sz="4000" dirty="0" smtClean="0"/>
              <a:t>Detection And Classification Of Incipient Faults In Automotive Using Machine Learning Approach</a:t>
            </a:r>
            <a:br>
              <a:rPr lang="en-US" sz="4000" dirty="0" smtClean="0"/>
            </a:b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987" y="3067050"/>
            <a:ext cx="8086010" cy="2743200"/>
          </a:xfrm>
        </p:spPr>
        <p:txBody>
          <a:bodyPr>
            <a:normAutofit/>
          </a:bodyPr>
          <a:lstStyle/>
          <a:p>
            <a:r>
              <a:rPr lang="en-US" i="1" cap="none" dirty="0" err="1" smtClean="0"/>
              <a:t>Peculiar_Panch</a:t>
            </a:r>
            <a:endParaRPr lang="en-US" i="1" cap="none" dirty="0" smtClean="0"/>
          </a:p>
          <a:p>
            <a:pPr marL="514350" indent="-514350">
              <a:buAutoNum type="alphaLcPeriod"/>
            </a:pPr>
            <a:r>
              <a:rPr lang="en-US" sz="1800" i="1" cap="none" dirty="0" err="1" smtClean="0"/>
              <a:t>Binny</a:t>
            </a:r>
            <a:r>
              <a:rPr lang="en-US" sz="1800" i="1" cap="none" dirty="0" smtClean="0"/>
              <a:t> Mathew</a:t>
            </a:r>
          </a:p>
          <a:p>
            <a:pPr marL="514350" indent="-514350">
              <a:buAutoNum type="alphaLcPeriod"/>
            </a:pPr>
            <a:r>
              <a:rPr lang="en-US" sz="1800" i="1" cap="none" dirty="0" smtClean="0"/>
              <a:t>Jay Thakkar</a:t>
            </a:r>
          </a:p>
          <a:p>
            <a:pPr marL="514350" indent="-514350">
              <a:buAutoNum type="alphaLcPeriod"/>
            </a:pPr>
            <a:r>
              <a:rPr lang="en-US" sz="1800" i="1" cap="none" dirty="0" smtClean="0"/>
              <a:t>Md Fraz </a:t>
            </a:r>
            <a:r>
              <a:rPr lang="en-US" sz="1800" i="1" cap="none" dirty="0" smtClean="0"/>
              <a:t>Ansari</a:t>
            </a:r>
          </a:p>
          <a:p>
            <a:pPr marL="514350" indent="-514350">
              <a:buAutoNum type="alphaLcPeriod"/>
            </a:pPr>
            <a:r>
              <a:rPr lang="en-US" sz="1800" i="1" cap="none" dirty="0" smtClean="0"/>
              <a:t>Bhushan Naware</a:t>
            </a:r>
          </a:p>
          <a:p>
            <a:endParaRPr lang="en-IN" i="1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0158" y="6800850"/>
            <a:ext cx="5451507" cy="400050"/>
          </a:xfrm>
        </p:spPr>
        <p:txBody>
          <a:bodyPr/>
          <a:lstStyle/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Methods to be Implemented (ii) 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1162050"/>
            <a:ext cx="11859975" cy="57912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23948"/>
            <a:ext cx="9372601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5387" y="5353050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Intend to Do over the course of this project 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64284926"/>
              </p:ext>
            </p:extLst>
          </p:nvPr>
        </p:nvGraphicFramePr>
        <p:xfrm>
          <a:off x="9873015" y="1466851"/>
          <a:ext cx="1253889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6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60" dirty="0" smtClean="0">
                <a:solidFill>
                  <a:srgbClr val="C00000"/>
                </a:solidFill>
                <a:ea typeface="+mn-ea"/>
                <a:cs typeface="+mn-cs"/>
              </a:rPr>
              <a:t>Data Set : Elaboration </a:t>
            </a:r>
            <a:endParaRPr lang="en-US" sz="336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00100"/>
            <a:ext cx="79248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9187" y="497205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consists.</a:t>
            </a:r>
          </a:p>
          <a:p>
            <a:pPr marL="457200" indent="-457200">
              <a:buAutoNum type="arabicPeriod"/>
            </a:pPr>
            <a:r>
              <a:rPr lang="en-US" dirty="0" smtClean="0"/>
              <a:t>Temperature Sensor</a:t>
            </a:r>
          </a:p>
          <a:p>
            <a:pPr marL="457200" indent="-457200">
              <a:buAutoNum type="arabicPeriod"/>
            </a:pPr>
            <a:r>
              <a:rPr lang="en-US" dirty="0" smtClean="0"/>
              <a:t>Pressure Sensor</a:t>
            </a:r>
          </a:p>
          <a:p>
            <a:pPr marL="457200" indent="-457200">
              <a:buAutoNum type="arabicPeriod"/>
            </a:pPr>
            <a:r>
              <a:rPr lang="en-US" dirty="0" smtClean="0"/>
              <a:t>Throttle</a:t>
            </a:r>
          </a:p>
          <a:p>
            <a:pPr marL="457200" indent="-457200">
              <a:buAutoNum type="arabicPeriod"/>
            </a:pPr>
            <a:r>
              <a:rPr lang="en-US" dirty="0" smtClean="0"/>
              <a:t>Crank angle</a:t>
            </a:r>
          </a:p>
          <a:p>
            <a:pPr marL="457200" indent="-457200">
              <a:buAutoNum type="arabicPeriod"/>
            </a:pPr>
            <a:r>
              <a:rPr lang="en-US" dirty="0" smtClean="0"/>
              <a:t>Vehicle speed et.al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Roadmap &amp; Progress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91445"/>
              </p:ext>
            </p:extLst>
          </p:nvPr>
        </p:nvGraphicFramePr>
        <p:xfrm>
          <a:off x="630238" y="1162050"/>
          <a:ext cx="11550650" cy="575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1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Problem Definition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857250"/>
            <a:ext cx="11859975" cy="60960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Online fault diagnosis of automotive engines is a crucial part of integrated </a:t>
            </a:r>
            <a:r>
              <a:rPr lang="en-US" sz="1600" dirty="0" smtClean="0"/>
              <a:t>vehicle health </a:t>
            </a:r>
            <a:r>
              <a:rPr lang="en-US" sz="1600" dirty="0"/>
              <a:t>management (IVHM) and associated prognosis </a:t>
            </a:r>
            <a:r>
              <a:rPr lang="en-US" sz="1600" dirty="0" smtClean="0"/>
              <a:t>strategies</a:t>
            </a:r>
            <a:r>
              <a:rPr lang="en-US" sz="1600" dirty="0"/>
              <a:t>, which are being </a:t>
            </a:r>
            <a:r>
              <a:rPr lang="en-US" sz="1600" dirty="0" smtClean="0"/>
              <a:t>employed in </a:t>
            </a:r>
            <a:r>
              <a:rPr lang="en-US" sz="1600" dirty="0"/>
              <a:t>increasingly many automotive vehicles at present times.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Detection </a:t>
            </a:r>
            <a:r>
              <a:rPr lang="en-US" sz="1600" dirty="0"/>
              <a:t>of early and </a:t>
            </a:r>
            <a:r>
              <a:rPr lang="en-US" sz="1600" dirty="0" smtClean="0"/>
              <a:t>low magnitude </a:t>
            </a:r>
            <a:r>
              <a:rPr lang="en-US" sz="1600" dirty="0"/>
              <a:t>faults in automotive engines requires dynamic engine models which can </a:t>
            </a:r>
            <a:r>
              <a:rPr lang="en-US" sz="1600" dirty="0" smtClean="0"/>
              <a:t>capture within-cycle </a:t>
            </a:r>
            <a:r>
              <a:rPr lang="en-US" sz="1600" dirty="0"/>
              <a:t>continuous switching dynamics of engine under different input and </a:t>
            </a:r>
            <a:r>
              <a:rPr lang="en-US" sz="1600" dirty="0" smtClean="0"/>
              <a:t>state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Because </a:t>
            </a:r>
            <a:r>
              <a:rPr lang="en-US" sz="1600" dirty="0"/>
              <a:t>implementations of such accurate model based </a:t>
            </a:r>
            <a:r>
              <a:rPr lang="en-US" sz="1600" dirty="0" smtClean="0"/>
              <a:t>diagnosis schemes </a:t>
            </a:r>
            <a:r>
              <a:rPr lang="en-US" sz="1600" dirty="0"/>
              <a:t>require huge computational capacity usually not found on engine electronic </a:t>
            </a:r>
            <a:r>
              <a:rPr lang="en-US" sz="1600" dirty="0" smtClean="0"/>
              <a:t>control units </a:t>
            </a:r>
            <a:r>
              <a:rPr lang="en-US" sz="1600" dirty="0"/>
              <a:t>(ECUs), a trade-off is sought between model complexity and performance of </a:t>
            </a:r>
            <a:r>
              <a:rPr lang="en-US" sz="1600" dirty="0" smtClean="0"/>
              <a:t>diagnosis schemes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are targeting here the training of data and interpretation of faults on the earlier work done and trying to explore the machine learning opportunities in the context of fault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600450"/>
            <a:ext cx="10668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39209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Methodology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62587" y="24912"/>
            <a:ext cx="6823948" cy="3575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387" y="687892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We make use of the training data obtained from sensors and actuators connected to TATA NANO car in NP-MASS lab.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Also the other estimated data is from the mathematical </a:t>
            </a:r>
            <a:r>
              <a:rPr lang="en-US" sz="1800" dirty="0" smtClean="0"/>
              <a:t>Simulink </a:t>
            </a:r>
            <a:r>
              <a:rPr lang="en-US" sz="1800" dirty="0" smtClean="0"/>
              <a:t>model.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Using these two reference data and </a:t>
            </a:r>
            <a:r>
              <a:rPr lang="en-US" sz="1800" dirty="0" smtClean="0"/>
              <a:t>residual; </a:t>
            </a:r>
            <a:r>
              <a:rPr lang="en-US" sz="1800" dirty="0" smtClean="0"/>
              <a:t>we take it as the main data set for training.</a:t>
            </a:r>
            <a:endParaRPr lang="en-US" sz="1800" dirty="0"/>
          </a:p>
        </p:txBody>
      </p:sp>
      <p:sp>
        <p:nvSpPr>
          <p:cNvPr id="8" name="Flowchart: Punched Tape 7"/>
          <p:cNvSpPr/>
          <p:nvPr/>
        </p:nvSpPr>
        <p:spPr>
          <a:xfrm>
            <a:off x="8815387" y="4743450"/>
            <a:ext cx="2057400" cy="1752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Algorithm (</a:t>
            </a:r>
            <a:r>
              <a:rPr lang="en-US" dirty="0"/>
              <a:t>Random Forest </a:t>
            </a:r>
            <a:r>
              <a:rPr lang="en-US" dirty="0" smtClean="0"/>
              <a:t> etc.)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7420708" y="5081954"/>
            <a:ext cx="914400" cy="1066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Training Data</a:t>
            </a:r>
            <a:endParaRPr lang="en-US" sz="700" dirty="0"/>
          </a:p>
        </p:txBody>
      </p:sp>
      <p:sp>
        <p:nvSpPr>
          <p:cNvPr id="10" name="Flowchart: Data 9"/>
          <p:cNvSpPr/>
          <p:nvPr/>
        </p:nvSpPr>
        <p:spPr>
          <a:xfrm>
            <a:off x="11353065" y="5086350"/>
            <a:ext cx="933469" cy="1066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Output</a:t>
            </a:r>
            <a:endParaRPr lang="en-US" sz="700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8205787" y="561975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2"/>
          </p:cNvCxnSpPr>
          <p:nvPr/>
        </p:nvCxnSpPr>
        <p:spPr>
          <a:xfrm>
            <a:off x="10872787" y="5619750"/>
            <a:ext cx="573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387" y="3647122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On the training data from plant (Live Tata Nano care) and </a:t>
            </a:r>
            <a:r>
              <a:rPr lang="en-US" sz="1800" dirty="0" err="1" smtClean="0"/>
              <a:t>Matlab</a:t>
            </a:r>
            <a:r>
              <a:rPr lang="en-US" sz="1800" dirty="0" smtClean="0"/>
              <a:t> </a:t>
            </a:r>
            <a:r>
              <a:rPr lang="en-US" sz="1800" dirty="0" smtClean="0"/>
              <a:t>Simulink model</a:t>
            </a:r>
            <a:r>
              <a:rPr lang="en-US" sz="1800" dirty="0" smtClean="0"/>
              <a:t>, we run ML algorithms to check for the fault detection.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We used Random </a:t>
            </a:r>
            <a:r>
              <a:rPr lang="en-US" sz="1800" dirty="0" smtClean="0"/>
              <a:t>forest Algorithm as our main algorithm of choice.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87" y="3774073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Introduction to the work, block </a:t>
            </a:r>
            <a:r>
              <a:rPr lang="en-US" sz="1600" dirty="0" smtClean="0"/>
              <a:t>diagram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67387" y="664845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Schematic representation of operation on training data and output.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8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77795"/>
              </p:ext>
            </p:extLst>
          </p:nvPr>
        </p:nvGraphicFramePr>
        <p:xfrm>
          <a:off x="3252785" y="2789560"/>
          <a:ext cx="4572000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90602">
                  <a:extLst>
                    <a:ext uri="{9D8B030D-6E8A-4147-A177-3AD203B41FA5}">
                      <a16:colId xmlns:a16="http://schemas.microsoft.com/office/drawing/2014/main" val="15841352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087304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72160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681752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7310180"/>
                    </a:ext>
                  </a:extLst>
                </a:gridCol>
                <a:gridCol w="609598">
                  <a:extLst>
                    <a:ext uri="{9D8B030D-6E8A-4147-A177-3AD203B41FA5}">
                      <a16:colId xmlns:a16="http://schemas.microsoft.com/office/drawing/2014/main" val="856898684"/>
                    </a:ext>
                  </a:extLst>
                </a:gridCol>
              </a:tblGrid>
              <a:tr h="434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F-Measure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ROC Area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954665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86719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11775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808368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73665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Weighted Avg.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03429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10892"/>
              </p:ext>
            </p:extLst>
          </p:nvPr>
        </p:nvGraphicFramePr>
        <p:xfrm>
          <a:off x="3252785" y="4808368"/>
          <a:ext cx="4572000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0602">
                  <a:extLst>
                    <a:ext uri="{9D8B030D-6E8A-4147-A177-3AD203B41FA5}">
                      <a16:colId xmlns:a16="http://schemas.microsoft.com/office/drawing/2014/main" val="11957053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255742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472762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35803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12891756"/>
                    </a:ext>
                  </a:extLst>
                </a:gridCol>
                <a:gridCol w="609598">
                  <a:extLst>
                    <a:ext uri="{9D8B030D-6E8A-4147-A177-3AD203B41FA5}">
                      <a16:colId xmlns:a16="http://schemas.microsoft.com/office/drawing/2014/main" val="1579012468"/>
                    </a:ext>
                  </a:extLst>
                </a:gridCol>
              </a:tblGrid>
              <a:tr h="434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ROC 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121488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41731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879891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52039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380258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Weighted Avg.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8484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39954"/>
              </p:ext>
            </p:extLst>
          </p:nvPr>
        </p:nvGraphicFramePr>
        <p:xfrm>
          <a:off x="3252785" y="770751"/>
          <a:ext cx="4572000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0602">
                  <a:extLst>
                    <a:ext uri="{9D8B030D-6E8A-4147-A177-3AD203B41FA5}">
                      <a16:colId xmlns:a16="http://schemas.microsoft.com/office/drawing/2014/main" val="13615903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4210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283559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22960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7247228"/>
                    </a:ext>
                  </a:extLst>
                </a:gridCol>
                <a:gridCol w="609598">
                  <a:extLst>
                    <a:ext uri="{9D8B030D-6E8A-4147-A177-3AD203B41FA5}">
                      <a16:colId xmlns:a16="http://schemas.microsoft.com/office/drawing/2014/main" val="3242994019"/>
                    </a:ext>
                  </a:extLst>
                </a:gridCol>
              </a:tblGrid>
              <a:tr h="434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ROC 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7870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089524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792258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6661755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816581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Weighted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8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228" y="3157885"/>
            <a:ext cx="2590559" cy="639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7" y="2990850"/>
            <a:ext cx="2362200" cy="639746"/>
          </a:xfrm>
        </p:spPr>
        <p:txBody>
          <a:bodyPr>
            <a:noAutofit/>
          </a:bodyPr>
          <a:lstStyle/>
          <a:p>
            <a:r>
              <a:rPr lang="en-US" sz="5400" dirty="0" smtClean="0"/>
              <a:t>Backup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Existing Methods and Corresponding Performance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857250"/>
            <a:ext cx="11859975" cy="60960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Existing approach vary with what kind of faults are to be detected. There exists an entire ecosystem of fault diagnosis depending on the industry , application and other subtle intricacies.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we are enlisting some of the existing methods  purely w.r.t vehicular fault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the existing training data we are referring to the work done in NP-MASS lab in EE engineering as preliminary 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22955"/>
              </p:ext>
            </p:extLst>
          </p:nvPr>
        </p:nvGraphicFramePr>
        <p:xfrm>
          <a:off x="966787" y="2686050"/>
          <a:ext cx="982980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 System Faults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 , Fuzzy</a:t>
                      </a:r>
                      <a:r>
                        <a:rPr lang="en-US" baseline="0" dirty="0" smtClean="0"/>
                        <a:t> Based, Model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Misfire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Checking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Knock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Time-Frequency</a:t>
                      </a:r>
                      <a:r>
                        <a:rPr lang="en-US" baseline="0" dirty="0" smtClean="0"/>
                        <a:t> Analysis, Fourier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8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Methods to be Implemented (</a:t>
            </a:r>
            <a:r>
              <a:rPr lang="en-US" sz="3200" dirty="0" err="1" smtClean="0">
                <a:solidFill>
                  <a:srgbClr val="C00000"/>
                </a:solidFill>
                <a:ea typeface="+mn-ea"/>
                <a:cs typeface="+mn-cs"/>
              </a:rPr>
              <a:t>i</a:t>
            </a:r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) 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1162050"/>
            <a:ext cx="11859975" cy="57912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6" y="1009650"/>
            <a:ext cx="9372601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5387" y="5353050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methodology in the NP-MASS lab for fault detection on TATA Nano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ML_presentation_Peculiar_panch</Template>
  <TotalTime>772</TotalTime>
  <Words>607</Words>
  <Application>Microsoft Office PowerPoint</Application>
  <PresentationFormat>Custom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Wingdings</vt:lpstr>
      <vt:lpstr>Essential</vt:lpstr>
      <vt:lpstr>Detection And Classification Of Incipient Faults In Automotive Using Machine Learning Approach </vt:lpstr>
      <vt:lpstr>Problem Definition</vt:lpstr>
      <vt:lpstr>Methodology</vt:lpstr>
      <vt:lpstr>Results </vt:lpstr>
      <vt:lpstr>Conclusion</vt:lpstr>
      <vt:lpstr>Thank You</vt:lpstr>
      <vt:lpstr>Backup</vt:lpstr>
      <vt:lpstr>Existing Methods and Corresponding Performance</vt:lpstr>
      <vt:lpstr>Methods to be Implemented (i) </vt:lpstr>
      <vt:lpstr>Methods to be Implemented (ii) </vt:lpstr>
      <vt:lpstr>Data Set : Elaboration </vt:lpstr>
      <vt:lpstr>Roadmap &amp; Progress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Incipient Faults In Automotive Using Machine Learning Approach</dc:title>
  <dc:creator>Naware, Bhushan G</dc:creator>
  <cp:lastModifiedBy>Md Fraz</cp:lastModifiedBy>
  <cp:revision>18</cp:revision>
  <dcterms:created xsi:type="dcterms:W3CDTF">2016-11-14T12:55:47Z</dcterms:created>
  <dcterms:modified xsi:type="dcterms:W3CDTF">2016-11-16T08:19:29Z</dcterms:modified>
</cp:coreProperties>
</file>