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956" r:id="rId1"/>
  </p:sldMasterIdLst>
  <p:notesMasterIdLst>
    <p:notesMasterId r:id="rId14"/>
  </p:notesMasterIdLst>
  <p:handoutMasterIdLst>
    <p:handoutMasterId r:id="rId15"/>
  </p:handoutMasterIdLst>
  <p:sldIdLst>
    <p:sldId id="3897" r:id="rId2"/>
    <p:sldId id="4008" r:id="rId3"/>
    <p:sldId id="4017" r:id="rId4"/>
    <p:sldId id="4010" r:id="rId5"/>
    <p:sldId id="4018" r:id="rId6"/>
    <p:sldId id="4005" r:id="rId7"/>
    <p:sldId id="4015" r:id="rId8"/>
    <p:sldId id="4009" r:id="rId9"/>
    <p:sldId id="4011" r:id="rId10"/>
    <p:sldId id="4012" r:id="rId11"/>
    <p:sldId id="4016" r:id="rId12"/>
    <p:sldId id="4014" r:id="rId13"/>
  </p:sldIdLst>
  <p:sldSz cx="12239625" cy="6858000"/>
  <p:notesSz cx="6797675" cy="9926638"/>
  <p:defaultTextStyle>
    <a:defPPr>
      <a:defRPr lang="en-US"/>
    </a:defPPr>
    <a:lvl1pPr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7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129" userDrawn="1">
          <p15:clr>
            <a:srgbClr val="A4A3A4"/>
          </p15:clr>
        </p15:guide>
        <p15:guide id="4" orient="horz" pos="4126" userDrawn="1">
          <p15:clr>
            <a:srgbClr val="A4A3A4"/>
          </p15:clr>
        </p15:guide>
        <p15:guide id="5" orient="horz" pos="1153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pos="287" userDrawn="1">
          <p15:clr>
            <a:srgbClr val="A4A3A4"/>
          </p15:clr>
        </p15:guide>
        <p15:guide id="8" pos="3866" userDrawn="1">
          <p15:clr>
            <a:srgbClr val="A4A3A4"/>
          </p15:clr>
        </p15:guide>
        <p15:guide id="9" pos="2301" userDrawn="1">
          <p15:clr>
            <a:srgbClr val="A4A3A4"/>
          </p15:clr>
        </p15:guide>
        <p15:guide id="10" pos="4825" userDrawn="1">
          <p15:clr>
            <a:srgbClr val="A4A3A4"/>
          </p15:clr>
        </p15:guide>
        <p15:guide id="11" pos="5769" userDrawn="1">
          <p15:clr>
            <a:srgbClr val="A4A3A4"/>
          </p15:clr>
        </p15:guide>
        <p15:guide id="12" orient="horz" pos="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6" userDrawn="1">
          <p15:clr>
            <a:srgbClr val="A4A3A4"/>
          </p15:clr>
        </p15:guide>
        <p15:guide id="2" pos="216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A"/>
    <a:srgbClr val="99CCFF"/>
    <a:srgbClr val="3333FF"/>
    <a:srgbClr val="3381B3"/>
    <a:srgbClr val="0D0807"/>
    <a:srgbClr val="1846A3"/>
    <a:srgbClr val="CCECFF"/>
    <a:srgbClr val="F8E8E7"/>
    <a:srgbClr val="E7FD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3" autoAdjust="0"/>
    <p:restoredTop sz="96318" autoAdjust="0"/>
  </p:normalViewPr>
  <p:slideViewPr>
    <p:cSldViewPr snapToGrid="0" snapToObjects="1">
      <p:cViewPr varScale="1">
        <p:scale>
          <a:sx n="108" d="100"/>
          <a:sy n="108" d="100"/>
        </p:scale>
        <p:origin x="132" y="204"/>
      </p:cViewPr>
      <p:guideLst>
        <p:guide orient="horz" pos="2987"/>
        <p:guide orient="horz"/>
        <p:guide orient="horz" pos="129"/>
        <p:guide orient="horz" pos="4126"/>
        <p:guide orient="horz" pos="1153"/>
        <p:guide pos="7423"/>
        <p:guide pos="287"/>
        <p:guide pos="3866"/>
        <p:guide pos="2301"/>
        <p:guide pos="4825"/>
        <p:guide pos="5769"/>
        <p:guide orient="horz" pos="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 snapToObjects="1">
      <p:cViewPr>
        <p:scale>
          <a:sx n="300" d="100"/>
          <a:sy n="300" d="100"/>
        </p:scale>
        <p:origin x="-732" y="-6780"/>
      </p:cViewPr>
      <p:guideLst>
        <p:guide orient="horz" pos="3146"/>
        <p:guide pos="2161"/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2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832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81EA1D7B-A95A-4C16-8C04-02A0535A82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3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44538"/>
            <a:ext cx="664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711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2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BE9CF8CF-747B-4804-853C-A0B426652B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0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CF8CF-747B-4804-853C-A0B426652B8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CF8CF-747B-4804-853C-A0B426652B8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39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CF8CF-747B-4804-853C-A0B426652B8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6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.제목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-1" y="-10069"/>
            <a:ext cx="12239625" cy="6868069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2934" tIns="41468" rIns="82934" bIns="41468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5988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2"/>
            <a:ext cx="12239625" cy="95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6089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-제목및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2"/>
            <a:ext cx="12239625" cy="95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-1" y="0"/>
            <a:ext cx="12239626" cy="595086"/>
          </a:xfrm>
          <a:prstGeom prst="rect">
            <a:avLst/>
          </a:prstGeom>
          <a:gradFill flip="none" rotWithShape="1">
            <a:gsLst>
              <a:gs pos="0">
                <a:srgbClr val="353948">
                  <a:alpha val="88000"/>
                </a:srgbClr>
              </a:gs>
              <a:gs pos="69000">
                <a:srgbClr val="1D4161"/>
              </a:gs>
              <a:gs pos="20000">
                <a:srgbClr val="0D4C8A">
                  <a:alpha val="95000"/>
                </a:srgbClr>
              </a:gs>
              <a:gs pos="48000">
                <a:srgbClr val="537C9A"/>
              </a:gs>
              <a:gs pos="99620">
                <a:srgbClr val="204160"/>
              </a:gs>
              <a:gs pos="83000">
                <a:srgbClr val="00365C">
                  <a:alpha val="93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7116" y="92656"/>
            <a:ext cx="7845134" cy="382587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267117" y="595223"/>
            <a:ext cx="656052" cy="260668"/>
          </a:xfrm>
          <a:prstGeom prst="triangle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66651" y="674193"/>
            <a:ext cx="11076092" cy="648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defRPr lang="ko-KR" altLang="en-US" sz="1800" kern="12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855014" y="6574069"/>
            <a:ext cx="52959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0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000" b="0" dirty="0">
              <a:solidFill>
                <a:schemeClr val="bg1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96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-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2"/>
            <a:ext cx="12239625" cy="95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-1" y="0"/>
            <a:ext cx="12239626" cy="595086"/>
          </a:xfrm>
          <a:prstGeom prst="rect">
            <a:avLst/>
          </a:prstGeom>
          <a:gradFill flip="none" rotWithShape="1">
            <a:gsLst>
              <a:gs pos="0">
                <a:srgbClr val="353948">
                  <a:alpha val="88000"/>
                </a:srgbClr>
              </a:gs>
              <a:gs pos="69000">
                <a:srgbClr val="1D4161"/>
              </a:gs>
              <a:gs pos="20000">
                <a:srgbClr val="0D4C8A">
                  <a:alpha val="95000"/>
                </a:srgbClr>
              </a:gs>
              <a:gs pos="48000">
                <a:srgbClr val="537C9A"/>
              </a:gs>
              <a:gs pos="99620">
                <a:srgbClr val="204160"/>
              </a:gs>
              <a:gs pos="83000">
                <a:srgbClr val="00365C">
                  <a:alpha val="93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7116" y="92656"/>
            <a:ext cx="7845134" cy="382587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267117" y="595223"/>
            <a:ext cx="656052" cy="260668"/>
          </a:xfrm>
          <a:prstGeom prst="triangle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855014" y="6574069"/>
            <a:ext cx="52959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0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000" b="0" dirty="0">
              <a:solidFill>
                <a:schemeClr val="bg1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73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58000"/>
          </a:xfrm>
          <a:prstGeom prst="rect">
            <a:avLst/>
          </a:prstGeom>
        </p:spPr>
      </p:pic>
      <p:sp>
        <p:nvSpPr>
          <p:cNvPr id="12" name="순서도: 수동 입력 11"/>
          <p:cNvSpPr/>
          <p:nvPr userDrawn="1"/>
        </p:nvSpPr>
        <p:spPr bwMode="auto">
          <a:xfrm rot="5400000" flipH="1">
            <a:off x="488045" y="-485299"/>
            <a:ext cx="6866230" cy="784231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67"/>
              <a:gd name="connsiteY0" fmla="*/ 9129 h 17129"/>
              <a:gd name="connsiteX1" fmla="*/ 10067 w 10067"/>
              <a:gd name="connsiteY1" fmla="*/ 0 h 17129"/>
              <a:gd name="connsiteX2" fmla="*/ 10000 w 10067"/>
              <a:gd name="connsiteY2" fmla="*/ 17129 h 17129"/>
              <a:gd name="connsiteX3" fmla="*/ 0 w 10067"/>
              <a:gd name="connsiteY3" fmla="*/ 17129 h 17129"/>
              <a:gd name="connsiteX4" fmla="*/ 0 w 10067"/>
              <a:gd name="connsiteY4" fmla="*/ 9129 h 17129"/>
              <a:gd name="connsiteX0" fmla="*/ 0 w 10067"/>
              <a:gd name="connsiteY0" fmla="*/ 12989 h 17129"/>
              <a:gd name="connsiteX1" fmla="*/ 10067 w 10067"/>
              <a:gd name="connsiteY1" fmla="*/ 0 h 17129"/>
              <a:gd name="connsiteX2" fmla="*/ 10000 w 10067"/>
              <a:gd name="connsiteY2" fmla="*/ 17129 h 17129"/>
              <a:gd name="connsiteX3" fmla="*/ 0 w 10067"/>
              <a:gd name="connsiteY3" fmla="*/ 17129 h 17129"/>
              <a:gd name="connsiteX4" fmla="*/ 0 w 10067"/>
              <a:gd name="connsiteY4" fmla="*/ 12989 h 17129"/>
              <a:gd name="connsiteX0" fmla="*/ 0 w 10011"/>
              <a:gd name="connsiteY0" fmla="*/ 10708 h 14848"/>
              <a:gd name="connsiteX1" fmla="*/ 10011 w 10011"/>
              <a:gd name="connsiteY1" fmla="*/ 0 h 14848"/>
              <a:gd name="connsiteX2" fmla="*/ 10000 w 10011"/>
              <a:gd name="connsiteY2" fmla="*/ 14848 h 14848"/>
              <a:gd name="connsiteX3" fmla="*/ 0 w 10011"/>
              <a:gd name="connsiteY3" fmla="*/ 14848 h 14848"/>
              <a:gd name="connsiteX4" fmla="*/ 0 w 10011"/>
              <a:gd name="connsiteY4" fmla="*/ 10708 h 14848"/>
              <a:gd name="connsiteX0" fmla="*/ 0 w 10006"/>
              <a:gd name="connsiteY0" fmla="*/ 10676 h 14816"/>
              <a:gd name="connsiteX1" fmla="*/ 10000 w 10006"/>
              <a:gd name="connsiteY1" fmla="*/ 0 h 14816"/>
              <a:gd name="connsiteX2" fmla="*/ 10000 w 10006"/>
              <a:gd name="connsiteY2" fmla="*/ 14816 h 14816"/>
              <a:gd name="connsiteX3" fmla="*/ 0 w 10006"/>
              <a:gd name="connsiteY3" fmla="*/ 14816 h 14816"/>
              <a:gd name="connsiteX4" fmla="*/ 0 w 10006"/>
              <a:gd name="connsiteY4" fmla="*/ 10676 h 14816"/>
              <a:gd name="connsiteX0" fmla="*/ 0 w 10017"/>
              <a:gd name="connsiteY0" fmla="*/ 6450 h 14816"/>
              <a:gd name="connsiteX1" fmla="*/ 10011 w 10017"/>
              <a:gd name="connsiteY1" fmla="*/ 0 h 14816"/>
              <a:gd name="connsiteX2" fmla="*/ 10011 w 10017"/>
              <a:gd name="connsiteY2" fmla="*/ 14816 h 14816"/>
              <a:gd name="connsiteX3" fmla="*/ 11 w 10017"/>
              <a:gd name="connsiteY3" fmla="*/ 14816 h 14816"/>
              <a:gd name="connsiteX4" fmla="*/ 0 w 10017"/>
              <a:gd name="connsiteY4" fmla="*/ 6450 h 14816"/>
              <a:gd name="connsiteX0" fmla="*/ 0 w 10016"/>
              <a:gd name="connsiteY0" fmla="*/ 4600 h 12966"/>
              <a:gd name="connsiteX1" fmla="*/ 10000 w 10016"/>
              <a:gd name="connsiteY1" fmla="*/ 0 h 12966"/>
              <a:gd name="connsiteX2" fmla="*/ 10011 w 10016"/>
              <a:gd name="connsiteY2" fmla="*/ 12966 h 12966"/>
              <a:gd name="connsiteX3" fmla="*/ 11 w 10016"/>
              <a:gd name="connsiteY3" fmla="*/ 12966 h 12966"/>
              <a:gd name="connsiteX4" fmla="*/ 0 w 10016"/>
              <a:gd name="connsiteY4" fmla="*/ 4600 h 12966"/>
              <a:gd name="connsiteX0" fmla="*/ 0 w 10016"/>
              <a:gd name="connsiteY0" fmla="*/ 4680 h 13046"/>
              <a:gd name="connsiteX1" fmla="*/ 10000 w 10016"/>
              <a:gd name="connsiteY1" fmla="*/ 0 h 13046"/>
              <a:gd name="connsiteX2" fmla="*/ 10011 w 10016"/>
              <a:gd name="connsiteY2" fmla="*/ 13046 h 13046"/>
              <a:gd name="connsiteX3" fmla="*/ 11 w 10016"/>
              <a:gd name="connsiteY3" fmla="*/ 13046 h 13046"/>
              <a:gd name="connsiteX4" fmla="*/ 0 w 10016"/>
              <a:gd name="connsiteY4" fmla="*/ 4680 h 13046"/>
              <a:gd name="connsiteX0" fmla="*/ 0 w 10011"/>
              <a:gd name="connsiteY0" fmla="*/ 4680 h 13046"/>
              <a:gd name="connsiteX1" fmla="*/ 10000 w 10011"/>
              <a:gd name="connsiteY1" fmla="*/ 0 h 13046"/>
              <a:gd name="connsiteX2" fmla="*/ 10011 w 10011"/>
              <a:gd name="connsiteY2" fmla="*/ 13046 h 13046"/>
              <a:gd name="connsiteX3" fmla="*/ 11 w 10011"/>
              <a:gd name="connsiteY3" fmla="*/ 13046 h 13046"/>
              <a:gd name="connsiteX4" fmla="*/ 0 w 10011"/>
              <a:gd name="connsiteY4" fmla="*/ 4680 h 13046"/>
              <a:gd name="connsiteX0" fmla="*/ 0 w 10011"/>
              <a:gd name="connsiteY0" fmla="*/ 4680 h 13046"/>
              <a:gd name="connsiteX1" fmla="*/ 10000 w 10011"/>
              <a:gd name="connsiteY1" fmla="*/ 0 h 13046"/>
              <a:gd name="connsiteX2" fmla="*/ 10011 w 10011"/>
              <a:gd name="connsiteY2" fmla="*/ 13046 h 13046"/>
              <a:gd name="connsiteX3" fmla="*/ 11 w 10011"/>
              <a:gd name="connsiteY3" fmla="*/ 13046 h 13046"/>
              <a:gd name="connsiteX4" fmla="*/ 0 w 10011"/>
              <a:gd name="connsiteY4" fmla="*/ 4680 h 13046"/>
              <a:gd name="connsiteX0" fmla="*/ 0 w 10012"/>
              <a:gd name="connsiteY0" fmla="*/ 4680 h 13046"/>
              <a:gd name="connsiteX1" fmla="*/ 10011 w 10012"/>
              <a:gd name="connsiteY1" fmla="*/ 0 h 13046"/>
              <a:gd name="connsiteX2" fmla="*/ 10011 w 10012"/>
              <a:gd name="connsiteY2" fmla="*/ 13046 h 13046"/>
              <a:gd name="connsiteX3" fmla="*/ 11 w 10012"/>
              <a:gd name="connsiteY3" fmla="*/ 13046 h 13046"/>
              <a:gd name="connsiteX4" fmla="*/ 0 w 10012"/>
              <a:gd name="connsiteY4" fmla="*/ 4680 h 13046"/>
              <a:gd name="connsiteX0" fmla="*/ 0 w 10012"/>
              <a:gd name="connsiteY0" fmla="*/ 4808 h 13174"/>
              <a:gd name="connsiteX1" fmla="*/ 10011 w 10012"/>
              <a:gd name="connsiteY1" fmla="*/ 0 h 13174"/>
              <a:gd name="connsiteX2" fmla="*/ 10011 w 10012"/>
              <a:gd name="connsiteY2" fmla="*/ 13174 h 13174"/>
              <a:gd name="connsiteX3" fmla="*/ 11 w 10012"/>
              <a:gd name="connsiteY3" fmla="*/ 13174 h 13174"/>
              <a:gd name="connsiteX4" fmla="*/ 0 w 10012"/>
              <a:gd name="connsiteY4" fmla="*/ 4808 h 13174"/>
              <a:gd name="connsiteX0" fmla="*/ 0 w 10012"/>
              <a:gd name="connsiteY0" fmla="*/ 4808 h 13174"/>
              <a:gd name="connsiteX1" fmla="*/ 10011 w 10012"/>
              <a:gd name="connsiteY1" fmla="*/ 0 h 13174"/>
              <a:gd name="connsiteX2" fmla="*/ 10011 w 10012"/>
              <a:gd name="connsiteY2" fmla="*/ 13174 h 13174"/>
              <a:gd name="connsiteX3" fmla="*/ 11 w 10012"/>
              <a:gd name="connsiteY3" fmla="*/ 13174 h 13174"/>
              <a:gd name="connsiteX4" fmla="*/ 0 w 10012"/>
              <a:gd name="connsiteY4" fmla="*/ 4808 h 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2" h="13174">
                <a:moveTo>
                  <a:pt x="0" y="4808"/>
                </a:moveTo>
                <a:lnTo>
                  <a:pt x="10011" y="0"/>
                </a:lnTo>
                <a:cubicBezTo>
                  <a:pt x="10015" y="4349"/>
                  <a:pt x="10007" y="8825"/>
                  <a:pt x="10011" y="13174"/>
                </a:cubicBezTo>
                <a:lnTo>
                  <a:pt x="11" y="13174"/>
                </a:lnTo>
                <a:cubicBezTo>
                  <a:pt x="7" y="10385"/>
                  <a:pt x="4" y="7597"/>
                  <a:pt x="0" y="4808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17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2"/>
            <a:ext cx="12239625" cy="95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"/>
          <a:stretch/>
        </p:blipFill>
        <p:spPr bwMode="auto">
          <a:xfrm>
            <a:off x="5038959" y="0"/>
            <a:ext cx="720066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7" b="72386"/>
          <a:stretch/>
        </p:blipFill>
        <p:spPr bwMode="auto">
          <a:xfrm>
            <a:off x="0" y="0"/>
            <a:ext cx="283582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r="60617" b="72386"/>
          <a:stretch/>
        </p:blipFill>
        <p:spPr bwMode="auto">
          <a:xfrm>
            <a:off x="2553374" y="0"/>
            <a:ext cx="248558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8950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03994" y="232021"/>
            <a:ext cx="1132406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4112" y="631825"/>
            <a:ext cx="11317403" cy="654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buNone/>
            </a:pPr>
            <a:endParaRPr lang="ko-KR" altLang="en-US" sz="1300" b="1" dirty="0">
              <a:latin typeface="+mn-l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503995" y="844357"/>
            <a:ext cx="11317403" cy="6272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이등변 삼각형 22"/>
          <p:cNvSpPr/>
          <p:nvPr userDrawn="1"/>
        </p:nvSpPr>
        <p:spPr>
          <a:xfrm rot="10800000">
            <a:off x="267117" y="649011"/>
            <a:ext cx="656052" cy="260668"/>
          </a:xfrm>
          <a:prstGeom prst="triangle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4" b="9365"/>
          <a:stretch/>
        </p:blipFill>
        <p:spPr bwMode="auto">
          <a:xfrm>
            <a:off x="-2881" y="0"/>
            <a:ext cx="12239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44"/>
            <a:ext cx="12239625" cy="35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59" r:id="rId2"/>
    <p:sldLayoutId id="2147483960" r:id="rId3"/>
    <p:sldLayoutId id="2147483966" r:id="rId4"/>
    <p:sldLayoutId id="2147483962" r:id="rId5"/>
    <p:sldLayoutId id="2147483950" r:id="rId6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Times" charset="0"/>
        <a:defRPr sz="1300" b="1">
          <a:solidFill>
            <a:schemeClr val="tx1"/>
          </a:solidFill>
          <a:latin typeface="+mn-lt"/>
          <a:ea typeface="+mn-ea"/>
          <a:cs typeface="+mn-cs"/>
        </a:defRPr>
      </a:lvl1pPr>
      <a:lvl2pPr marL="67786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08743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497013" indent="-2301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905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2733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305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1877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449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40127"/>
            <a:ext cx="3029797" cy="643167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88115"/>
              </p:ext>
            </p:extLst>
          </p:nvPr>
        </p:nvGraphicFramePr>
        <p:xfrm>
          <a:off x="2294386" y="4013813"/>
          <a:ext cx="8127999" cy="118334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460188">
                  <a:extLst>
                    <a:ext uri="{9D8B030D-6E8A-4147-A177-3AD203B41FA5}">
                      <a16:colId xmlns:a16="http://schemas.microsoft.com/office/drawing/2014/main" val="3090875981"/>
                    </a:ext>
                  </a:extLst>
                </a:gridCol>
                <a:gridCol w="1228165">
                  <a:extLst>
                    <a:ext uri="{9D8B030D-6E8A-4147-A177-3AD203B41FA5}">
                      <a16:colId xmlns:a16="http://schemas.microsoft.com/office/drawing/2014/main" val="353472469"/>
                    </a:ext>
                  </a:extLst>
                </a:gridCol>
                <a:gridCol w="6439646">
                  <a:extLst>
                    <a:ext uri="{9D8B030D-6E8A-4147-A177-3AD203B41FA5}">
                      <a16:colId xmlns:a16="http://schemas.microsoft.com/office/drawing/2014/main" val="516992448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1.</a:t>
                      </a:r>
                      <a:endParaRPr lang="ko-KR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참여 과제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과제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35923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2.</a:t>
                      </a:r>
                      <a:endParaRPr lang="ko-KR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참  가  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&lt;team902/ 6</a:t>
                      </a:r>
                      <a:r>
                        <a:rPr lang="ko-KR" altLang="en-US" dirty="0" smtClean="0"/>
                        <a:t>명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9944963"/>
                  </a:ext>
                </a:extLst>
              </a:tr>
            </a:tbl>
          </a:graphicData>
        </a:graphic>
      </p:graphicFrame>
      <p:sp>
        <p:nvSpPr>
          <p:cNvPr id="42" name="제목 1"/>
          <p:cNvSpPr txBox="1">
            <a:spLocks/>
          </p:cNvSpPr>
          <p:nvPr/>
        </p:nvSpPr>
        <p:spPr>
          <a:xfrm>
            <a:off x="1523999" y="1975794"/>
            <a:ext cx="9144000" cy="1209851"/>
          </a:xfrm>
          <a:prstGeom prst="rect">
            <a:avLst/>
          </a:prstGeom>
          <a:solidFill>
            <a:srgbClr val="0070C0"/>
          </a:solidFill>
          <a:ln cmpd="thinThick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4000" kern="10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4000" kern="10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트랙</a:t>
            </a:r>
            <a:r>
              <a:rPr lang="en-US" altLang="ko-KR" sz="4000" kern="10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4000" kern="100" smtClean="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4000" kern="100" smtClean="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과제 분석 </a:t>
            </a:r>
            <a:r>
              <a:rPr lang="en-US" altLang="ko-KR" sz="4000" kern="100" smtClean="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4000" kern="100" smtClean="0">
                <a:solidFill>
                  <a:schemeClr val="bg1"/>
                </a:solidFill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차 결과보고서</a:t>
            </a:r>
            <a:endParaRPr lang="en-US" altLang="ko-KR" sz="1800" b="1" kern="0">
              <a:ln w="10541" cmpd="sng">
                <a:noFill/>
                <a:prstDash val="solid"/>
              </a:ln>
              <a:solidFill>
                <a:schemeClr val="bg1"/>
              </a:solidFill>
              <a:latin typeface="맑은 고딕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sz="1800" b="1" kern="0" dirty="0">
              <a:ln w="10541" cmpd="sng">
                <a:noFill/>
                <a:prstDash val="solid"/>
              </a:ln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01" y="6248211"/>
            <a:ext cx="711616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5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 설명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996AE-9552-4466-A938-0C41646E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6" y="1036293"/>
            <a:ext cx="11076092" cy="4441142"/>
          </a:xfrm>
        </p:spPr>
        <p:txBody>
          <a:bodyPr/>
          <a:lstStyle/>
          <a:p>
            <a:r>
              <a:rPr lang="en-US" altLang="ko-KR" sz="1400" dirty="0" smtClean="0"/>
              <a:t>4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Linear Regression</a:t>
            </a:r>
          </a:p>
          <a:p>
            <a:r>
              <a:rPr lang="ko-KR" altLang="en-US" sz="1400" dirty="0"/>
              <a:t>선형 회귀</a:t>
            </a:r>
            <a:r>
              <a:rPr lang="en-US" altLang="ko-KR" sz="1400" dirty="0"/>
              <a:t>(Linear Regression)</a:t>
            </a:r>
            <a:r>
              <a:rPr lang="ko-KR" altLang="en-US" sz="1400" dirty="0"/>
              <a:t>는 지도 학습 중 아주 간단한 방법이며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종속변수와 </a:t>
            </a:r>
            <a:r>
              <a:rPr lang="ko-KR" altLang="en-US" sz="1400" dirty="0"/>
              <a:t>독립변수 간의 선형 상관관계를 모델링하는 회귀분석 기법</a:t>
            </a:r>
            <a:endParaRPr lang="en-US" altLang="ko-KR" sz="1400" dirty="0"/>
          </a:p>
          <a:p>
            <a:r>
              <a:rPr lang="ko-KR" altLang="en-US" sz="1400" dirty="0" smtClean="0"/>
              <a:t>다른 </a:t>
            </a:r>
            <a:r>
              <a:rPr lang="ko-KR" altLang="en-US" sz="1400" dirty="0"/>
              <a:t>통계방법에 비해 간단하고 </a:t>
            </a:r>
            <a:r>
              <a:rPr lang="ko-KR" altLang="en-US" sz="1400" dirty="0" err="1"/>
              <a:t>해석력이</a:t>
            </a:r>
            <a:r>
              <a:rPr lang="ko-KR" altLang="en-US" sz="1400" dirty="0"/>
              <a:t> 뛰어난 장점이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5)Grid </a:t>
            </a:r>
            <a:r>
              <a:rPr lang="en-US" altLang="ko-KR" sz="1400" dirty="0"/>
              <a:t>Search</a:t>
            </a:r>
          </a:p>
          <a:p>
            <a:r>
              <a:rPr lang="ko-KR" altLang="en-US" sz="1400" dirty="0"/>
              <a:t>관심 있는 매개변수들을 대상으로 가능한 모든 조합을 시도해보는 것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Elastic Net</a:t>
            </a:r>
          </a:p>
          <a:p>
            <a:r>
              <a:rPr lang="ko-KR" altLang="en-US" sz="1400" dirty="0" err="1"/>
              <a:t>다중공선성</a:t>
            </a:r>
            <a:r>
              <a:rPr lang="ko-KR" altLang="en-US" sz="1400" dirty="0"/>
              <a:t> 문제를 해결하기 위한 정규화 </a:t>
            </a:r>
            <a:r>
              <a:rPr lang="ko-KR" altLang="en-US" sz="1400" dirty="0" err="1"/>
              <a:t>선형회귀</a:t>
            </a:r>
            <a:r>
              <a:rPr lang="ko-KR" altLang="en-US" sz="1400" dirty="0"/>
              <a:t> 중 </a:t>
            </a:r>
            <a:r>
              <a:rPr lang="ko-KR" altLang="en-US" sz="1400" dirty="0" smtClean="0"/>
              <a:t>하나로</a:t>
            </a:r>
            <a:r>
              <a:rPr lang="en-US" altLang="ko-KR" sz="1400" dirty="0" smtClean="0"/>
              <a:t>, Ridge</a:t>
            </a:r>
            <a:r>
              <a:rPr lang="ko-KR" altLang="en-US" sz="1400" dirty="0"/>
              <a:t>와 </a:t>
            </a:r>
            <a:r>
              <a:rPr lang="en-US" altLang="ko-KR" sz="1400" dirty="0"/>
              <a:t>Lasso</a:t>
            </a:r>
            <a:r>
              <a:rPr lang="ko-KR" altLang="en-US" sz="1400" dirty="0"/>
              <a:t>를 결합한 </a:t>
            </a:r>
            <a:r>
              <a:rPr lang="ko-KR" altLang="en-US" sz="1400" dirty="0" smtClean="0"/>
              <a:t>모형이다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가중치의 절대값의 합과 </a:t>
            </a:r>
            <a:r>
              <a:rPr lang="ko-KR" altLang="en-US" sz="1400" dirty="0" err="1"/>
              <a:t>제곱합을</a:t>
            </a:r>
            <a:r>
              <a:rPr lang="ko-KR" altLang="en-US" sz="1400" dirty="0"/>
              <a:t> 동시에 제약 조건으로 가지는 </a:t>
            </a:r>
            <a:r>
              <a:rPr lang="ko-KR" altLang="en-US" sz="1400" dirty="0" smtClean="0"/>
              <a:t>모형 다중공선성이 </a:t>
            </a:r>
            <a:r>
              <a:rPr lang="ko-KR" altLang="en-US" sz="1400" dirty="0"/>
              <a:t>있더라도 회귀 계수 과다 추정을 막을 수 있으며</a:t>
            </a:r>
            <a:r>
              <a:rPr lang="en-US" altLang="ko-KR" sz="1400" dirty="0"/>
              <a:t>, </a:t>
            </a:r>
            <a:endParaRPr lang="en-US" altLang="ko-KR" sz="1400" dirty="0"/>
          </a:p>
          <a:p>
            <a:r>
              <a:rPr lang="ko-KR" altLang="en-US" sz="1400" dirty="0" err="1" smtClean="0"/>
              <a:t>과적합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문제를 완화하는 장점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7) </a:t>
            </a:r>
            <a:r>
              <a:rPr lang="en-US" altLang="ko-KR" sz="1400" dirty="0"/>
              <a:t>SVR </a:t>
            </a:r>
          </a:p>
          <a:p>
            <a:r>
              <a:rPr lang="en-US" altLang="ko-KR" sz="1400" dirty="0"/>
              <a:t>SVM</a:t>
            </a:r>
            <a:r>
              <a:rPr lang="ko-KR" altLang="en-US" sz="1400" dirty="0"/>
              <a:t>을 일반화한 방법으로 회귀에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err="1" smtClean="0"/>
              <a:t>입력공간과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관련된 비선형 문제를 고차원의 </a:t>
            </a:r>
            <a:r>
              <a:rPr lang="ko-KR" altLang="en-US" sz="1400" dirty="0" err="1"/>
              <a:t>특징공간의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선형문제로</a:t>
            </a:r>
            <a:r>
              <a:rPr lang="ko-KR" altLang="en-US" sz="1400" dirty="0"/>
              <a:t> 대응시켜 나타내기 </a:t>
            </a:r>
            <a:r>
              <a:rPr lang="ko-KR" altLang="en-US" sz="1400" dirty="0" smtClean="0"/>
              <a:t>때문에 수학적으로 </a:t>
            </a:r>
            <a:r>
              <a:rPr lang="ko-KR" altLang="en-US" sz="1400" dirty="0"/>
              <a:t>분석하는 것이 수월하다는 장점이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조정해야 할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수가 많지 </a:t>
            </a:r>
            <a:r>
              <a:rPr lang="ko-KR" altLang="en-US" sz="1400" dirty="0" smtClean="0"/>
              <a:t>않아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비교적 간단하게 학습에 영향을 미치는 요소들을 규명할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구조적 </a:t>
            </a:r>
            <a:r>
              <a:rPr lang="ko-KR" altLang="en-US" sz="1400" dirty="0"/>
              <a:t>위험을 최소화함으로써 </a:t>
            </a:r>
            <a:r>
              <a:rPr lang="ko-KR" altLang="en-US" sz="1400" dirty="0" err="1"/>
              <a:t>과적합</a:t>
            </a:r>
            <a:r>
              <a:rPr lang="ko-KR" altLang="en-US" sz="1400" dirty="0"/>
              <a:t> 문제에서 벗어날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41918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 설명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996AE-9552-4466-A938-0C41646E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6" y="1036292"/>
            <a:ext cx="11076092" cy="4869208"/>
          </a:xfrm>
        </p:spPr>
        <p:txBody>
          <a:bodyPr/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8) </a:t>
            </a:r>
            <a:r>
              <a:rPr lang="en-US" altLang="ko-KR" sz="1400" dirty="0" err="1"/>
              <a:t>XGBoosting</a:t>
            </a:r>
            <a:r>
              <a:rPr lang="en-US" altLang="ko-KR" sz="1400" dirty="0"/>
              <a:t>(</a:t>
            </a:r>
            <a:r>
              <a:rPr lang="en-US" altLang="ko-KR" sz="1400" dirty="0"/>
              <a:t>extreme gradient </a:t>
            </a:r>
            <a:r>
              <a:rPr lang="en-US" altLang="ko-KR" sz="1400" dirty="0"/>
              <a:t>boosting)</a:t>
            </a:r>
          </a:p>
          <a:p>
            <a:r>
              <a:rPr lang="en-US" altLang="ko-KR" sz="1400" dirty="0"/>
              <a:t>Gradient boosting </a:t>
            </a:r>
            <a:r>
              <a:rPr lang="en-US" altLang="ko-KR" sz="1400" dirty="0"/>
              <a:t>tree</a:t>
            </a:r>
            <a:r>
              <a:rPr lang="ko-KR" altLang="en-US" sz="1400" dirty="0"/>
              <a:t>를 구현한 대표적인 라이브러리입니다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Gradient </a:t>
            </a:r>
            <a:r>
              <a:rPr lang="en-US" altLang="ko-KR" sz="1400" dirty="0"/>
              <a:t>Boosting Algorithm (GBM)</a:t>
            </a:r>
            <a:r>
              <a:rPr lang="ko-KR" altLang="en-US" sz="1400" dirty="0"/>
              <a:t>은 회귀분석 또는 분류 분석을 수행할 수 있는 예측모형이며 예측모형의 앙상블 방법론 중 부스팅 계열에 속하는 알고리즘입니다</a:t>
            </a:r>
            <a:r>
              <a:rPr lang="en-US" altLang="ko-KR" sz="1400" dirty="0"/>
              <a:t>. Gradient Boosting Algorithm</a:t>
            </a:r>
            <a:r>
              <a:rPr lang="ko-KR" altLang="en-US" sz="1400" dirty="0"/>
              <a:t>은 </a:t>
            </a:r>
            <a:r>
              <a:rPr lang="en-US" altLang="ko-KR" sz="1400" dirty="0"/>
              <a:t>Tabular format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엑셀형태와 같이 </a:t>
            </a:r>
            <a:r>
              <a:rPr lang="en-US" altLang="ko-KR" sz="1400" dirty="0"/>
              <a:t>X-Y Grid</a:t>
            </a:r>
            <a:r>
              <a:rPr lang="ko-KR" altLang="en-US" sz="1400" dirty="0"/>
              <a:t>로 되어있는 데이터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예측에서 엄청난 성능을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머신러닝</a:t>
            </a:r>
            <a:r>
              <a:rPr lang="ko-KR" altLang="en-US" sz="1400" dirty="0"/>
              <a:t> 알고리즘 중에서도 가장 예측 성능이 높다고 알려진 알고리즘입니다</a:t>
            </a:r>
            <a:r>
              <a:rPr lang="en-US" altLang="ko-KR" sz="1400" dirty="0" smtClean="0"/>
              <a:t>.</a:t>
            </a:r>
            <a:r>
              <a:rPr lang="ko-KR" altLang="en-US" sz="1400" b="0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dirty="0"/>
              <a:t>tree 1</a:t>
            </a:r>
            <a:r>
              <a:rPr lang="ko-KR" altLang="en-US" sz="1400" dirty="0"/>
              <a:t>을 통해 예측하고 남은 </a:t>
            </a:r>
            <a:r>
              <a:rPr lang="ko-KR" altLang="en-US" sz="1400" dirty="0" err="1"/>
              <a:t>잔차를</a:t>
            </a:r>
            <a:r>
              <a:rPr lang="ko-KR" altLang="en-US" sz="1400" dirty="0"/>
              <a:t> </a:t>
            </a:r>
            <a:r>
              <a:rPr lang="en-US" altLang="ko-KR" sz="1400" dirty="0"/>
              <a:t>tree2</a:t>
            </a:r>
            <a:r>
              <a:rPr lang="ko-KR" altLang="en-US" sz="1400" dirty="0"/>
              <a:t>를 통해 예측하고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반복함으로서 점점 </a:t>
            </a:r>
            <a:r>
              <a:rPr lang="ko-KR" altLang="en-US" sz="1400" dirty="0" err="1"/>
              <a:t>잔차를</a:t>
            </a:r>
            <a:r>
              <a:rPr lang="ko-KR" altLang="en-US" sz="1400" dirty="0"/>
              <a:t> 줄여나가는 것을 볼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모델 </a:t>
            </a:r>
            <a:r>
              <a:rPr lang="en-US" altLang="ko-KR" sz="1400" dirty="0"/>
              <a:t>tree1,2,3 </a:t>
            </a:r>
            <a:r>
              <a:rPr lang="ko-KR" altLang="en-US" sz="1400" dirty="0" err="1"/>
              <a:t>을약한</a:t>
            </a:r>
            <a:r>
              <a:rPr lang="ko-KR" altLang="en-US" sz="1400" dirty="0"/>
              <a:t> 분류기 </a:t>
            </a:r>
            <a:r>
              <a:rPr lang="en-US" altLang="ko-KR" sz="1400" dirty="0"/>
              <a:t>(weak learner), </a:t>
            </a:r>
            <a:r>
              <a:rPr lang="ko-KR" altLang="en-US" sz="1400" dirty="0"/>
              <a:t>이를 결합한 </a:t>
            </a:r>
            <a:r>
              <a:rPr lang="ko-KR" altLang="en-US" sz="1400" dirty="0" err="1"/>
              <a:t>분류기를</a:t>
            </a:r>
            <a:r>
              <a:rPr lang="ko-KR" altLang="en-US" sz="1400" dirty="0"/>
              <a:t> 강한 분류기 </a:t>
            </a:r>
            <a:r>
              <a:rPr lang="en-US" altLang="ko-KR" sz="1400" dirty="0"/>
              <a:t>(strong learner)</a:t>
            </a:r>
            <a:r>
              <a:rPr lang="ko-KR" altLang="en-US" sz="1400" dirty="0"/>
              <a:t>라고도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9) </a:t>
            </a:r>
            <a:r>
              <a:rPr lang="en-US" altLang="ko-KR" sz="1400" dirty="0"/>
              <a:t>DNN (Deep Neural Network)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심층 신경망은 </a:t>
            </a:r>
            <a:r>
              <a:rPr lang="ko-KR" altLang="en-US" sz="1400" dirty="0" err="1"/>
              <a:t>입력층과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사이에 여러 개의 </a:t>
            </a:r>
            <a:r>
              <a:rPr lang="ko-KR" altLang="en-US" sz="1400" dirty="0" err="1"/>
              <a:t>은닉층들로</a:t>
            </a:r>
            <a:r>
              <a:rPr lang="ko-KR" altLang="en-US" sz="1400" dirty="0"/>
              <a:t> 이뤄진 인공신경망이다</a:t>
            </a:r>
            <a:r>
              <a:rPr lang="en-US" altLang="ko-KR" sz="1400" dirty="0"/>
              <a:t>. </a:t>
            </a:r>
            <a:r>
              <a:rPr lang="ko-KR" altLang="en-US" sz="1400" dirty="0"/>
              <a:t>심층 신경망은 일반적인 인공신경망과 마찬가지로 복잡한 비선형 관계들을 모델링할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추가 계층들은 점진적으로 모여진 하위 계층들의 특징들을 </a:t>
            </a:r>
            <a:r>
              <a:rPr lang="ko-KR" altLang="en-US" sz="1400" dirty="0" err="1"/>
              <a:t>규합시킬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심층 신경망의 이러한 특징은</a:t>
            </a:r>
            <a:r>
              <a:rPr lang="en-US" altLang="ko-KR" sz="1400" dirty="0"/>
              <a:t>, </a:t>
            </a:r>
            <a:r>
              <a:rPr lang="ko-KR" altLang="en-US" sz="1400" dirty="0"/>
              <a:t>비슷하게 수행된 인공신경망에 비해 더 적은 수의 유닛들 만으로도 복잡한 데이터를 모델링할 수 있게 해준다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10) </a:t>
            </a:r>
            <a:r>
              <a:rPr lang="ko-KR" altLang="en-US" sz="1400" dirty="0"/>
              <a:t>학습 </a:t>
            </a:r>
            <a:r>
              <a:rPr lang="ko-KR" altLang="en-US" sz="1400" dirty="0" err="1"/>
              <a:t>조기종료</a:t>
            </a:r>
            <a:r>
              <a:rPr lang="ko-KR" altLang="en-US" sz="1400" dirty="0"/>
              <a:t> </a:t>
            </a:r>
            <a:r>
              <a:rPr lang="en-US" altLang="ko-KR" sz="1400" dirty="0"/>
              <a:t>(Early stopping)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모델 </a:t>
            </a:r>
            <a:r>
              <a:rPr lang="ko-KR" altLang="en-US" sz="1400" dirty="0" err="1"/>
              <a:t>학습시</a:t>
            </a:r>
            <a:r>
              <a:rPr lang="ko-KR" altLang="en-US" sz="1400" dirty="0"/>
              <a:t> 같은 데이터에 대해 정해진 </a:t>
            </a:r>
            <a:r>
              <a:rPr lang="en-US" altLang="ko-KR" sz="1400" dirty="0"/>
              <a:t>iteration </a:t>
            </a:r>
            <a:r>
              <a:rPr lang="ko-KR" altLang="en-US" sz="1400" dirty="0"/>
              <a:t>만큼 학습을 진행하게 되면 </a:t>
            </a:r>
            <a:r>
              <a:rPr lang="ko-KR" altLang="en-US" sz="1400" dirty="0" err="1"/>
              <a:t>과적합이</a:t>
            </a:r>
            <a:r>
              <a:rPr lang="ko-KR" altLang="en-US" sz="1400" dirty="0"/>
              <a:t> 일어나 일반화 성능이 떨어지게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학습 </a:t>
            </a:r>
            <a:r>
              <a:rPr lang="ko-KR" altLang="en-US" sz="1400" dirty="0" err="1"/>
              <a:t>조기종료를</a:t>
            </a:r>
            <a:r>
              <a:rPr lang="ko-KR" altLang="en-US" sz="1400" dirty="0"/>
              <a:t> 통해 학습을 중단해야 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252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시사점 및 제언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358712" y="6551565"/>
            <a:ext cx="164660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ko-KR" b="1">
                <a:solidFill>
                  <a:schemeClr val="bg1"/>
                </a:solidFill>
                <a:latin typeface="맑은 고딕" panose="020F0302020204030204"/>
              </a:rPr>
              <a:t>- End of Document -</a:t>
            </a:r>
            <a:endParaRPr kumimoji="0" lang="ko-KR" altLang="en-US" dirty="0">
              <a:solidFill>
                <a:schemeClr val="bg1"/>
              </a:solidFill>
              <a:latin typeface="맑은 고딕" panose="020F03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381" y="1059009"/>
            <a:ext cx="872354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전문적인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지식을 습득하여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파생 변수를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만들 수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있었다면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더 좋은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모델을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구성할 수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있을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것이라 생각합니다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크로스 </a:t>
            </a:r>
            <a:r>
              <a:rPr lang="ko-KR" altLang="en-US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벨리데이션과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같은 </a:t>
            </a:r>
            <a:r>
              <a:rPr lang="ko-KR" altLang="en-US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과적합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방지 모델링을 하였다면 더 좋은 예측 결과를 얻을 수 있다고 생각합니다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데이터에 시간대가 비어있는 구간이 여러 개 있었습니다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	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이러한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빈 구간이 작았다면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예측이나 적절한 방법으로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채워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시계열분석을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진행하려 했지만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 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	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빈 구간이 많아 </a:t>
            </a:r>
            <a:r>
              <a:rPr lang="ko-KR" altLang="en-US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시계열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 분석을 할 수 없었던 점이 아쉬웠습니다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</a:rPr>
              <a:t>. 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	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이 부분을 보완하여 </a:t>
            </a:r>
            <a:r>
              <a:rPr lang="ko-KR" altLang="en-US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시계열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분석에 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DNN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보다 좋은 성능을 보이는 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LSTM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을 사용한다면 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	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주기성을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보이는 패턴을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찾아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더욱 정확한 예측을 할 수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있다고 생각합니다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748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데이터 처리과정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5858" y="1223498"/>
            <a:ext cx="12325532" cy="16610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정제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(Cleansing)</a:t>
            </a: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Re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Heater Finish Inlet Steam Temperature Average RH TT01B M XQ03(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삭제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)-&gt;Final </a:t>
            </a: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ReHeater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A Inlet Steam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동일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Test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set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에 없는 변수 삭제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-&gt; Coal Feeder A~F SPEED Average CS(6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개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)</a:t>
            </a: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석탄성상데이터는 변수에 큰 영향을 주지 않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는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것으로 판단하여 사용하지 않음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ko-KR" altLang="en-US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4525" y="894599"/>
            <a:ext cx="2670924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처리 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NN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제외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51839" y="2668255"/>
            <a:ext cx="5532105" cy="2443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 charset="0"/>
              <a:defRPr lang="ko-KR" altLang="en-US" sz="1800" b="1" kern="12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itchFamily="50" charset="-127"/>
              </a:rPr>
              <a:t>데이터 이해를 위한 탐색과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itchFamily="50" charset="-127"/>
              </a:rPr>
              <a:t>시각화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636" y="2982234"/>
            <a:ext cx="49830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상관관계조사</a:t>
            </a:r>
            <a:endParaRPr kumimoji="0"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lvl="0">
              <a:lnSpc>
                <a:spcPct val="100000"/>
              </a:lnSpc>
              <a:buNone/>
            </a:pPr>
            <a:r>
              <a:rPr kumimoji="0"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 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y</a:t>
            </a:r>
            <a:r>
              <a:rPr kumimoji="0"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변수와 다른 특성 사이의 상관관계 크기가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얼마인지 확인 </a:t>
            </a:r>
            <a:endParaRPr kumimoji="0"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ea typeface="+mn-ea"/>
            </a:endParaRPr>
          </a:p>
          <a:p>
            <a:pPr lvl="0">
              <a:lnSpc>
                <a:spcPct val="100000"/>
              </a:lnSpc>
              <a:buNone/>
            </a:pPr>
            <a:r>
              <a:rPr kumimoji="0"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       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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비선형관계의 변수도 있다고 생각되어 모든 변수 사용</a:t>
            </a:r>
            <a:endParaRPr kumimoji="0"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52" y="4496089"/>
            <a:ext cx="1104900" cy="1704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52" y="4514341"/>
            <a:ext cx="1009650" cy="17049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3940854" y="4477837"/>
            <a:ext cx="2101998" cy="17049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21" y="3720898"/>
            <a:ext cx="3043309" cy="25001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124" y="3720898"/>
            <a:ext cx="2672456" cy="272978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29267" y="2995605"/>
            <a:ext cx="64103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kumimoji="0" lang="ko-KR" altLang="en-US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산점도</a:t>
            </a:r>
            <a:r>
              <a:rPr kumimoji="0"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행렬을 이용한 시각화 </a:t>
            </a:r>
          </a:p>
          <a:p>
            <a:pPr marL="357188" lvl="0" indent="-357188">
              <a:lnSpc>
                <a:spcPct val="100000"/>
              </a:lnSpc>
              <a:buNone/>
            </a:pPr>
            <a:r>
              <a:rPr kumimoji="0"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  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	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두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변수 사이의 </a:t>
            </a:r>
            <a:r>
              <a:rPr kumimoji="0" lang="ko-KR" altLang="en-US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산점도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확인 결과 특정 조합에서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두 개의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다른 분포가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보임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</a:t>
            </a:r>
            <a:endParaRPr kumimoji="0"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ea typeface="+mn-ea"/>
            </a:endParaRPr>
          </a:p>
          <a:p>
            <a:pPr marL="357188" lvl="0" indent="-357188">
              <a:lnSpc>
                <a:spcPct val="100000"/>
              </a:lnSpc>
              <a:buNone/>
            </a:pPr>
            <a:r>
              <a:rPr kumimoji="0"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  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    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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두 분포의 </a:t>
            </a:r>
            <a:r>
              <a:rPr kumimoji="0"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데이터를 분리하여 분석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(</a:t>
            </a:r>
            <a:r>
              <a:rPr kumimoji="0" lang="en-US" altLang="ko-KR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y_fg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, </a:t>
            </a:r>
            <a:r>
              <a:rPr kumimoji="0" lang="en-US" altLang="ko-KR" sz="14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y_cs</a:t>
            </a:r>
            <a:r>
              <a:rPr kumimoji="0"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  <a:sym typeface="Wingdings" panose="05000000000000000000" pitchFamily="2" charset="2"/>
              </a:rPr>
              <a:t>)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90851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데이터 처리과정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1542" y="884376"/>
            <a:ext cx="12325532" cy="16610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데이터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EDA (DNN)</a:t>
            </a:r>
            <a:endParaRPr lang="en-US" altLang="ko-KR" sz="18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Correlation matrix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를 통한 데이터간 상관성 시각화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이상치 탐색 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lvl="1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N/A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및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#ref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이상치는 엑셀을 통해 제거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lvl="1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변수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별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Correlation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값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확인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상관계수가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0.9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이상 되는 변수는 두 변수 중 하나 삭제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탈질설비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B INLET GAS TEMPERATURE, A/B Platen </a:t>
            </a: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SuperHeater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Outlet Temperature Average,</a:t>
            </a:r>
            <a:b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</a:b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ReHeater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DeSuperHeater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Inlet Temperature, </a:t>
            </a: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ReHeater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B </a:t>
            </a: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DeSuperHeater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Outlet Temperature Average, </a:t>
            </a:r>
            <a:b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</a:b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Second Economizer Outlet LINK Steam Temperature</a:t>
            </a: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ko-KR" altLang="en-US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97" y="1810307"/>
            <a:ext cx="11138957" cy="12097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4" y="5222435"/>
            <a:ext cx="4421288" cy="9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 txBox="1">
            <a:spLocks/>
          </p:cNvSpPr>
          <p:nvPr/>
        </p:nvSpPr>
        <p:spPr>
          <a:xfrm>
            <a:off x="428311" y="893624"/>
            <a:ext cx="5032998" cy="3619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 charset="0"/>
              <a:defRPr lang="ko-KR" altLang="en-US" sz="1800" b="1" kern="12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itchFamily="50" charset="-127"/>
              </a:rPr>
              <a:t>머신러닝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itchFamily="50" charset="-127"/>
              </a:rPr>
              <a:t> 알고리즘을 위한 데이터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itchFamily="50" charset="-127"/>
              </a:rPr>
              <a:t>준비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(DNN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제외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DBC7E9D3-D3F2-44C5-AF93-F2A80E10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37" y="1276560"/>
            <a:ext cx="4780547" cy="1218879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altLang="ko-KR" sz="1400" dirty="0" smtClean="0"/>
              <a:t>Clustering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‘Flue Gas’</a:t>
            </a:r>
            <a:r>
              <a:rPr lang="ko-KR" altLang="en-US" sz="1400" dirty="0" smtClean="0">
                <a:solidFill>
                  <a:schemeClr val="tx1"/>
                </a:solidFill>
              </a:rPr>
              <a:t>와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급탄량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산점도에서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분포가 두 개로 </a:t>
            </a:r>
            <a:r>
              <a:rPr lang="ko-KR" altLang="en-US" sz="1400" dirty="0" smtClean="0">
                <a:solidFill>
                  <a:schemeClr val="tx1"/>
                </a:solidFill>
              </a:rPr>
              <a:t>나뉘어 지는 것을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확인하였다</a:t>
            </a:r>
            <a:r>
              <a:rPr lang="en-US" altLang="ko-KR" sz="1400" dirty="0" smtClean="0">
                <a:solidFill>
                  <a:schemeClr val="tx1"/>
                </a:solidFill>
              </a:rPr>
              <a:t>. DBSCAN</a:t>
            </a:r>
            <a:r>
              <a:rPr lang="ko-KR" altLang="en-US" sz="1400" dirty="0">
                <a:solidFill>
                  <a:schemeClr val="tx1"/>
                </a:solidFill>
              </a:rPr>
              <a:t>을 사용하여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train set</a:t>
            </a:r>
            <a:r>
              <a:rPr lang="ko-KR" altLang="en-US" sz="1400" dirty="0" smtClean="0">
                <a:solidFill>
                  <a:schemeClr val="tx1"/>
                </a:solidFill>
              </a:rPr>
              <a:t>을 </a:t>
            </a:r>
            <a:r>
              <a:rPr lang="en-US" altLang="ko-KR" sz="1400" dirty="0" smtClean="0">
                <a:solidFill>
                  <a:schemeClr val="tx1"/>
                </a:solidFill>
              </a:rPr>
              <a:t>Class 1</a:t>
            </a:r>
            <a:r>
              <a:rPr lang="ko-KR" altLang="en-US" sz="1400" dirty="0" smtClean="0">
                <a:solidFill>
                  <a:schemeClr val="tx1"/>
                </a:solidFill>
              </a:rPr>
              <a:t>과</a:t>
            </a:r>
            <a:r>
              <a:rPr lang="en-US" altLang="ko-KR" sz="1400" dirty="0" smtClean="0">
                <a:solidFill>
                  <a:schemeClr val="tx1"/>
                </a:solidFill>
              </a:rPr>
              <a:t> Class 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군집화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정확한 예측 결과 도출을 위해 두 부분으로 나누어 분석을 진행함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DBC7E9D3-D3F2-44C5-AF93-F2A80E100701}"/>
              </a:ext>
            </a:extLst>
          </p:cNvPr>
          <p:cNvSpPr txBox="1">
            <a:spLocks/>
          </p:cNvSpPr>
          <p:nvPr/>
        </p:nvSpPr>
        <p:spPr>
          <a:xfrm>
            <a:off x="540750" y="2579738"/>
            <a:ext cx="6877813" cy="12116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 charset="0"/>
              <a:defRPr lang="ko-KR" altLang="en-US" sz="1800" b="1" kern="12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kumimoji="0" lang="en-US" altLang="ko-KR" sz="1400" dirty="0" smtClean="0">
                <a:solidFill>
                  <a:srgbClr val="FF0000"/>
                </a:solidFill>
              </a:rPr>
              <a:t>2) </a:t>
            </a:r>
            <a:r>
              <a:rPr kumimoji="0"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kumimoji="0" lang="en-US" altLang="ko-KR" sz="1400" dirty="0" smtClean="0"/>
              <a:t>Decision </a:t>
            </a:r>
            <a:r>
              <a:rPr kumimoji="0" lang="en-US" altLang="ko-KR" sz="1400" dirty="0" smtClean="0"/>
              <a:t>Tree</a:t>
            </a:r>
          </a:p>
          <a:p>
            <a:pPr>
              <a:lnSpc>
                <a:spcPct val="100000"/>
              </a:lnSpc>
              <a:buNone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Test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셋의 분리를 위해 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train 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set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의 클러스터 기준을 찾기 위해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decision tree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를 이용해 중요 변수 기준을 도출함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.</a:t>
            </a:r>
            <a:endParaRPr kumimoji="0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E3AFF1B-ABFF-4166-88FE-A48F6B15A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0" r="12267"/>
          <a:stretch/>
        </p:blipFill>
        <p:spPr>
          <a:xfrm>
            <a:off x="800774" y="3641236"/>
            <a:ext cx="2233322" cy="20551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46667" y="3512820"/>
            <a:ext cx="2707073" cy="2245512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3" name="내용 개체 틀 3">
            <a:extLst>
              <a:ext uri="{FF2B5EF4-FFF2-40B4-BE49-F238E27FC236}">
                <a16:creationId xmlns:a16="http://schemas.microsoft.com/office/drawing/2014/main" id="{A3201252-682B-487B-A75D-06994468F03B}"/>
              </a:ext>
            </a:extLst>
          </p:cNvPr>
          <p:cNvSpPr txBox="1">
            <a:spLocks/>
          </p:cNvSpPr>
          <p:nvPr/>
        </p:nvSpPr>
        <p:spPr>
          <a:xfrm>
            <a:off x="554537" y="5824795"/>
            <a:ext cx="5025128" cy="3986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 charset="0"/>
              <a:defRPr lang="ko-KR" altLang="en-US" sz="1800" b="1" kern="12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ko-KR" altLang="en-US" sz="1400" dirty="0"/>
              <a:t>이 결과에 의하여 </a:t>
            </a:r>
            <a:r>
              <a:rPr lang="en-US" altLang="ko-KR" sz="1400" dirty="0" smtClean="0"/>
              <a:t>Test Set</a:t>
            </a:r>
            <a:r>
              <a:rPr lang="ko-KR" altLang="en-US" sz="1400" dirty="0" smtClean="0"/>
              <a:t>을 </a:t>
            </a:r>
            <a:r>
              <a:rPr lang="en-US" altLang="ko-KR" sz="1400" dirty="0"/>
              <a:t>‘</a:t>
            </a:r>
            <a:r>
              <a:rPr lang="ko-KR" altLang="en-US" sz="1400" dirty="0"/>
              <a:t>굴뚝 </a:t>
            </a:r>
            <a:r>
              <a:rPr lang="en-US" altLang="ko-KR" sz="1400" dirty="0"/>
              <a:t>DUST’</a:t>
            </a:r>
            <a:r>
              <a:rPr lang="ko-KR" altLang="en-US" sz="1400" dirty="0"/>
              <a:t>의 </a:t>
            </a:r>
            <a:r>
              <a:rPr lang="en-US" altLang="ko-KR" sz="1400" dirty="0"/>
              <a:t>4.09</a:t>
            </a:r>
            <a:r>
              <a:rPr lang="ko-KR" altLang="en-US" sz="1400" dirty="0" smtClean="0"/>
              <a:t>를 기준으로 분리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400104" y="3666603"/>
            <a:ext cx="576039" cy="1038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6088165" y="1255723"/>
            <a:ext cx="4645643" cy="9488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 charset="0"/>
              <a:defRPr lang="ko-KR" altLang="en-US" sz="1800" b="1" kern="12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100000"/>
              </a:lnSpc>
              <a:buFont typeface="Times" charset="0"/>
              <a:buAutoNum type="arabicPeriod"/>
            </a:pPr>
            <a:r>
              <a:rPr kumimoji="0" lang="en-US" altLang="ko-KR" sz="1600" dirty="0" err="1" smtClean="0"/>
              <a:t>y_data</a:t>
            </a:r>
            <a:r>
              <a:rPr kumimoji="0" lang="ko-KR" altLang="en-US" sz="1600" dirty="0" smtClean="0"/>
              <a:t>와 </a:t>
            </a:r>
            <a:r>
              <a:rPr kumimoji="0" lang="en-US" altLang="ko-KR" sz="1600" dirty="0" err="1" smtClean="0"/>
              <a:t>x_data</a:t>
            </a:r>
            <a:r>
              <a:rPr kumimoji="0" lang="ko-KR" altLang="en-US" sz="1600" dirty="0" smtClean="0"/>
              <a:t>로 데이터 셋 구성 </a:t>
            </a:r>
          </a:p>
          <a:p>
            <a:pPr marL="342900" indent="-342900">
              <a:lnSpc>
                <a:spcPct val="100000"/>
              </a:lnSpc>
              <a:buFont typeface="Times" charset="0"/>
              <a:buAutoNum type="arabicPeriod"/>
            </a:pPr>
            <a:r>
              <a:rPr kumimoji="0" lang="en-US" altLang="ko-KR" sz="1600" dirty="0" smtClean="0"/>
              <a:t>Train set</a:t>
            </a:r>
            <a:r>
              <a:rPr kumimoji="0" lang="ko-KR" altLang="en-US" sz="1600" dirty="0" smtClean="0"/>
              <a:t>와 </a:t>
            </a:r>
            <a:r>
              <a:rPr kumimoji="0" lang="en-US" altLang="ko-KR" sz="1600" dirty="0" err="1" smtClean="0"/>
              <a:t>val</a:t>
            </a:r>
            <a:r>
              <a:rPr kumimoji="0" lang="ko-KR" altLang="en-US" sz="1600" dirty="0" smtClean="0"/>
              <a:t> </a:t>
            </a:r>
            <a:r>
              <a:rPr kumimoji="0" lang="en-US" altLang="ko-KR" sz="1600" dirty="0" smtClean="0"/>
              <a:t>set, test set(</a:t>
            </a:r>
            <a:r>
              <a:rPr kumimoji="0" lang="ko-KR" altLang="en-US" sz="1600" dirty="0" smtClean="0"/>
              <a:t>제출</a:t>
            </a:r>
            <a:r>
              <a:rPr kumimoji="0" lang="en-US" altLang="ko-KR" sz="1600" dirty="0" smtClean="0"/>
              <a:t>)</a:t>
            </a:r>
            <a:r>
              <a:rPr kumimoji="0" lang="ko-KR" altLang="en-US" sz="1600" dirty="0" smtClean="0"/>
              <a:t>로 구성</a:t>
            </a:r>
          </a:p>
          <a:p>
            <a:pPr marL="342900" indent="-342900">
              <a:lnSpc>
                <a:spcPct val="100000"/>
              </a:lnSpc>
              <a:buFont typeface="Times" charset="0"/>
              <a:buAutoNum type="arabicPeriod"/>
            </a:pPr>
            <a:r>
              <a:rPr kumimoji="0" lang="en-US" altLang="ko-KR" sz="1600" dirty="0" err="1" smtClean="0"/>
              <a:t>MinMaxScaler</a:t>
            </a:r>
            <a:r>
              <a:rPr kumimoji="0" lang="ko-KR" altLang="en-US" sz="1600" dirty="0" smtClean="0"/>
              <a:t>로 </a:t>
            </a:r>
            <a:r>
              <a:rPr kumimoji="0" lang="en-US" altLang="ko-KR" sz="1600" dirty="0" err="1" smtClean="0"/>
              <a:t>x_train</a:t>
            </a:r>
            <a:r>
              <a:rPr kumimoji="0" lang="en-US" altLang="ko-KR" sz="1600" dirty="0" smtClean="0"/>
              <a:t>, </a:t>
            </a:r>
            <a:r>
              <a:rPr kumimoji="0" lang="en-US" altLang="ko-KR" sz="1600" dirty="0" err="1" smtClean="0"/>
              <a:t>val</a:t>
            </a:r>
            <a:r>
              <a:rPr kumimoji="0" lang="en-US" altLang="ko-KR" sz="1600" dirty="0" smtClean="0"/>
              <a:t>, test </a:t>
            </a:r>
            <a:r>
              <a:rPr kumimoji="0" lang="ko-KR" altLang="en-US" sz="1600" dirty="0" smtClean="0"/>
              <a:t>특성 스케일링</a:t>
            </a:r>
          </a:p>
          <a:p>
            <a:pPr>
              <a:lnSpc>
                <a:spcPct val="100000"/>
              </a:lnSpc>
              <a:buNone/>
            </a:pPr>
            <a:r>
              <a:rPr kumimoji="0" lang="ko-KR" altLang="en-US" sz="1600" dirty="0" smtClean="0"/>
              <a:t>    </a:t>
            </a:r>
            <a:endParaRPr kumimoji="1" lang="en-US" altLang="ko-KR" sz="1050" dirty="0" smtClean="0">
              <a:solidFill>
                <a:schemeClr val="tx1"/>
              </a:solidFill>
              <a:latin typeface="Arial" charset="0"/>
              <a:ea typeface="맑은 고딕" pitchFamily="50" charset="-127"/>
            </a:endParaRPr>
          </a:p>
          <a:p>
            <a:pPr marL="342900" indent="-342900">
              <a:lnSpc>
                <a:spcPct val="100000"/>
              </a:lnSpc>
              <a:buFont typeface="Times" charset="0"/>
              <a:buAutoNum type="arabicPeriod"/>
            </a:pPr>
            <a:endParaRPr kumimoji="0" lang="ko-KR" altLang="en-US" sz="1600" dirty="0" smtClean="0"/>
          </a:p>
          <a:p>
            <a:pPr marL="342900" indent="-342900">
              <a:lnSpc>
                <a:spcPct val="100000"/>
              </a:lnSpc>
              <a:buFont typeface="Times" charset="0"/>
              <a:buAutoNum type="arabicPeriod"/>
            </a:pPr>
            <a:endParaRPr kumimoji="0" lang="ko-KR" altLang="en-US" sz="1600" dirty="0" smtClean="0"/>
          </a:p>
          <a:p>
            <a:pPr marL="342900" indent="-342900">
              <a:lnSpc>
                <a:spcPct val="100000"/>
              </a:lnSpc>
              <a:buFont typeface="Times" charset="0"/>
              <a:buAutoNum type="arabicPeriod"/>
            </a:pPr>
            <a:endParaRPr kumimoji="0"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51" y="2228389"/>
            <a:ext cx="3167939" cy="6191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51" y="2933337"/>
            <a:ext cx="4353209" cy="9423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051" y="3970487"/>
            <a:ext cx="2517941" cy="10455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37849" y="855227"/>
            <a:ext cx="2589170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데이터 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준비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(DNN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제외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)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cs typeface="+mj-cs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5711624" y="933972"/>
            <a:ext cx="0" cy="52343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분석과정</a:t>
            </a:r>
            <a:r>
              <a:rPr lang="ko-KR" altLang="en-US" dirty="0"/>
              <a:t> 및 결과</a:t>
            </a:r>
          </a:p>
        </p:txBody>
      </p:sp>
    </p:spTree>
    <p:extLst>
      <p:ext uri="{BB962C8B-B14F-4D97-AF65-F5344CB8AC3E}">
        <p14:creationId xmlns:p14="http://schemas.microsoft.com/office/powerpoint/2010/main" val="3072430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분석과정 및 결과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451" y="884376"/>
            <a:ext cx="12325532" cy="16610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ko-KR" altLang="en-US" sz="18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딥러닝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알고리즘을 위한 데이터 준비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(DNN)</a:t>
            </a:r>
            <a:endParaRPr lang="en-US" altLang="ko-KR" sz="18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학습 데이터 분리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Train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: Validation : Test (7 : 1.5 : 1.5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)</a:t>
            </a: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Split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끼리 </a:t>
            </a:r>
            <a:r>
              <a:rPr lang="en-US" altLang="ko-KR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random_state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를 고정하여 데이터 혼선 방지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2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차 예측을 위한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2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차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test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데이터 준비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데이터 스케일링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Min Max </a:t>
            </a:r>
            <a:r>
              <a:rPr lang="ko-KR" altLang="en-US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스케일러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사용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Train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데이터 스케일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fit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을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validation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과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test,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그리고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2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차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test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데이터에도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적용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lvl="1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67"/>
          <a:stretch/>
        </p:blipFill>
        <p:spPr>
          <a:xfrm>
            <a:off x="1050713" y="2204418"/>
            <a:ext cx="6904567" cy="408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3" y="4707426"/>
            <a:ext cx="5022512" cy="1200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13" y="3184579"/>
            <a:ext cx="10539307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0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분석과정</a:t>
            </a:r>
            <a:r>
              <a:rPr lang="ko-KR" altLang="en-US" dirty="0" smtClean="0"/>
              <a:t> 및 결과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73801" y="997350"/>
            <a:ext cx="183095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b="1" dirty="0" smtClean="0">
                <a:latin typeface="+mj-ea"/>
                <a:ea typeface="+mj-ea"/>
              </a:rPr>
              <a:t>예시</a:t>
            </a:r>
            <a:r>
              <a:rPr lang="en-US" altLang="ko-KR" b="1" dirty="0" smtClean="0">
                <a:latin typeface="+mj-ea"/>
                <a:ea typeface="+mj-ea"/>
              </a:rPr>
              <a:t>) </a:t>
            </a:r>
            <a:r>
              <a:rPr lang="ko-KR" altLang="en-US" b="1" dirty="0" err="1" smtClean="0">
                <a:latin typeface="+mj-ea"/>
                <a:ea typeface="+mj-ea"/>
              </a:rPr>
              <a:t>급탄량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en-US" altLang="ko-KR" b="1" dirty="0" err="1" smtClean="0">
                <a:latin typeface="+mj-ea"/>
                <a:ea typeface="+mj-ea"/>
              </a:rPr>
              <a:t>y_cs</a:t>
            </a:r>
            <a:r>
              <a:rPr lang="en-US" altLang="ko-KR" b="1" dirty="0" smtClean="0">
                <a:latin typeface="+mj-ea"/>
                <a:ea typeface="+mj-ea"/>
              </a:rPr>
              <a:t>)</a:t>
            </a:r>
            <a:r>
              <a:rPr lang="ko-KR" altLang="en-US" b="1" dirty="0" smtClean="0">
                <a:latin typeface="+mj-ea"/>
                <a:ea typeface="+mj-ea"/>
              </a:rPr>
              <a:t> 모델링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6104732" y="1045067"/>
            <a:ext cx="0" cy="52343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350053" y="1345911"/>
            <a:ext cx="16650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None/>
            </a:pPr>
            <a:r>
              <a:rPr kumimoji="0" lang="en-US" altLang="ko-KR" sz="15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Linear Regression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0053" y="2145265"/>
            <a:ext cx="10698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None/>
            </a:pPr>
            <a:r>
              <a:rPr kumimoji="0" lang="en-US" altLang="ko-KR" sz="15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Elastic Net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8808" y="4056998"/>
            <a:ext cx="10323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None/>
            </a:pPr>
            <a:r>
              <a:rPr kumimoji="0" lang="en-US" altLang="ko-KR" sz="15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LinearSVR</a:t>
            </a:r>
            <a:endParaRPr kumimoji="0" lang="en-US" altLang="ko-KR" sz="15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맑은 고딕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6" y="1694426"/>
            <a:ext cx="3605629" cy="40399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6" y="2481159"/>
            <a:ext cx="4646417" cy="126247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2961" y="896366"/>
            <a:ext cx="1189749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모델 훈련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808" y="3743631"/>
            <a:ext cx="542937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ko-KR" altLang="en-US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그리드 </a:t>
            </a:r>
            <a:r>
              <a:rPr lang="ko-KR" altLang="en-US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서치를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이용하여 최적 </a:t>
            </a:r>
            <a:r>
              <a:rPr lang="ko-KR" altLang="en-US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파라미터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(alpha =0.001, l1_ratio=1) 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구하고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이를 모델링에 사용</a:t>
            </a:r>
            <a:endParaRPr lang="ko-KR" altLang="en-US" sz="1050" b="1" spc="-60" dirty="0">
              <a:ln>
                <a:solidFill>
                  <a:srgbClr val="3C3C3C">
                    <a:alpha val="0"/>
                  </a:srgbClr>
                </a:solidFill>
              </a:ln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6" y="4407298"/>
            <a:ext cx="4658484" cy="1386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8808" y="5820546"/>
            <a:ext cx="524342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ko-KR" altLang="en-US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그리드 </a:t>
            </a:r>
            <a:r>
              <a:rPr lang="ko-KR" altLang="en-US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서치를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이용하여 최적 </a:t>
            </a:r>
            <a:r>
              <a:rPr lang="ko-KR" altLang="en-US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파라미터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(C=10, epsilon=0.001) 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구하고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이를 모델링에 사용</a:t>
            </a:r>
            <a:endParaRPr lang="ko-KR" altLang="en-US" sz="1050" b="1" spc="-60" dirty="0">
              <a:ln>
                <a:solidFill>
                  <a:srgbClr val="3C3C3C">
                    <a:alpha val="0"/>
                  </a:srgbClr>
                </a:solidFill>
              </a:ln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42813" y="1287058"/>
            <a:ext cx="17999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None/>
            </a:pPr>
            <a:r>
              <a:rPr kumimoji="0" lang="en-US" altLang="ko-KR" sz="15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XGBoost</a:t>
            </a:r>
            <a:r>
              <a:rPr kumimoji="0" lang="en-US" altLang="ko-KR" sz="15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5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Regressor</a:t>
            </a:r>
            <a:endParaRPr kumimoji="0" lang="en-US" altLang="ko-KR" sz="15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1318" y="2691886"/>
            <a:ext cx="524502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ko-KR" altLang="en-US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그리드 </a:t>
            </a:r>
            <a:r>
              <a:rPr lang="ko-KR" altLang="en-US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서치를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이용하여 최적 </a:t>
            </a:r>
            <a:r>
              <a:rPr lang="ko-KR" altLang="en-US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파라미터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learning_rate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= 0.1, </a:t>
            </a:r>
            <a:r>
              <a:rPr lang="en-US" altLang="ko-KR" sz="105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n_estimators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=1000) 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구하고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, </a:t>
            </a:r>
          </a:p>
          <a:p>
            <a:pPr>
              <a:buNone/>
            </a:pPr>
            <a:r>
              <a:rPr lang="en-US" altLang="ko-KR" sz="105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  </a:t>
            </a:r>
            <a:r>
              <a:rPr lang="ko-KR" altLang="en-US" sz="105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ym typeface="Wingdings" panose="05000000000000000000" pitchFamily="2" charset="2"/>
              </a:rPr>
              <a:t>이를 모델링에 사용</a:t>
            </a:r>
            <a:endParaRPr lang="ko-KR" altLang="en-US" sz="1050" b="1" spc="-60" dirty="0">
              <a:ln>
                <a:solidFill>
                  <a:srgbClr val="3C3C3C">
                    <a:alpha val="0"/>
                  </a:srgbClr>
                </a:solidFill>
              </a:ln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286" y="1610224"/>
            <a:ext cx="4442461" cy="10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7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분석과정</a:t>
            </a:r>
            <a:r>
              <a:rPr lang="ko-KR" altLang="en-US" dirty="0"/>
              <a:t> 및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2961" y="1362573"/>
            <a:ext cx="179119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0" lang="en-US" altLang="ko-KR" sz="15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DNN(</a:t>
            </a:r>
            <a:r>
              <a:rPr lang="ko-KR" altLang="en-US" sz="1600" b="1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케라스</a:t>
            </a:r>
            <a:r>
              <a:rPr lang="ko-KR" altLang="en-US" sz="16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 사용</a:t>
            </a:r>
            <a:r>
              <a:rPr lang="en-US" altLang="ko-KR" sz="16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)</a:t>
            </a:r>
            <a:endParaRPr kumimoji="0" lang="ko-KR" altLang="en-US" sz="15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5" y="2637701"/>
            <a:ext cx="4660371" cy="147105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77" y="2671066"/>
            <a:ext cx="4660371" cy="148658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85" y="4237308"/>
            <a:ext cx="8826224" cy="126988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344" y="1705905"/>
            <a:ext cx="6118225" cy="970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3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개의 모델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MSE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및 앙상블 모델의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MSE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계산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앙상블 모델의 경우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, 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sym typeface="Wingdings" panose="05000000000000000000" pitchFamily="2" charset="2"/>
            </a:endParaRPr>
          </a:p>
          <a:p>
            <a:pPr lvl="1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    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종속변수마다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한 개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두 개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sym typeface="Wingdings" panose="05000000000000000000" pitchFamily="2" charset="2"/>
              </a:rPr>
              <a:t>또는 세 개의 모델의 조합으로 구성 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sym typeface="Wingdings" panose="05000000000000000000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961" y="896366"/>
            <a:ext cx="1189749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모델 훈련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8935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분석과정</a:t>
            </a:r>
            <a:r>
              <a:rPr lang="ko-KR" altLang="en-US" dirty="0" smtClean="0"/>
              <a:t> 및 결과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92448" y="1428685"/>
            <a:ext cx="5155953" cy="120934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0" lvl="1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en-US" altLang="ko-KR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2</a:t>
            </a:r>
            <a:r>
              <a:rPr lang="ko-KR" altLang="en-US" sz="18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차 </a:t>
            </a:r>
            <a:r>
              <a:rPr lang="en-US" altLang="ko-KR" sz="18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test </a:t>
            </a:r>
            <a:r>
              <a:rPr lang="ko-KR" altLang="en-US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데이터의 </a:t>
            </a:r>
            <a:r>
              <a:rPr lang="en-US" altLang="ko-KR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y</a:t>
            </a:r>
            <a:r>
              <a:rPr lang="ko-KR" altLang="en-US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rPr>
              <a:t>값 산출</a:t>
            </a: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</a:endParaRPr>
          </a:p>
          <a:p>
            <a:pPr marL="827088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앙상블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모델에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2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차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test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데이터 투입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,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 최종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y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값 계산</a:t>
            </a:r>
            <a:endParaRPr lang="en-US" altLang="ko-KR" sz="1400" b="1" spc="-60" dirty="0">
              <a:ln>
                <a:solidFill>
                  <a:srgbClr val="3C3C3C">
                    <a:alpha val="0"/>
                  </a:srgbClr>
                </a:solidFill>
              </a:ln>
              <a:latin typeface="맑은 고딕"/>
              <a:ea typeface="+mn-ea"/>
            </a:endParaRPr>
          </a:p>
          <a:p>
            <a:pPr marL="827088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Excel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로 결과 값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latin typeface="맑은 고딕"/>
                <a:ea typeface="+mn-ea"/>
              </a:rPr>
              <a:t>export</a:t>
            </a:r>
          </a:p>
          <a:p>
            <a:pPr marL="827088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lvl="1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en-US" altLang="ko-KR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sym typeface="Wingdings" panose="05000000000000000000" pitchFamily="2" charset="2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8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342900" indent="-34290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AutoNum type="arabicPeriod"/>
            </a:pP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en-US" altLang="ko-KR" sz="18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None/>
            </a:pP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800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800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800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800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r>
              <a:rPr lang="ko-KR" altLang="en-US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변수 별 </a:t>
            </a:r>
            <a:r>
              <a:rPr lang="en-US" altLang="ko-KR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Correlation </a:t>
            </a:r>
            <a:r>
              <a:rPr lang="ko-KR" altLang="en-US" sz="18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값 확인</a:t>
            </a:r>
            <a:endParaRPr lang="en-US" altLang="ko-KR" sz="18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ko-KR" altLang="en-US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상관계수가 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0.9 </a:t>
            </a:r>
            <a:r>
              <a:rPr lang="ko-KR" altLang="en-US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이상 되는 변수는 두 변수 중 하나 삭제</a:t>
            </a:r>
            <a:endParaRPr lang="en-US" altLang="ko-KR" sz="1800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ko-KR" altLang="en-US" sz="1800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탈질설비</a:t>
            </a:r>
            <a:r>
              <a:rPr lang="ko-KR" altLang="en-US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B INLET GAS TEMPERATURE, A/B Platen </a:t>
            </a:r>
            <a:r>
              <a:rPr lang="en-US" altLang="ko-KR" sz="1800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SuperHeater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Outlet Temperature Average,</a:t>
            </a:r>
            <a:b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</a:br>
            <a:r>
              <a:rPr lang="en-US" altLang="ko-KR" sz="1800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ReHeater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800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DeSuperHeater</a:t>
            </a:r>
            <a:r>
              <a:rPr lang="en-US" altLang="ko-KR" sz="1800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Inlet Temperature, </a:t>
            </a:r>
            <a:r>
              <a:rPr lang="en-US" altLang="ko-KR" sz="1800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ReHeater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B </a:t>
            </a:r>
            <a:r>
              <a:rPr lang="en-US" altLang="ko-KR" sz="1800" spc="-60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DeSuperHeater</a:t>
            </a: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 Outlet Temperature Average, </a:t>
            </a:r>
            <a:b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</a:br>
            <a:r>
              <a:rPr lang="en-US" altLang="ko-KR" sz="1800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Second Economizer Outlet LINK Steam Temperature</a:t>
            </a:r>
          </a:p>
          <a:p>
            <a:pPr marL="742950" lvl="1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à"/>
            </a:pPr>
            <a:endParaRPr lang="en-US" altLang="ko-KR" sz="1800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Char char="-"/>
            </a:pPr>
            <a:endParaRPr lang="ko-KR" altLang="en-US" sz="18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48" y="2473901"/>
            <a:ext cx="5054875" cy="11262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169054" y="1912051"/>
            <a:ext cx="5888390" cy="319921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4" y="1941321"/>
            <a:ext cx="5888391" cy="31613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24" y="5207793"/>
            <a:ext cx="555748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MSE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가 가장 낮은 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DNN(</a:t>
            </a:r>
            <a:r>
              <a:rPr lang="ko-KR" altLang="en-US" sz="1400" b="1" spc="-60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인공신경망</a:t>
            </a: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모델을 </a:t>
            </a:r>
            <a:endParaRPr lang="en-US" altLang="ko-KR" sz="1400" b="1" spc="-60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	</a:t>
            </a:r>
            <a:r>
              <a:rPr lang="en-US" altLang="ko-KR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sym typeface="Wingdings" panose="05000000000000000000" pitchFamily="2" charset="2"/>
              </a:rPr>
              <a:t>		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최종 </a:t>
            </a:r>
            <a:r>
              <a:rPr lang="ko-KR" altLang="en-US" sz="1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결과값 </a:t>
            </a:r>
            <a:r>
              <a:rPr lang="ko-KR" altLang="en-US" sz="14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</a:rPr>
              <a:t>도출에 사용</a:t>
            </a:r>
            <a:endParaRPr lang="ko-KR" altLang="en-US" sz="14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9846" y="1428685"/>
            <a:ext cx="61182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None/>
            </a:pPr>
            <a:r>
              <a:rPr kumimoji="0" lang="en-US" altLang="ko-KR" sz="16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MSE </a:t>
            </a:r>
            <a:r>
              <a:rPr kumimoji="0" lang="ko-KR" altLang="en-US" sz="16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비교</a:t>
            </a:r>
            <a:r>
              <a:rPr kumimoji="0" lang="en-US" altLang="ko-KR" sz="16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6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최소 </a:t>
            </a:r>
            <a:r>
              <a:rPr kumimoji="0" lang="en-US" altLang="ko-KR" sz="16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MSE </a:t>
            </a:r>
            <a:r>
              <a:rPr kumimoji="0" lang="ko-KR" altLang="en-US" sz="16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모델 선택</a:t>
            </a:r>
            <a:r>
              <a:rPr kumimoji="0" lang="en-US" altLang="ko-KR" sz="1600" b="1" spc="-60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맑은 고딕"/>
              </a:rPr>
              <a:t>)</a:t>
            </a:r>
            <a:endParaRPr kumimoji="0" lang="en-US" altLang="ko-KR" sz="1600" b="1" spc="-60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2060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618" y="895416"/>
            <a:ext cx="181812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모델 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선택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(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결과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anose="020B0503020000020004" pitchFamily="50" charset="-127"/>
                <a:cs typeface="+mj-cs"/>
              </a:rPr>
              <a:t>)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cs typeface="+mj-cs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6121822" y="1019430"/>
            <a:ext cx="0" cy="52343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" name="직사각형 1"/>
          <p:cNvSpPr/>
          <p:nvPr/>
        </p:nvSpPr>
        <p:spPr bwMode="auto">
          <a:xfrm>
            <a:off x="5358212" y="1958413"/>
            <a:ext cx="656502" cy="3049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830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 설명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996AE-9552-4466-A938-0C41646E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6" y="1036292"/>
            <a:ext cx="11076092" cy="4869208"/>
          </a:xfrm>
        </p:spPr>
        <p:txBody>
          <a:bodyPr/>
          <a:lstStyle/>
          <a:p>
            <a:r>
              <a:rPr lang="en-US" altLang="ko-KR" sz="1400" dirty="0"/>
              <a:t>1) DBSCAN</a:t>
            </a:r>
          </a:p>
          <a:p>
            <a:r>
              <a:rPr lang="en-US" altLang="ko-KR" sz="1400" dirty="0"/>
              <a:t>DBSCAN(Density-Based Spatial Clustering of Applications with Noise)</a:t>
            </a:r>
            <a:r>
              <a:rPr lang="ko-KR" altLang="en-US" sz="1400" dirty="0"/>
              <a:t>는 클러스터링 알고리즘 중 하나이며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K-Mean</a:t>
            </a:r>
            <a:r>
              <a:rPr lang="ko-KR" altLang="en-US" sz="1400" dirty="0"/>
              <a:t>나 </a:t>
            </a:r>
            <a:r>
              <a:rPr lang="en-US" altLang="ko-KR" sz="1400" dirty="0"/>
              <a:t>Hierarchical Clustering</a:t>
            </a:r>
            <a:r>
              <a:rPr lang="ko-KR" altLang="en-US" sz="1400" dirty="0"/>
              <a:t>과는 달리</a:t>
            </a:r>
            <a:r>
              <a:rPr lang="en-US" altLang="ko-KR" sz="1400" dirty="0"/>
              <a:t> </a:t>
            </a:r>
            <a:r>
              <a:rPr lang="ko-KR" altLang="en-US" sz="1400" dirty="0"/>
              <a:t>밀도를 계산하여 </a:t>
            </a:r>
            <a:r>
              <a:rPr lang="en-US" altLang="ko-KR" sz="1400" dirty="0"/>
              <a:t>Clustering</a:t>
            </a:r>
            <a:r>
              <a:rPr lang="ko-KR" altLang="en-US" sz="1400" dirty="0"/>
              <a:t>하는 방법</a:t>
            </a:r>
            <a:endParaRPr lang="en-US" altLang="ko-KR" sz="1400" dirty="0"/>
          </a:p>
          <a:p>
            <a:r>
              <a:rPr lang="en-US" altLang="ko-KR" sz="1400" dirty="0" smtClean="0"/>
              <a:t>K-Means</a:t>
            </a:r>
            <a:r>
              <a:rPr lang="ko-KR" altLang="en-US" sz="1400" dirty="0"/>
              <a:t>가 미리 클러스터의 수를 정해야 하는 반면</a:t>
            </a:r>
            <a:r>
              <a:rPr lang="en-US" altLang="ko-KR" sz="1400" dirty="0"/>
              <a:t>, DBSCAN</a:t>
            </a:r>
            <a:r>
              <a:rPr lang="ko-KR" altLang="en-US" sz="1400" dirty="0"/>
              <a:t>은 클러스터의 수를 정하지 않아도 됨</a:t>
            </a:r>
            <a:endParaRPr lang="en-US" altLang="ko-KR" sz="1400" dirty="0"/>
          </a:p>
          <a:p>
            <a:r>
              <a:rPr lang="en-US" altLang="ko-KR" sz="1400" dirty="0"/>
              <a:t>Cluster</a:t>
            </a:r>
            <a:r>
              <a:rPr lang="ko-KR" altLang="en-US" sz="1400" dirty="0"/>
              <a:t>의 밀도에 따라 군집화 하기 때문에 기하학적인 모양을 갖는 군집도 잘 찾을 수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Decision Tree</a:t>
            </a:r>
          </a:p>
          <a:p>
            <a:r>
              <a:rPr lang="ko-KR" altLang="en-US" sz="1400" dirty="0"/>
              <a:t>의사결정나무 </a:t>
            </a:r>
            <a:r>
              <a:rPr lang="en-US" altLang="ko-KR" sz="1400" dirty="0"/>
              <a:t>(Decision Tree)</a:t>
            </a:r>
            <a:r>
              <a:rPr lang="ko-KR" altLang="en-US" sz="1400" dirty="0"/>
              <a:t>는 분류 또는 예측모형으로 사용될 수 있으나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본 분석에서는 회귀분석과 같은 </a:t>
            </a:r>
            <a:r>
              <a:rPr lang="ko-KR" altLang="en-US" sz="1400" dirty="0" err="1"/>
              <a:t>모수적</a:t>
            </a:r>
            <a:r>
              <a:rPr lang="ko-KR" altLang="en-US" sz="1400" dirty="0"/>
              <a:t> 모형을 분석하기 위해 사전에 이상치를 검색하거나</a:t>
            </a:r>
            <a:endParaRPr lang="en-US" altLang="ko-KR" sz="1400" dirty="0"/>
          </a:p>
          <a:p>
            <a:r>
              <a:rPr lang="ko-KR" altLang="en-US" sz="1400" dirty="0"/>
              <a:t>분석에 필요한 변수</a:t>
            </a:r>
            <a:r>
              <a:rPr lang="en-US" altLang="ko-KR" sz="1400" dirty="0"/>
              <a:t>, </a:t>
            </a:r>
            <a:r>
              <a:rPr lang="ko-KR" altLang="en-US" sz="1400" dirty="0"/>
              <a:t>또는 모형에 포함되어야 할 상호작용의 효과를 찾아내기 위해서 사용함</a:t>
            </a:r>
            <a:endParaRPr lang="en-US" altLang="ko-KR" sz="1400" dirty="0"/>
          </a:p>
          <a:p>
            <a:r>
              <a:rPr lang="ko-KR" altLang="en-US" sz="1400" dirty="0" smtClean="0"/>
              <a:t>의사결정 </a:t>
            </a:r>
            <a:r>
              <a:rPr lang="ko-KR" altLang="en-US" sz="1400" dirty="0"/>
              <a:t>규칙을 나무구조로 도표화 하여 표현하기 때문에 </a:t>
            </a:r>
            <a:endParaRPr lang="en-US" altLang="ko-KR" sz="1400" dirty="0"/>
          </a:p>
          <a:p>
            <a:r>
              <a:rPr lang="ko-KR" altLang="en-US" sz="1400" dirty="0"/>
              <a:t>다른 방법들에 비해 분석 과정을 쉽게 이해하고 설명할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3)</a:t>
            </a:r>
            <a:r>
              <a:rPr lang="en-US" altLang="ko-KR" sz="1400" dirty="0" err="1"/>
              <a:t>MinMaxScaler</a:t>
            </a:r>
            <a:endParaRPr lang="en-US" altLang="ko-KR" sz="1400" dirty="0"/>
          </a:p>
          <a:p>
            <a:r>
              <a:rPr lang="ko-KR" altLang="en-US" sz="1400" dirty="0"/>
              <a:t>모든 특성의 범위가 </a:t>
            </a:r>
            <a:r>
              <a:rPr lang="en-US" altLang="ko-KR" sz="1400" dirty="0"/>
              <a:t>0~1 </a:t>
            </a:r>
            <a:r>
              <a:rPr lang="ko-KR" altLang="en-US" sz="1400" dirty="0"/>
              <a:t>범위에 들도록 만들어</a:t>
            </a:r>
            <a:r>
              <a:rPr lang="en-US" altLang="ko-KR" sz="1400" dirty="0"/>
              <a:t> </a:t>
            </a:r>
            <a:r>
              <a:rPr lang="ko-KR" altLang="en-US" sz="1400" dirty="0"/>
              <a:t>주는 작업이다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데이터에서 최솟값을 뺀 후 </a:t>
            </a:r>
            <a:r>
              <a:rPr lang="ko-KR" altLang="en-US" sz="1400" dirty="0" smtClean="0"/>
              <a:t>최댓값과 </a:t>
            </a:r>
            <a:r>
              <a:rPr lang="ko-KR" altLang="en-US" sz="1400" dirty="0"/>
              <a:t>최솟값의 차이로 나누는 스케일 작업이다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39015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y DS-etrade">
  <a:themeElements>
    <a:clrScheme name="사용자 지정 1">
      <a:dk1>
        <a:srgbClr val="000000"/>
      </a:dk1>
      <a:lt1>
        <a:srgbClr val="FFFFFF"/>
      </a:lt1>
      <a:dk2>
        <a:srgbClr val="FF0000"/>
      </a:dk2>
      <a:lt2>
        <a:srgbClr val="4D4D4D"/>
      </a:lt2>
      <a:accent1>
        <a:srgbClr val="FFB400"/>
      </a:accent1>
      <a:accent2>
        <a:srgbClr val="005F28"/>
      </a:accent2>
      <a:accent3>
        <a:srgbClr val="FFFFFF"/>
      </a:accent3>
      <a:accent4>
        <a:srgbClr val="000000"/>
      </a:accent4>
      <a:accent5>
        <a:srgbClr val="B8BCB7"/>
      </a:accent5>
      <a:accent6>
        <a:srgbClr val="AEAEAE"/>
      </a:accent6>
      <a:hlink>
        <a:srgbClr val="808080"/>
      </a:hlink>
      <a:folHlink>
        <a:srgbClr val="292929"/>
      </a:folHlink>
    </a:clrScheme>
    <a:fontScheme name="Blank Presentatio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180975" marR="0" indent="-180975" algn="l" defTabSz="911225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rgbClr val="333333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58800</TotalTime>
  <Words>942</Words>
  <Application>Microsoft Office PowerPoint</Application>
  <PresentationFormat>사용자 지정</PresentationFormat>
  <Paragraphs>162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HY견고딕</vt:lpstr>
      <vt:lpstr>굴림</vt:lpstr>
      <vt:lpstr>굴림</vt:lpstr>
      <vt:lpstr>맑은 고딕</vt:lpstr>
      <vt:lpstr>맑은 고딕</vt:lpstr>
      <vt:lpstr>Arial</vt:lpstr>
      <vt:lpstr>Calibri</vt:lpstr>
      <vt:lpstr>Tahoma</vt:lpstr>
      <vt:lpstr>Times</vt:lpstr>
      <vt:lpstr>Times New Roman</vt:lpstr>
      <vt:lpstr>Wingdings</vt:lpstr>
      <vt:lpstr>1_by DS-etrade</vt:lpstr>
      <vt:lpstr>PowerPoint 프레젠테이션</vt:lpstr>
      <vt:lpstr>1. 데이터 처리과정</vt:lpstr>
      <vt:lpstr>1. 데이터 처리과정</vt:lpstr>
      <vt:lpstr>2. 분석과정 및 결과</vt:lpstr>
      <vt:lpstr>2. 분석과정 및 결과</vt:lpstr>
      <vt:lpstr>2. 분석과정 및 결과</vt:lpstr>
      <vt:lpstr>2. 분석과정 및 결과</vt:lpstr>
      <vt:lpstr>2. 분석과정 및 결과</vt:lpstr>
      <vt:lpstr>3. 알고리즘 설명</vt:lpstr>
      <vt:lpstr>3. 알고리즘 설명</vt:lpstr>
      <vt:lpstr>3. 알고리즘 설명</vt:lpstr>
      <vt:lpstr>4. 시사점 및 제언</vt:lpstr>
    </vt:vector>
  </TitlesOfParts>
  <Company>동서발전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디에스이트레이드&amp;MS 교육자료</dc:title>
  <dc:creator>KHJ;Sena</dc:creator>
  <cp:keywords>AI공모전</cp:keywords>
  <dc:description>교육자료</dc:description>
  <cp:lastModifiedBy>Boo Dajeong</cp:lastModifiedBy>
  <cp:revision>6252</cp:revision>
  <cp:lastPrinted>2019-02-12T10:29:01Z</cp:lastPrinted>
  <dcterms:created xsi:type="dcterms:W3CDTF">2004-09-08T23:34:22Z</dcterms:created>
  <dcterms:modified xsi:type="dcterms:W3CDTF">2019-03-06T13:09:29Z</dcterms:modified>
</cp:coreProperties>
</file>