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302" r:id="rId3"/>
    <p:sldId id="304" r:id="rId4"/>
    <p:sldId id="305" r:id="rId5"/>
    <p:sldId id="300" r:id="rId6"/>
    <p:sldId id="299" r:id="rId7"/>
    <p:sldId id="30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6433" autoAdjust="0"/>
  </p:normalViewPr>
  <p:slideViewPr>
    <p:cSldViewPr snapToGrid="0">
      <p:cViewPr>
        <p:scale>
          <a:sx n="50" d="100"/>
          <a:sy n="50" d="100"/>
        </p:scale>
        <p:origin x="2910" y="1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27222" y="1447800"/>
            <a:ext cx="11225753" cy="3857368"/>
          </a:xfrm>
        </p:spPr>
        <p:txBody>
          <a:bodyPr/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b="1" dirty="0" smtClean="0"/>
              <a:t>Java </a:t>
            </a:r>
            <a:r>
              <a:rPr lang="hu-HU" b="1" dirty="0" smtClean="0"/>
              <a:t>P</a:t>
            </a:r>
            <a:r>
              <a:rPr lang="en-US" b="1" dirty="0" err="1" smtClean="0"/>
              <a:t>rogram</a:t>
            </a:r>
            <a:r>
              <a:rPr lang="hu-HU" b="1" dirty="0" smtClean="0"/>
              <a:t>m</a:t>
            </a:r>
            <a:r>
              <a:rPr lang="en-US" b="1" dirty="0" err="1" smtClean="0"/>
              <a:t>ing</a:t>
            </a:r>
            <a:r>
              <a:rPr lang="en-US" b="1" dirty="0" smtClean="0"/>
              <a:t>: </a:t>
            </a:r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b="1" dirty="0" smtClean="0"/>
              <a:t>Step by Step from A to Z</a:t>
            </a:r>
            <a:r>
              <a:rPr lang="hu-HU" sz="4400" b="1" dirty="0" smtClean="0"/>
              <a:t/>
            </a:r>
            <a:br>
              <a:rPr lang="hu-HU" sz="4400" b="1" dirty="0" smtClean="0"/>
            </a:br>
            <a:r>
              <a:rPr lang="hu-HU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Introduction</a:t>
            </a: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2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104267" cy="807671"/>
          </a:xfrm>
        </p:spPr>
        <p:txBody>
          <a:bodyPr/>
          <a:lstStyle/>
          <a:p>
            <a:r>
              <a:rPr lang="hu-HU" sz="4000" b="1" dirty="0" err="1" smtClean="0"/>
              <a:t>About</a:t>
            </a:r>
            <a:r>
              <a:rPr lang="hu-HU" sz="4000" b="1" dirty="0" smtClean="0"/>
              <a:t> </a:t>
            </a:r>
            <a:r>
              <a:rPr lang="hu-HU" sz="4000" b="1" dirty="0" err="1" smtClean="0"/>
              <a:t>me</a:t>
            </a:r>
            <a:endParaRPr lang="hu-HU" sz="4000" b="1" dirty="0"/>
          </a:p>
        </p:txBody>
      </p:sp>
      <p:sp>
        <p:nvSpPr>
          <p:cNvPr id="4" name="Tartalom helye 2"/>
          <p:cNvSpPr>
            <a:spLocks noGrp="1"/>
          </p:cNvSpPr>
          <p:nvPr>
            <p:ph sz="half" idx="1"/>
          </p:nvPr>
        </p:nvSpPr>
        <p:spPr>
          <a:xfrm>
            <a:off x="2045736" y="2072969"/>
            <a:ext cx="7897091" cy="3423197"/>
          </a:xfrm>
        </p:spPr>
        <p:txBody>
          <a:bodyPr>
            <a:normAutofit/>
          </a:bodyPr>
          <a:lstStyle/>
          <a:p>
            <a:r>
              <a:rPr lang="hu-HU" sz="2400" dirty="0"/>
              <a:t>f</a:t>
            </a:r>
            <a:r>
              <a:rPr lang="hu-HU" sz="2400" dirty="0" smtClean="0"/>
              <a:t>rom </a:t>
            </a:r>
            <a:r>
              <a:rPr lang="hu-HU" sz="2400" dirty="0" smtClean="0"/>
              <a:t>Budapest, Hungary</a:t>
            </a:r>
          </a:p>
          <a:p>
            <a:r>
              <a:rPr lang="hu-HU" sz="2400" dirty="0" err="1" smtClean="0"/>
              <a:t>BSc</a:t>
            </a:r>
            <a:r>
              <a:rPr lang="hu-HU" sz="2400" dirty="0"/>
              <a:t> </a:t>
            </a:r>
            <a:r>
              <a:rPr lang="hu-HU" sz="2400" dirty="0" err="1" smtClean="0"/>
              <a:t>in</a:t>
            </a:r>
            <a:r>
              <a:rPr lang="hu-HU" sz="2400" dirty="0" smtClean="0"/>
              <a:t> </a:t>
            </a:r>
            <a:r>
              <a:rPr lang="hu-HU" sz="2400" dirty="0" err="1" smtClean="0"/>
              <a:t>physics</a:t>
            </a:r>
            <a:endParaRPr lang="hu-HU" sz="2400" dirty="0" smtClean="0"/>
          </a:p>
          <a:p>
            <a:r>
              <a:rPr lang="hu-HU" sz="2400" dirty="0" err="1" smtClean="0"/>
              <a:t>MSc</a:t>
            </a:r>
            <a:r>
              <a:rPr lang="hu-HU" sz="2400" dirty="0" smtClean="0"/>
              <a:t> is </a:t>
            </a:r>
            <a:r>
              <a:rPr lang="hu-HU" sz="2400" dirty="0" err="1" smtClean="0"/>
              <a:t>applied</a:t>
            </a:r>
            <a:r>
              <a:rPr lang="hu-HU" sz="2400" dirty="0" smtClean="0"/>
              <a:t> </a:t>
            </a:r>
            <a:r>
              <a:rPr lang="hu-HU" sz="2400" dirty="0" err="1"/>
              <a:t>mathematics</a:t>
            </a:r>
            <a:endParaRPr lang="hu-HU" sz="2400" dirty="0" smtClean="0"/>
          </a:p>
          <a:p>
            <a:r>
              <a:rPr lang="hu-HU" sz="2400" dirty="0"/>
              <a:t>w</a:t>
            </a:r>
            <a:r>
              <a:rPr lang="en-US" sz="2400" dirty="0" err="1" smtClean="0"/>
              <a:t>orking</a:t>
            </a:r>
            <a:r>
              <a:rPr lang="en-US" sz="2400" dirty="0" smtClean="0"/>
              <a:t> </a:t>
            </a:r>
            <a:r>
              <a:rPr lang="en-US" sz="2400" dirty="0"/>
              <a:t>as a </a:t>
            </a:r>
            <a:r>
              <a:rPr lang="en-US" sz="2400" dirty="0" err="1" smtClean="0"/>
              <a:t>sof</a:t>
            </a:r>
            <a:r>
              <a:rPr lang="hu-HU" sz="2400" dirty="0" smtClean="0"/>
              <a:t>t</a:t>
            </a:r>
            <a:r>
              <a:rPr lang="en-US" sz="2400" dirty="0" smtClean="0"/>
              <a:t>ware </a:t>
            </a:r>
            <a:r>
              <a:rPr lang="en-US" sz="2400" dirty="0"/>
              <a:t>engineer at the </a:t>
            </a:r>
            <a:r>
              <a:rPr lang="en-US" sz="2400" dirty="0" smtClean="0"/>
              <a:t>moment</a:t>
            </a:r>
            <a:endParaRPr lang="hu-HU" sz="2400" dirty="0" smtClean="0"/>
          </a:p>
          <a:p>
            <a:r>
              <a:rPr lang="hu-HU" sz="2400" dirty="0"/>
              <a:t>s</a:t>
            </a:r>
            <a:r>
              <a:rPr lang="en-US" sz="2400" dirty="0" err="1" smtClean="0"/>
              <a:t>pecial</a:t>
            </a:r>
            <a:r>
              <a:rPr lang="en-US" sz="2400" dirty="0" smtClean="0"/>
              <a:t> </a:t>
            </a:r>
            <a:r>
              <a:rPr lang="en-US" sz="2400" dirty="0"/>
              <a:t>addiction to models concerning quantitative finance such as the Black-Scholes model or credit </a:t>
            </a:r>
            <a:r>
              <a:rPr lang="en-US" sz="2400" dirty="0" err="1" smtClean="0"/>
              <a:t>ris</a:t>
            </a:r>
            <a:r>
              <a:rPr lang="hu-HU" sz="2400" dirty="0" smtClean="0"/>
              <a:t>k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38075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104267" cy="807671"/>
          </a:xfrm>
        </p:spPr>
        <p:txBody>
          <a:bodyPr/>
          <a:lstStyle/>
          <a:p>
            <a:r>
              <a:rPr lang="hu-HU" sz="4000" b="1" dirty="0" err="1"/>
              <a:t>About</a:t>
            </a:r>
            <a:r>
              <a:rPr lang="hu-HU" sz="4000" b="1" dirty="0"/>
              <a:t> </a:t>
            </a:r>
            <a:r>
              <a:rPr lang="hu-HU" sz="4000" b="1" dirty="0" err="1" smtClean="0"/>
              <a:t>the</a:t>
            </a:r>
            <a:r>
              <a:rPr lang="hu-HU" sz="4000" b="1" dirty="0" smtClean="0"/>
              <a:t> </a:t>
            </a:r>
            <a:r>
              <a:rPr lang="hu-HU" sz="4000" b="1" dirty="0" err="1" smtClean="0"/>
              <a:t>course</a:t>
            </a:r>
            <a:endParaRPr lang="hu-HU" sz="4000" b="1" dirty="0"/>
          </a:p>
        </p:txBody>
      </p:sp>
      <p:sp>
        <p:nvSpPr>
          <p:cNvPr id="44" name="Szövegdoboz 43"/>
          <p:cNvSpPr txBox="1"/>
          <p:nvPr/>
        </p:nvSpPr>
        <p:spPr>
          <a:xfrm>
            <a:off x="860004" y="5256436"/>
            <a:ext cx="9962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"</a:t>
            </a:r>
            <a:r>
              <a:rPr lang="en-US" sz="2800" dirty="0"/>
              <a:t>First Steps in Java</a:t>
            </a:r>
            <a:r>
              <a:rPr lang="en-US" sz="2800" dirty="0" smtClean="0"/>
              <a:t>"</a:t>
            </a:r>
            <a:endParaRPr lang="hu-HU" sz="2800" dirty="0"/>
          </a:p>
        </p:txBody>
      </p:sp>
      <p:sp>
        <p:nvSpPr>
          <p:cNvPr id="19" name="Szövegdoboz 18"/>
          <p:cNvSpPr txBox="1"/>
          <p:nvPr/>
        </p:nvSpPr>
        <p:spPr>
          <a:xfrm>
            <a:off x="954270" y="2275909"/>
            <a:ext cx="9962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"Java </a:t>
            </a:r>
            <a:r>
              <a:rPr lang="en-US" sz="2800" dirty="0" err="1" smtClean="0"/>
              <a:t>progra</a:t>
            </a:r>
            <a:r>
              <a:rPr lang="hu-HU" sz="2800" dirty="0" smtClean="0"/>
              <a:t>m</a:t>
            </a:r>
            <a:r>
              <a:rPr lang="en-US" sz="2800" dirty="0" err="1" smtClean="0"/>
              <a:t>ming</a:t>
            </a:r>
            <a:r>
              <a:rPr lang="en-US" sz="2800" dirty="0"/>
              <a:t>: Step by Step from A to Z"</a:t>
            </a:r>
            <a:endParaRPr lang="hu-HU" sz="2800" dirty="0"/>
          </a:p>
        </p:txBody>
      </p:sp>
      <p:sp>
        <p:nvSpPr>
          <p:cNvPr id="3" name="Szaggatott nyíl jobbra 2"/>
          <p:cNvSpPr/>
          <p:nvPr/>
        </p:nvSpPr>
        <p:spPr>
          <a:xfrm rot="-5400000">
            <a:off x="5209006" y="2659594"/>
            <a:ext cx="1453165" cy="2593603"/>
          </a:xfrm>
          <a:prstGeom prst="striped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734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4" grpId="0"/>
      <p:bldP spid="19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104267" cy="807671"/>
          </a:xfrm>
        </p:spPr>
        <p:txBody>
          <a:bodyPr/>
          <a:lstStyle/>
          <a:p>
            <a:r>
              <a:rPr lang="hu-HU" sz="4000" b="1" dirty="0" err="1"/>
              <a:t>About</a:t>
            </a:r>
            <a:r>
              <a:rPr lang="hu-HU" sz="4000" b="1" dirty="0"/>
              <a:t> </a:t>
            </a:r>
            <a:r>
              <a:rPr lang="hu-HU" sz="4000" b="1" dirty="0" err="1" smtClean="0"/>
              <a:t>the</a:t>
            </a:r>
            <a:r>
              <a:rPr lang="hu-HU" sz="4000" b="1" dirty="0" smtClean="0"/>
              <a:t> </a:t>
            </a:r>
            <a:r>
              <a:rPr lang="hu-HU" sz="4000" b="1" dirty="0" err="1" smtClean="0"/>
              <a:t>course</a:t>
            </a:r>
            <a:endParaRPr lang="hu-HU" sz="4000" b="1" dirty="0"/>
          </a:p>
        </p:txBody>
      </p:sp>
      <p:sp>
        <p:nvSpPr>
          <p:cNvPr id="20" name="Háromszög 19"/>
          <p:cNvSpPr/>
          <p:nvPr/>
        </p:nvSpPr>
        <p:spPr>
          <a:xfrm>
            <a:off x="1746421" y="5766509"/>
            <a:ext cx="1136825" cy="2973860"/>
          </a:xfrm>
          <a:prstGeom prst="triangle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Háromszög 20"/>
          <p:cNvSpPr/>
          <p:nvPr/>
        </p:nvSpPr>
        <p:spPr>
          <a:xfrm>
            <a:off x="2183028" y="6054832"/>
            <a:ext cx="1937664" cy="2685537"/>
          </a:xfrm>
          <a:prstGeom prst="triangle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Háromszög 21"/>
          <p:cNvSpPr/>
          <p:nvPr/>
        </p:nvSpPr>
        <p:spPr>
          <a:xfrm>
            <a:off x="3262183" y="5618228"/>
            <a:ext cx="1449859" cy="312214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3" name="Háromszög 22"/>
          <p:cNvSpPr/>
          <p:nvPr/>
        </p:nvSpPr>
        <p:spPr>
          <a:xfrm>
            <a:off x="3785286" y="5618228"/>
            <a:ext cx="1449859" cy="3122140"/>
          </a:xfrm>
          <a:prstGeom prst="triangle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4" name="Háromszög 23"/>
          <p:cNvSpPr/>
          <p:nvPr/>
        </p:nvSpPr>
        <p:spPr>
          <a:xfrm>
            <a:off x="10202705" y="5618228"/>
            <a:ext cx="1449859" cy="3122140"/>
          </a:xfrm>
          <a:prstGeom prst="triangle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5" name="Háromszög 24"/>
          <p:cNvSpPr/>
          <p:nvPr/>
        </p:nvSpPr>
        <p:spPr>
          <a:xfrm>
            <a:off x="700217" y="6153672"/>
            <a:ext cx="1575486" cy="2586695"/>
          </a:xfrm>
          <a:prstGeom prst="triangle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6" name="Háromszög 25"/>
          <p:cNvSpPr/>
          <p:nvPr/>
        </p:nvSpPr>
        <p:spPr>
          <a:xfrm>
            <a:off x="4643795" y="4901535"/>
            <a:ext cx="1740529" cy="383883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7" name="Háromszög 26"/>
          <p:cNvSpPr/>
          <p:nvPr/>
        </p:nvSpPr>
        <p:spPr>
          <a:xfrm>
            <a:off x="4841504" y="5502896"/>
            <a:ext cx="2924432" cy="3229232"/>
          </a:xfrm>
          <a:prstGeom prst="triangle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8" name="Háromszög 27"/>
          <p:cNvSpPr/>
          <p:nvPr/>
        </p:nvSpPr>
        <p:spPr>
          <a:xfrm>
            <a:off x="6554977" y="4901535"/>
            <a:ext cx="1740529" cy="383883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9" name="Háromszög 28"/>
          <p:cNvSpPr/>
          <p:nvPr/>
        </p:nvSpPr>
        <p:spPr>
          <a:xfrm>
            <a:off x="7595286" y="6874497"/>
            <a:ext cx="1079157" cy="1869989"/>
          </a:xfrm>
          <a:prstGeom prst="triangle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Háromszög 29"/>
          <p:cNvSpPr/>
          <p:nvPr/>
        </p:nvSpPr>
        <p:spPr>
          <a:xfrm>
            <a:off x="7928351" y="5618228"/>
            <a:ext cx="1449859" cy="312214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1" name="Háromszög 30"/>
          <p:cNvSpPr/>
          <p:nvPr/>
        </p:nvSpPr>
        <p:spPr>
          <a:xfrm>
            <a:off x="8575588" y="5280476"/>
            <a:ext cx="1550489" cy="3455774"/>
          </a:xfrm>
          <a:prstGeom prst="triangle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2" name="Háromszög 31"/>
          <p:cNvSpPr/>
          <p:nvPr/>
        </p:nvSpPr>
        <p:spPr>
          <a:xfrm>
            <a:off x="9457782" y="6054832"/>
            <a:ext cx="1492790" cy="2685535"/>
          </a:xfrm>
          <a:prstGeom prst="triangle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9" name="Szövegdoboz 38"/>
          <p:cNvSpPr txBox="1"/>
          <p:nvPr/>
        </p:nvSpPr>
        <p:spPr>
          <a:xfrm>
            <a:off x="8964682" y="5614110"/>
            <a:ext cx="2564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Great Mountain </a:t>
            </a:r>
            <a:r>
              <a:rPr lang="hu-H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of Java </a:t>
            </a:r>
            <a:r>
              <a:rPr lang="hu-HU" sz="20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Knowledge</a:t>
            </a:r>
            <a:endParaRPr lang="hu-HU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Szövegdoboz 43"/>
          <p:cNvSpPr txBox="1"/>
          <p:nvPr/>
        </p:nvSpPr>
        <p:spPr>
          <a:xfrm>
            <a:off x="1193171" y="2365979"/>
            <a:ext cx="99626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If we think of Java </a:t>
            </a:r>
            <a:r>
              <a:rPr lang="en-US" sz="2000" dirty="0" smtClean="0"/>
              <a:t>Program</a:t>
            </a:r>
            <a:r>
              <a:rPr lang="hu-HU" sz="2000" dirty="0" smtClean="0"/>
              <a:t>m</a:t>
            </a:r>
            <a:r>
              <a:rPr lang="en-US" sz="2000" dirty="0" err="1" smtClean="0"/>
              <a:t>ing</a:t>
            </a:r>
            <a:r>
              <a:rPr lang="en-US" sz="2000" dirty="0" smtClean="0"/>
              <a:t> </a:t>
            </a:r>
            <a:r>
              <a:rPr lang="en-US" sz="2000" dirty="0"/>
              <a:t>as a big mountain we can say that in the "First Steps in Java" course we went through the peaks of the </a:t>
            </a:r>
            <a:r>
              <a:rPr lang="en-US" sz="2000" dirty="0" smtClean="0"/>
              <a:t>Great </a:t>
            </a:r>
            <a:r>
              <a:rPr lang="en-US" sz="2000" dirty="0"/>
              <a:t>Mountain of Java </a:t>
            </a:r>
            <a:r>
              <a:rPr lang="en-US" sz="2000" dirty="0" smtClean="0"/>
              <a:t>Knowledge. </a:t>
            </a:r>
            <a:r>
              <a:rPr lang="en-US" sz="2000" dirty="0"/>
              <a:t>It was an interesting and useful journey and </a:t>
            </a:r>
            <a:r>
              <a:rPr lang="en-US" sz="2000" dirty="0" smtClean="0"/>
              <a:t>it </a:t>
            </a:r>
            <a:r>
              <a:rPr lang="en-US" sz="2000" dirty="0"/>
              <a:t>gave a good overview for us in this programming language. </a:t>
            </a:r>
            <a:endParaRPr lang="hu-HU" sz="2000" dirty="0"/>
          </a:p>
        </p:txBody>
      </p:sp>
      <p:sp>
        <p:nvSpPr>
          <p:cNvPr id="47" name="Szövegdoboz 46"/>
          <p:cNvSpPr txBox="1"/>
          <p:nvPr/>
        </p:nvSpPr>
        <p:spPr>
          <a:xfrm>
            <a:off x="407206" y="5219709"/>
            <a:ext cx="3188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First</a:t>
            </a:r>
            <a:r>
              <a:rPr lang="hu-HU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hu-HU" sz="28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Steps</a:t>
            </a:r>
            <a:r>
              <a:rPr lang="hu-HU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hu-HU" sz="28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</a:t>
            </a:r>
            <a:r>
              <a:rPr lang="hu-HU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Java</a:t>
            </a:r>
            <a:endParaRPr lang="hu-HU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06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9" grpId="0"/>
      <p:bldP spid="44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104267" cy="807671"/>
          </a:xfrm>
        </p:spPr>
        <p:txBody>
          <a:bodyPr/>
          <a:lstStyle/>
          <a:p>
            <a:r>
              <a:rPr lang="hu-HU" sz="4000" b="1" dirty="0" err="1"/>
              <a:t>About</a:t>
            </a:r>
            <a:r>
              <a:rPr lang="hu-HU" sz="4000" b="1" dirty="0"/>
              <a:t> </a:t>
            </a:r>
            <a:r>
              <a:rPr lang="hu-HU" sz="4000" b="1" dirty="0" err="1"/>
              <a:t>the</a:t>
            </a:r>
            <a:r>
              <a:rPr lang="hu-HU" sz="4000" b="1" dirty="0"/>
              <a:t> </a:t>
            </a:r>
            <a:r>
              <a:rPr lang="hu-HU" sz="4000" b="1" dirty="0" err="1"/>
              <a:t>course</a:t>
            </a:r>
            <a:endParaRPr lang="hu-HU" sz="4000" b="1" dirty="0"/>
          </a:p>
        </p:txBody>
      </p:sp>
      <p:sp>
        <p:nvSpPr>
          <p:cNvPr id="20" name="Háromszög 19"/>
          <p:cNvSpPr/>
          <p:nvPr/>
        </p:nvSpPr>
        <p:spPr>
          <a:xfrm>
            <a:off x="1746421" y="5766509"/>
            <a:ext cx="1136825" cy="2973860"/>
          </a:xfrm>
          <a:prstGeom prst="triangle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Háromszög 20"/>
          <p:cNvSpPr/>
          <p:nvPr/>
        </p:nvSpPr>
        <p:spPr>
          <a:xfrm>
            <a:off x="2183028" y="6054832"/>
            <a:ext cx="1937664" cy="2685537"/>
          </a:xfrm>
          <a:prstGeom prst="triangle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Háromszög 21"/>
          <p:cNvSpPr/>
          <p:nvPr/>
        </p:nvSpPr>
        <p:spPr>
          <a:xfrm>
            <a:off x="3262183" y="5618228"/>
            <a:ext cx="1449859" cy="312214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3" name="Háromszög 22"/>
          <p:cNvSpPr/>
          <p:nvPr/>
        </p:nvSpPr>
        <p:spPr>
          <a:xfrm>
            <a:off x="3785286" y="5618228"/>
            <a:ext cx="1449859" cy="3122140"/>
          </a:xfrm>
          <a:prstGeom prst="triangle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4" name="Háromszög 23"/>
          <p:cNvSpPr/>
          <p:nvPr/>
        </p:nvSpPr>
        <p:spPr>
          <a:xfrm>
            <a:off x="10202705" y="5618228"/>
            <a:ext cx="1449859" cy="3122140"/>
          </a:xfrm>
          <a:prstGeom prst="triangle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5" name="Háromszög 24"/>
          <p:cNvSpPr/>
          <p:nvPr/>
        </p:nvSpPr>
        <p:spPr>
          <a:xfrm>
            <a:off x="700217" y="6153672"/>
            <a:ext cx="1575486" cy="2586695"/>
          </a:xfrm>
          <a:prstGeom prst="triangle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6" name="Háromszög 25"/>
          <p:cNvSpPr/>
          <p:nvPr/>
        </p:nvSpPr>
        <p:spPr>
          <a:xfrm>
            <a:off x="4643795" y="4901535"/>
            <a:ext cx="1740529" cy="383883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7" name="Háromszög 26"/>
          <p:cNvSpPr/>
          <p:nvPr/>
        </p:nvSpPr>
        <p:spPr>
          <a:xfrm>
            <a:off x="4841504" y="5502896"/>
            <a:ext cx="2924432" cy="3229232"/>
          </a:xfrm>
          <a:prstGeom prst="triangle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8" name="Háromszög 27"/>
          <p:cNvSpPr/>
          <p:nvPr/>
        </p:nvSpPr>
        <p:spPr>
          <a:xfrm>
            <a:off x="6554977" y="4901535"/>
            <a:ext cx="1740529" cy="383883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9" name="Háromszög 28"/>
          <p:cNvSpPr/>
          <p:nvPr/>
        </p:nvSpPr>
        <p:spPr>
          <a:xfrm>
            <a:off x="7595286" y="6874497"/>
            <a:ext cx="1079157" cy="1869989"/>
          </a:xfrm>
          <a:prstGeom prst="triangle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Háromszög 29"/>
          <p:cNvSpPr/>
          <p:nvPr/>
        </p:nvSpPr>
        <p:spPr>
          <a:xfrm>
            <a:off x="7928351" y="5618228"/>
            <a:ext cx="1449859" cy="312214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1" name="Háromszög 30"/>
          <p:cNvSpPr/>
          <p:nvPr/>
        </p:nvSpPr>
        <p:spPr>
          <a:xfrm>
            <a:off x="8575588" y="5280476"/>
            <a:ext cx="1550489" cy="3455774"/>
          </a:xfrm>
          <a:prstGeom prst="triangle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2" name="Háromszög 31"/>
          <p:cNvSpPr/>
          <p:nvPr/>
        </p:nvSpPr>
        <p:spPr>
          <a:xfrm>
            <a:off x="9457782" y="6054832"/>
            <a:ext cx="1492790" cy="2685535"/>
          </a:xfrm>
          <a:prstGeom prst="triangle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3" name="Háromszög 32"/>
          <p:cNvSpPr/>
          <p:nvPr/>
        </p:nvSpPr>
        <p:spPr>
          <a:xfrm>
            <a:off x="1746421" y="3888275"/>
            <a:ext cx="1136825" cy="2973860"/>
          </a:xfrm>
          <a:prstGeom prst="triangle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Háromszög 33"/>
          <p:cNvSpPr/>
          <p:nvPr/>
        </p:nvSpPr>
        <p:spPr>
          <a:xfrm>
            <a:off x="2183028" y="4176598"/>
            <a:ext cx="1937664" cy="2685537"/>
          </a:xfrm>
          <a:prstGeom prst="triangle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Háromszög 34"/>
          <p:cNvSpPr/>
          <p:nvPr/>
        </p:nvSpPr>
        <p:spPr>
          <a:xfrm>
            <a:off x="3262183" y="3739994"/>
            <a:ext cx="1449859" cy="312214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6" name="Háromszög 35"/>
          <p:cNvSpPr/>
          <p:nvPr/>
        </p:nvSpPr>
        <p:spPr>
          <a:xfrm>
            <a:off x="3785286" y="3739994"/>
            <a:ext cx="1449859" cy="3122140"/>
          </a:xfrm>
          <a:prstGeom prst="triangle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7" name="Háromszög 36"/>
          <p:cNvSpPr/>
          <p:nvPr/>
        </p:nvSpPr>
        <p:spPr>
          <a:xfrm>
            <a:off x="10202705" y="3739994"/>
            <a:ext cx="1449859" cy="3122140"/>
          </a:xfrm>
          <a:prstGeom prst="triangle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8" name="Háromszög 37"/>
          <p:cNvSpPr/>
          <p:nvPr/>
        </p:nvSpPr>
        <p:spPr>
          <a:xfrm>
            <a:off x="700217" y="4275438"/>
            <a:ext cx="1575486" cy="2586695"/>
          </a:xfrm>
          <a:prstGeom prst="triangle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0" name="Háromszög 39"/>
          <p:cNvSpPr/>
          <p:nvPr/>
        </p:nvSpPr>
        <p:spPr>
          <a:xfrm>
            <a:off x="4643795" y="3023301"/>
            <a:ext cx="1740529" cy="383883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1" name="Háromszög 40"/>
          <p:cNvSpPr/>
          <p:nvPr/>
        </p:nvSpPr>
        <p:spPr>
          <a:xfrm>
            <a:off x="4841504" y="3624662"/>
            <a:ext cx="2924432" cy="3229232"/>
          </a:xfrm>
          <a:prstGeom prst="triangle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5" name="Háromszög 44"/>
          <p:cNvSpPr/>
          <p:nvPr/>
        </p:nvSpPr>
        <p:spPr>
          <a:xfrm>
            <a:off x="6554977" y="3023301"/>
            <a:ext cx="1740529" cy="383883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7" name="Háromszög 46"/>
          <p:cNvSpPr/>
          <p:nvPr/>
        </p:nvSpPr>
        <p:spPr>
          <a:xfrm>
            <a:off x="7595286" y="4996263"/>
            <a:ext cx="1079157" cy="1869989"/>
          </a:xfrm>
          <a:prstGeom prst="triangle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Háromszög 47"/>
          <p:cNvSpPr/>
          <p:nvPr/>
        </p:nvSpPr>
        <p:spPr>
          <a:xfrm>
            <a:off x="7928351" y="3739994"/>
            <a:ext cx="1449859" cy="312214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9" name="Háromszög 48"/>
          <p:cNvSpPr/>
          <p:nvPr/>
        </p:nvSpPr>
        <p:spPr>
          <a:xfrm>
            <a:off x="8575588" y="3402242"/>
            <a:ext cx="1550489" cy="3455774"/>
          </a:xfrm>
          <a:prstGeom prst="triangle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0" name="Háromszög 49"/>
          <p:cNvSpPr/>
          <p:nvPr/>
        </p:nvSpPr>
        <p:spPr>
          <a:xfrm>
            <a:off x="9457782" y="4176598"/>
            <a:ext cx="1492790" cy="2685535"/>
          </a:xfrm>
          <a:prstGeom prst="triangle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4" name="Szövegdoboz 43"/>
          <p:cNvSpPr txBox="1"/>
          <p:nvPr/>
        </p:nvSpPr>
        <p:spPr>
          <a:xfrm>
            <a:off x="1094315" y="2357418"/>
            <a:ext cx="99626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But if we want to understand better Java </a:t>
            </a:r>
            <a:r>
              <a:rPr lang="en-US" sz="2000" dirty="0" smtClean="0"/>
              <a:t>Program</a:t>
            </a:r>
            <a:r>
              <a:rPr lang="hu-HU" sz="2000" dirty="0" smtClean="0"/>
              <a:t>m</a:t>
            </a:r>
            <a:r>
              <a:rPr lang="en-US" sz="2000" dirty="0" err="1" smtClean="0"/>
              <a:t>ing</a:t>
            </a:r>
            <a:r>
              <a:rPr lang="en-US" sz="2000" dirty="0" smtClean="0"/>
              <a:t> </a:t>
            </a:r>
            <a:r>
              <a:rPr lang="en-US" sz="2000" dirty="0"/>
              <a:t>we have to go deeper in the mountains, down into the valleys to discover the connections </a:t>
            </a:r>
            <a:r>
              <a:rPr lang="en-US" sz="2000" dirty="0" smtClean="0"/>
              <a:t>between</a:t>
            </a:r>
            <a:r>
              <a:rPr lang="hu-HU" sz="2000" dirty="0" smtClean="0"/>
              <a:t> </a:t>
            </a:r>
            <a:r>
              <a:rPr lang="en-US" sz="2000" dirty="0" smtClean="0"/>
              <a:t>different </a:t>
            </a:r>
            <a:r>
              <a:rPr lang="en-US" sz="2000" dirty="0"/>
              <a:t>parts of Java and to expand our knowledge.</a:t>
            </a:r>
            <a:endParaRPr lang="hu-HU" sz="2000" dirty="0"/>
          </a:p>
        </p:txBody>
      </p:sp>
      <p:sp>
        <p:nvSpPr>
          <p:cNvPr id="52" name="Szövegdoboz 51"/>
          <p:cNvSpPr txBox="1"/>
          <p:nvPr/>
        </p:nvSpPr>
        <p:spPr>
          <a:xfrm>
            <a:off x="407206" y="5219709"/>
            <a:ext cx="3188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First</a:t>
            </a:r>
            <a:r>
              <a:rPr lang="hu-HU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hu-HU" sz="28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Steps</a:t>
            </a:r>
            <a:r>
              <a:rPr lang="hu-HU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hu-HU" sz="28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</a:t>
            </a:r>
            <a:r>
              <a:rPr lang="hu-HU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Java</a:t>
            </a:r>
            <a:endParaRPr lang="hu-HU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Szövegdoboz 42"/>
          <p:cNvSpPr txBox="1"/>
          <p:nvPr/>
        </p:nvSpPr>
        <p:spPr>
          <a:xfrm>
            <a:off x="8964682" y="5614110"/>
            <a:ext cx="2564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Great Mountain </a:t>
            </a:r>
            <a:r>
              <a:rPr lang="hu-H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of Java </a:t>
            </a:r>
            <a:r>
              <a:rPr lang="hu-HU" sz="20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Knowledge</a:t>
            </a:r>
            <a:endParaRPr lang="hu-HU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91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4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4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4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7" presetClass="exit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44" grpId="0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104267" cy="807671"/>
          </a:xfrm>
        </p:spPr>
        <p:txBody>
          <a:bodyPr/>
          <a:lstStyle/>
          <a:p>
            <a:r>
              <a:rPr lang="hu-HU" sz="4000" b="1" dirty="0" err="1"/>
              <a:t>About</a:t>
            </a:r>
            <a:r>
              <a:rPr lang="hu-HU" sz="4000" b="1" dirty="0"/>
              <a:t> </a:t>
            </a:r>
            <a:r>
              <a:rPr lang="hu-HU" sz="4000" b="1" dirty="0" err="1"/>
              <a:t>the</a:t>
            </a:r>
            <a:r>
              <a:rPr lang="hu-HU" sz="4000" b="1" dirty="0"/>
              <a:t> </a:t>
            </a:r>
            <a:r>
              <a:rPr lang="hu-HU" sz="4000" b="1" dirty="0" err="1"/>
              <a:t>course</a:t>
            </a:r>
            <a:endParaRPr lang="hu-HU" sz="4000" b="1" dirty="0"/>
          </a:p>
        </p:txBody>
      </p:sp>
      <p:sp>
        <p:nvSpPr>
          <p:cNvPr id="20" name="Háromszög 19"/>
          <p:cNvSpPr/>
          <p:nvPr/>
        </p:nvSpPr>
        <p:spPr>
          <a:xfrm>
            <a:off x="1746421" y="3888275"/>
            <a:ext cx="1136825" cy="2973860"/>
          </a:xfrm>
          <a:prstGeom prst="triangle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Háromszög 20"/>
          <p:cNvSpPr/>
          <p:nvPr/>
        </p:nvSpPr>
        <p:spPr>
          <a:xfrm>
            <a:off x="2183028" y="4176598"/>
            <a:ext cx="1937664" cy="2685537"/>
          </a:xfrm>
          <a:prstGeom prst="triangle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Háromszög 21"/>
          <p:cNvSpPr/>
          <p:nvPr/>
        </p:nvSpPr>
        <p:spPr>
          <a:xfrm>
            <a:off x="3262183" y="3739994"/>
            <a:ext cx="1449859" cy="312214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3" name="Háromszög 22"/>
          <p:cNvSpPr/>
          <p:nvPr/>
        </p:nvSpPr>
        <p:spPr>
          <a:xfrm>
            <a:off x="3785286" y="3739994"/>
            <a:ext cx="1449859" cy="3122140"/>
          </a:xfrm>
          <a:prstGeom prst="triangle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4" name="Háromszög 23"/>
          <p:cNvSpPr/>
          <p:nvPr/>
        </p:nvSpPr>
        <p:spPr>
          <a:xfrm>
            <a:off x="10202705" y="3739994"/>
            <a:ext cx="1449859" cy="3122140"/>
          </a:xfrm>
          <a:prstGeom prst="triangle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5" name="Háromszög 24"/>
          <p:cNvSpPr/>
          <p:nvPr/>
        </p:nvSpPr>
        <p:spPr>
          <a:xfrm>
            <a:off x="700217" y="4275438"/>
            <a:ext cx="1575486" cy="2586695"/>
          </a:xfrm>
          <a:prstGeom prst="triangle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6" name="Háromszög 25"/>
          <p:cNvSpPr/>
          <p:nvPr/>
        </p:nvSpPr>
        <p:spPr>
          <a:xfrm>
            <a:off x="4643795" y="3023301"/>
            <a:ext cx="1740529" cy="383883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7" name="Háromszög 26"/>
          <p:cNvSpPr/>
          <p:nvPr/>
        </p:nvSpPr>
        <p:spPr>
          <a:xfrm>
            <a:off x="4841504" y="3624662"/>
            <a:ext cx="2924432" cy="3229232"/>
          </a:xfrm>
          <a:prstGeom prst="triangle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8" name="Háromszög 27"/>
          <p:cNvSpPr/>
          <p:nvPr/>
        </p:nvSpPr>
        <p:spPr>
          <a:xfrm>
            <a:off x="6554977" y="3023301"/>
            <a:ext cx="1740529" cy="383883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9" name="Háromszög 28"/>
          <p:cNvSpPr/>
          <p:nvPr/>
        </p:nvSpPr>
        <p:spPr>
          <a:xfrm>
            <a:off x="7595286" y="4996263"/>
            <a:ext cx="1079157" cy="1869989"/>
          </a:xfrm>
          <a:prstGeom prst="triangle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Háromszög 29"/>
          <p:cNvSpPr/>
          <p:nvPr/>
        </p:nvSpPr>
        <p:spPr>
          <a:xfrm>
            <a:off x="7928351" y="3739994"/>
            <a:ext cx="1449859" cy="312214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1" name="Háromszög 30"/>
          <p:cNvSpPr/>
          <p:nvPr/>
        </p:nvSpPr>
        <p:spPr>
          <a:xfrm>
            <a:off x="8575588" y="3402242"/>
            <a:ext cx="1550489" cy="3455774"/>
          </a:xfrm>
          <a:prstGeom prst="triangle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2" name="Háromszög 31"/>
          <p:cNvSpPr/>
          <p:nvPr/>
        </p:nvSpPr>
        <p:spPr>
          <a:xfrm>
            <a:off x="9457782" y="4176598"/>
            <a:ext cx="1492790" cy="2685535"/>
          </a:xfrm>
          <a:prstGeom prst="triangle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1432068" y="2357418"/>
            <a:ext cx="9029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This is the purpose of this course. </a:t>
            </a:r>
            <a:endParaRPr lang="hu-HU" sz="2000" dirty="0"/>
          </a:p>
        </p:txBody>
      </p:sp>
      <p:sp>
        <p:nvSpPr>
          <p:cNvPr id="41" name="Szövegdoboz 40"/>
          <p:cNvSpPr txBox="1"/>
          <p:nvPr/>
        </p:nvSpPr>
        <p:spPr>
          <a:xfrm>
            <a:off x="1200150" y="5657542"/>
            <a:ext cx="10086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Java </a:t>
            </a:r>
            <a:r>
              <a:rPr lang="en-US" sz="3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program</a:t>
            </a:r>
            <a:r>
              <a:rPr lang="hu-HU" sz="3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36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ing</a:t>
            </a:r>
            <a:r>
              <a:rPr lang="en-US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 Step by Step from A to Z</a:t>
            </a:r>
            <a:endParaRPr lang="hu-HU" sz="3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Szövegdoboz 35"/>
          <p:cNvSpPr txBox="1"/>
          <p:nvPr/>
        </p:nvSpPr>
        <p:spPr>
          <a:xfrm>
            <a:off x="8964682" y="5614110"/>
            <a:ext cx="2564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Great Mountain </a:t>
            </a:r>
            <a:r>
              <a:rPr lang="hu-H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of Java </a:t>
            </a:r>
            <a:r>
              <a:rPr lang="hu-HU" sz="20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Knowledge</a:t>
            </a:r>
            <a:endParaRPr lang="hu-HU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92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1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zövegdoboz 14"/>
          <p:cNvSpPr txBox="1"/>
          <p:nvPr/>
        </p:nvSpPr>
        <p:spPr>
          <a:xfrm>
            <a:off x="-1735021" y="4843397"/>
            <a:ext cx="1735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err="1" smtClean="0">
                <a:solidFill>
                  <a:schemeClr val="accent4">
                    <a:lumMod val="50000"/>
                  </a:schemeClr>
                </a:solidFill>
              </a:rPr>
              <a:t>JavaBean</a:t>
            </a:r>
            <a:endParaRPr lang="hu-HU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Szövegdoboz 12"/>
          <p:cNvSpPr txBox="1"/>
          <p:nvPr/>
        </p:nvSpPr>
        <p:spPr>
          <a:xfrm>
            <a:off x="-11246070" y="1683082"/>
            <a:ext cx="11349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 </a:t>
            </a:r>
            <a:r>
              <a:rPr lang="hu-HU" sz="3600" dirty="0" err="1">
                <a:solidFill>
                  <a:schemeClr val="accent4">
                    <a:lumMod val="50000"/>
                  </a:schemeClr>
                </a:solidFill>
              </a:rPr>
              <a:t>HashMap</a:t>
            </a:r>
            <a:r>
              <a:rPr lang="hu-HU" sz="36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hu-HU" sz="3600" dirty="0" err="1">
                <a:solidFill>
                  <a:schemeClr val="accent4">
                    <a:lumMod val="50000"/>
                  </a:schemeClr>
                </a:solidFill>
              </a:rPr>
              <a:t>LinkedHashMap</a:t>
            </a:r>
            <a:r>
              <a:rPr lang="hu-HU" sz="36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hu-HU" sz="3600" dirty="0" err="1">
                <a:solidFill>
                  <a:schemeClr val="accent4">
                    <a:lumMod val="50000"/>
                  </a:schemeClr>
                </a:solidFill>
              </a:rPr>
              <a:t>TreeMap</a:t>
            </a:r>
            <a:endParaRPr lang="hu-HU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-5845641" y="3082941"/>
            <a:ext cx="5917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 err="1">
                <a:solidFill>
                  <a:schemeClr val="accent4">
                    <a:lumMod val="50000"/>
                  </a:schemeClr>
                </a:solidFill>
              </a:rPr>
              <a:t>Anonymous</a:t>
            </a:r>
            <a:r>
              <a:rPr lang="hu-HU" sz="4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hu-HU" sz="4000" dirty="0" err="1">
                <a:solidFill>
                  <a:schemeClr val="accent4">
                    <a:lumMod val="50000"/>
                  </a:schemeClr>
                </a:solidFill>
              </a:rPr>
              <a:t>Inner</a:t>
            </a:r>
            <a:r>
              <a:rPr lang="hu-HU" sz="4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hu-HU" sz="4000" dirty="0" err="1">
                <a:solidFill>
                  <a:schemeClr val="accent4">
                    <a:lumMod val="50000"/>
                  </a:schemeClr>
                </a:solidFill>
              </a:rPr>
              <a:t>Class</a:t>
            </a:r>
            <a:endParaRPr lang="hu-HU" sz="4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Szövegdoboz 11"/>
          <p:cNvSpPr txBox="1"/>
          <p:nvPr/>
        </p:nvSpPr>
        <p:spPr>
          <a:xfrm>
            <a:off x="-11529848" y="5151173"/>
            <a:ext cx="11529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dirty="0"/>
              <a:t> </a:t>
            </a:r>
            <a:r>
              <a:rPr lang="en-US" sz="6000" dirty="0">
                <a:solidFill>
                  <a:schemeClr val="accent4">
                    <a:lumMod val="50000"/>
                  </a:schemeClr>
                </a:solidFill>
              </a:rPr>
              <a:t>String Buffer and String Builder </a:t>
            </a:r>
            <a:endParaRPr lang="hu-HU" sz="6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-14653312" y="1192160"/>
            <a:ext cx="14724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hu-HU" sz="4000" dirty="0" err="1">
                <a:solidFill>
                  <a:schemeClr val="accent4">
                    <a:lumMod val="50000"/>
                  </a:schemeClr>
                </a:solidFill>
              </a:rPr>
              <a:t>Generic</a:t>
            </a:r>
            <a:r>
              <a:rPr lang="hu-HU" sz="4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hu-HU" sz="4000" dirty="0" err="1">
                <a:solidFill>
                  <a:schemeClr val="accent4">
                    <a:lumMod val="50000"/>
                  </a:schemeClr>
                </a:solidFill>
              </a:rPr>
              <a:t>Upper</a:t>
            </a:r>
            <a:r>
              <a:rPr lang="hu-HU" sz="4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hu-HU" sz="4000" dirty="0" err="1">
                <a:solidFill>
                  <a:schemeClr val="accent4">
                    <a:lumMod val="50000"/>
                  </a:schemeClr>
                </a:solidFill>
              </a:rPr>
              <a:t>bounded</a:t>
            </a:r>
            <a:r>
              <a:rPr lang="hu-HU" sz="4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hu-HU" sz="4000" dirty="0" err="1">
                <a:solidFill>
                  <a:schemeClr val="accent4">
                    <a:lumMod val="50000"/>
                  </a:schemeClr>
                </a:solidFill>
              </a:rPr>
              <a:t>wildcards</a:t>
            </a:r>
            <a:endParaRPr lang="hu-HU" sz="4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-3216166" y="1046752"/>
            <a:ext cx="3216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accent4">
                    <a:lumMod val="50000"/>
                  </a:schemeClr>
                </a:solidFill>
              </a:rPr>
              <a:t>Multidimensional</a:t>
            </a:r>
            <a:r>
              <a:rPr lang="hu-HU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accent4">
                    <a:lumMod val="50000"/>
                  </a:schemeClr>
                </a:solidFill>
              </a:rPr>
              <a:t>arrays</a:t>
            </a:r>
            <a:endParaRPr lang="hu-HU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-20158841" y="1995115"/>
            <a:ext cx="201588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 </a:t>
            </a:r>
            <a:r>
              <a:rPr lang="hu-HU" sz="8000" dirty="0" err="1">
                <a:solidFill>
                  <a:schemeClr val="accent4">
                    <a:lumMod val="50000"/>
                  </a:schemeClr>
                </a:solidFill>
              </a:rPr>
              <a:t>Polymorphism</a:t>
            </a:r>
            <a:r>
              <a:rPr lang="hu-HU" sz="8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hu-HU" sz="8000" dirty="0" err="1">
                <a:solidFill>
                  <a:schemeClr val="accent4">
                    <a:lumMod val="50000"/>
                  </a:schemeClr>
                </a:solidFill>
              </a:rPr>
              <a:t>with</a:t>
            </a:r>
            <a:r>
              <a:rPr lang="hu-HU" sz="8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hu-HU" sz="8000" dirty="0" err="1">
                <a:solidFill>
                  <a:schemeClr val="accent4">
                    <a:lumMod val="50000"/>
                  </a:schemeClr>
                </a:solidFill>
              </a:rPr>
              <a:t>Multilevel</a:t>
            </a:r>
            <a:r>
              <a:rPr lang="hu-HU" sz="8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hu-HU" sz="8000" dirty="0" err="1">
                <a:solidFill>
                  <a:schemeClr val="accent4">
                    <a:lumMod val="50000"/>
                  </a:schemeClr>
                </a:solidFill>
              </a:rPr>
              <a:t>Inheritance</a:t>
            </a:r>
            <a:endParaRPr lang="hu-HU" sz="8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-10836166" y="4115923"/>
            <a:ext cx="109078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0" dirty="0" err="1" smtClean="0">
                <a:solidFill>
                  <a:schemeClr val="accent4">
                    <a:lumMod val="50000"/>
                  </a:schemeClr>
                </a:solidFill>
              </a:rPr>
              <a:t>Stream</a:t>
            </a:r>
            <a:endParaRPr lang="hu-HU" sz="8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-15345103" y="5534561"/>
            <a:ext cx="15345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 </a:t>
            </a:r>
            <a:r>
              <a:rPr lang="hu-HU" sz="8000" dirty="0" err="1">
                <a:solidFill>
                  <a:schemeClr val="accent4">
                    <a:lumMod val="50000"/>
                  </a:schemeClr>
                </a:solidFill>
              </a:rPr>
              <a:t>Method</a:t>
            </a:r>
            <a:r>
              <a:rPr lang="hu-HU" sz="8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hu-HU" sz="8000" dirty="0" err="1">
                <a:solidFill>
                  <a:schemeClr val="accent4">
                    <a:lumMod val="50000"/>
                  </a:schemeClr>
                </a:solidFill>
              </a:rPr>
              <a:t>Reference</a:t>
            </a:r>
            <a:r>
              <a:rPr lang="hu-HU" sz="8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hu-HU" sz="8000" dirty="0" err="1">
                <a:solidFill>
                  <a:schemeClr val="accent4">
                    <a:lumMod val="50000"/>
                  </a:schemeClr>
                </a:solidFill>
              </a:rPr>
              <a:t>vs</a:t>
            </a:r>
            <a:r>
              <a:rPr lang="hu-HU" sz="8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hu-HU" sz="8000" dirty="0" err="1">
                <a:solidFill>
                  <a:schemeClr val="accent4">
                    <a:lumMod val="50000"/>
                  </a:schemeClr>
                </a:solidFill>
              </a:rPr>
              <a:t>Lambda</a:t>
            </a:r>
            <a:endParaRPr lang="hu-HU" sz="8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1684" y="347618"/>
            <a:ext cx="11994192" cy="807671"/>
          </a:xfrm>
        </p:spPr>
        <p:txBody>
          <a:bodyPr/>
          <a:lstStyle/>
          <a:p>
            <a:pPr algn="ctr"/>
            <a:r>
              <a:rPr lang="hu-HU" sz="4000" b="1" dirty="0" err="1"/>
              <a:t>About</a:t>
            </a:r>
            <a:r>
              <a:rPr lang="hu-HU" sz="4000" b="1" dirty="0"/>
              <a:t> </a:t>
            </a:r>
            <a:r>
              <a:rPr lang="hu-HU" sz="4000" b="1" dirty="0" err="1"/>
              <a:t>the</a:t>
            </a:r>
            <a:r>
              <a:rPr lang="hu-HU" sz="4000" b="1" dirty="0"/>
              <a:t> </a:t>
            </a:r>
            <a:r>
              <a:rPr lang="hu-HU" sz="4000" b="1" dirty="0" err="1" smtClean="0"/>
              <a:t>content</a:t>
            </a:r>
            <a:r>
              <a:rPr lang="hu-HU" sz="4000" b="1" dirty="0" smtClean="0"/>
              <a:t> of </a:t>
            </a:r>
            <a:r>
              <a:rPr lang="hu-HU" sz="4000" b="1" dirty="0" err="1" smtClean="0"/>
              <a:t>the</a:t>
            </a:r>
            <a:r>
              <a:rPr lang="hu-HU" sz="4000" b="1" dirty="0"/>
              <a:t> </a:t>
            </a:r>
            <a:r>
              <a:rPr lang="hu-HU" sz="4000" b="1" dirty="0" err="1"/>
              <a:t>course</a:t>
            </a:r>
            <a:endParaRPr lang="hu-HU" sz="4000" b="1" dirty="0"/>
          </a:p>
        </p:txBody>
      </p:sp>
      <p:sp>
        <p:nvSpPr>
          <p:cNvPr id="44" name="Szövegdoboz 43"/>
          <p:cNvSpPr txBox="1"/>
          <p:nvPr/>
        </p:nvSpPr>
        <p:spPr>
          <a:xfrm>
            <a:off x="-7290813" y="4470391"/>
            <a:ext cx="7290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forEach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with Lambda and Method reference</a:t>
            </a:r>
            <a:endParaRPr lang="hu-HU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-14653311" y="3650584"/>
            <a:ext cx="14724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hu-HU" sz="4000" dirty="0">
                <a:solidFill>
                  <a:schemeClr val="accent4">
                    <a:lumMod val="50000"/>
                  </a:schemeClr>
                </a:solidFill>
              </a:rPr>
              <a:t>Java </a:t>
            </a:r>
            <a:r>
              <a:rPr lang="hu-HU" sz="4000" dirty="0" err="1">
                <a:solidFill>
                  <a:schemeClr val="accent4">
                    <a:lumMod val="50000"/>
                  </a:schemeClr>
                </a:solidFill>
              </a:rPr>
              <a:t>Heap</a:t>
            </a:r>
            <a:r>
              <a:rPr lang="hu-HU" sz="4000" dirty="0">
                <a:solidFill>
                  <a:schemeClr val="accent4">
                    <a:lumMod val="50000"/>
                  </a:schemeClr>
                </a:solidFill>
              </a:rPr>
              <a:t> &amp; </a:t>
            </a:r>
            <a:r>
              <a:rPr lang="hu-HU" sz="4000" dirty="0" err="1">
                <a:solidFill>
                  <a:schemeClr val="accent4">
                    <a:lumMod val="50000"/>
                  </a:schemeClr>
                </a:solidFill>
              </a:rPr>
              <a:t>Stack</a:t>
            </a:r>
            <a:r>
              <a:rPr lang="hu-HU" sz="4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hu-HU" sz="4000" dirty="0" err="1">
                <a:solidFill>
                  <a:schemeClr val="accent4">
                    <a:lumMod val="50000"/>
                  </a:schemeClr>
                </a:solidFill>
              </a:rPr>
              <a:t>Memory</a:t>
            </a:r>
            <a:r>
              <a:rPr lang="hu-HU" sz="40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hu-HU" sz="4000" dirty="0" err="1" smtClean="0">
                <a:solidFill>
                  <a:schemeClr val="accent4">
                    <a:lumMod val="50000"/>
                  </a:schemeClr>
                </a:solidFill>
              </a:rPr>
              <a:t>Garbage</a:t>
            </a:r>
            <a:r>
              <a:rPr lang="hu-HU" sz="40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hu-HU" sz="4000" dirty="0" err="1" smtClean="0">
                <a:solidFill>
                  <a:schemeClr val="accent4">
                    <a:lumMod val="50000"/>
                  </a:schemeClr>
                </a:solidFill>
              </a:rPr>
              <a:t>Collection</a:t>
            </a:r>
            <a:endParaRPr lang="hu-HU" sz="4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71684" y="1164944"/>
            <a:ext cx="116473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More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smtClean="0"/>
              <a:t>Operators</a:t>
            </a:r>
          </a:p>
          <a:p>
            <a:pPr algn="ctr"/>
            <a:r>
              <a:rPr lang="hu-HU" dirty="0" err="1" smtClean="0"/>
              <a:t>Wrapper</a:t>
            </a:r>
            <a:r>
              <a:rPr lang="hu-HU" dirty="0" smtClean="0"/>
              <a:t> </a:t>
            </a:r>
            <a:r>
              <a:rPr lang="hu-HU" dirty="0" err="1" smtClean="0"/>
              <a:t>Classes</a:t>
            </a:r>
            <a:endParaRPr lang="hu-HU" dirty="0" smtClean="0"/>
          </a:p>
          <a:p>
            <a:pPr algn="ctr"/>
            <a:r>
              <a:rPr lang="hu-HU" dirty="0" err="1" smtClean="0"/>
              <a:t>Garbage</a:t>
            </a:r>
            <a:r>
              <a:rPr lang="hu-HU" dirty="0" smtClean="0"/>
              <a:t> </a:t>
            </a:r>
            <a:r>
              <a:rPr lang="hu-HU" dirty="0" err="1" smtClean="0"/>
              <a:t>Collection</a:t>
            </a:r>
            <a:endParaRPr lang="hu-HU" dirty="0" smtClean="0"/>
          </a:p>
          <a:p>
            <a:pPr algn="ctr"/>
            <a:r>
              <a:rPr lang="hu-HU" dirty="0" smtClean="0"/>
              <a:t>Java </a:t>
            </a:r>
            <a:r>
              <a:rPr lang="hu-HU" dirty="0" err="1"/>
              <a:t>Heap</a:t>
            </a:r>
            <a:r>
              <a:rPr lang="hu-HU" dirty="0"/>
              <a:t> &amp; </a:t>
            </a:r>
            <a:r>
              <a:rPr lang="hu-HU" dirty="0" err="1"/>
              <a:t>Stack</a:t>
            </a:r>
            <a:r>
              <a:rPr lang="hu-HU" dirty="0"/>
              <a:t> </a:t>
            </a:r>
            <a:r>
              <a:rPr lang="hu-HU" dirty="0" err="1" smtClean="0"/>
              <a:t>Memory</a:t>
            </a:r>
            <a:endParaRPr lang="hu-HU" dirty="0" smtClean="0"/>
          </a:p>
          <a:p>
            <a:pPr algn="ctr"/>
            <a:r>
              <a:rPr lang="hu-HU" dirty="0" smtClean="0"/>
              <a:t>More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Strings</a:t>
            </a:r>
            <a:r>
              <a:rPr lang="hu-HU" dirty="0"/>
              <a:t> </a:t>
            </a:r>
            <a:endParaRPr lang="hu-HU" dirty="0" smtClean="0"/>
          </a:p>
          <a:p>
            <a:pPr algn="ctr"/>
            <a:r>
              <a:rPr lang="en-US" dirty="0"/>
              <a:t>String Buffer and String </a:t>
            </a:r>
            <a:r>
              <a:rPr lang="en-US" dirty="0" smtClean="0"/>
              <a:t>Builder</a:t>
            </a:r>
            <a:endParaRPr lang="hu-HU" dirty="0" smtClean="0"/>
          </a:p>
          <a:p>
            <a:pPr algn="ctr"/>
            <a:r>
              <a:rPr lang="hu-HU" dirty="0" err="1" smtClean="0"/>
              <a:t>Enums</a:t>
            </a:r>
            <a:r>
              <a:rPr lang="hu-HU" dirty="0"/>
              <a:t> </a:t>
            </a:r>
            <a:r>
              <a:rPr lang="hu-HU" dirty="0" smtClean="0"/>
              <a:t>&amp; </a:t>
            </a:r>
            <a:r>
              <a:rPr lang="hu-HU" dirty="0" err="1"/>
              <a:t>Dates</a:t>
            </a:r>
            <a:r>
              <a:rPr lang="hu-HU" dirty="0"/>
              <a:t> and Times</a:t>
            </a:r>
          </a:p>
          <a:p>
            <a:pPr algn="ctr"/>
            <a:r>
              <a:rPr lang="hu-HU" dirty="0" smtClean="0"/>
              <a:t>More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 smtClean="0"/>
              <a:t>loops</a:t>
            </a:r>
            <a:r>
              <a:rPr lang="hu-HU" dirty="0"/>
              <a:t> and </a:t>
            </a:r>
            <a:r>
              <a:rPr lang="hu-HU" dirty="0" err="1" smtClean="0"/>
              <a:t>Conditional</a:t>
            </a:r>
            <a:r>
              <a:rPr lang="hu-HU" dirty="0" smtClean="0"/>
              <a:t> </a:t>
            </a:r>
            <a:r>
              <a:rPr lang="hu-HU" dirty="0" err="1" smtClean="0"/>
              <a:t>Statements</a:t>
            </a:r>
            <a:endParaRPr lang="hu-HU" dirty="0" smtClean="0"/>
          </a:p>
          <a:p>
            <a:pPr algn="ctr"/>
            <a:r>
              <a:rPr lang="hu-HU" dirty="0"/>
              <a:t>More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 smtClean="0"/>
              <a:t>Arrays</a:t>
            </a:r>
            <a:endParaRPr lang="hu-HU" dirty="0" smtClean="0"/>
          </a:p>
          <a:p>
            <a:pPr algn="ctr"/>
            <a:r>
              <a:rPr lang="hu-HU" dirty="0" err="1" smtClean="0"/>
              <a:t>Varargs</a:t>
            </a:r>
            <a:r>
              <a:rPr lang="hu-HU" dirty="0"/>
              <a:t> </a:t>
            </a:r>
            <a:r>
              <a:rPr lang="hu-HU" dirty="0" smtClean="0"/>
              <a:t>&amp; </a:t>
            </a:r>
            <a:r>
              <a:rPr lang="hu-HU" dirty="0" err="1" smtClean="0"/>
              <a:t>ArrayList</a:t>
            </a:r>
            <a:endParaRPr lang="hu-HU" dirty="0" smtClean="0"/>
          </a:p>
          <a:p>
            <a:pPr algn="ctr"/>
            <a:r>
              <a:rPr lang="hu-HU" dirty="0" err="1" smtClean="0"/>
              <a:t>Generics</a:t>
            </a:r>
            <a:r>
              <a:rPr lang="hu-HU" dirty="0"/>
              <a:t> </a:t>
            </a:r>
            <a:r>
              <a:rPr lang="hu-HU" dirty="0" smtClean="0"/>
              <a:t>&amp;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Collections</a:t>
            </a:r>
            <a:r>
              <a:rPr lang="hu-HU" dirty="0" smtClean="0"/>
              <a:t> Framework</a:t>
            </a:r>
          </a:p>
          <a:p>
            <a:pPr algn="ctr"/>
            <a:r>
              <a:rPr lang="hu-HU" dirty="0" err="1" smtClean="0"/>
              <a:t>Nested</a:t>
            </a:r>
            <a:r>
              <a:rPr lang="hu-HU" dirty="0" smtClean="0"/>
              <a:t> </a:t>
            </a:r>
            <a:r>
              <a:rPr lang="hu-HU" dirty="0" err="1" smtClean="0"/>
              <a:t>Classes</a:t>
            </a:r>
            <a:endParaRPr lang="hu-HU" dirty="0" smtClean="0"/>
          </a:p>
          <a:p>
            <a:pPr algn="ctr"/>
            <a:r>
              <a:rPr lang="hu-HU" dirty="0" smtClean="0"/>
              <a:t>More </a:t>
            </a:r>
            <a:r>
              <a:rPr lang="hu-HU" dirty="0" err="1" smtClean="0"/>
              <a:t>about</a:t>
            </a:r>
            <a:r>
              <a:rPr lang="hu-HU" dirty="0"/>
              <a:t> </a:t>
            </a:r>
            <a:r>
              <a:rPr lang="hu-HU" dirty="0" err="1"/>
              <a:t>Exceptions</a:t>
            </a:r>
            <a:endParaRPr lang="hu-HU" dirty="0" smtClean="0"/>
          </a:p>
          <a:p>
            <a:pPr algn="ctr"/>
            <a:r>
              <a:rPr lang="hu-HU" dirty="0" smtClean="0"/>
              <a:t>More </a:t>
            </a:r>
            <a:r>
              <a:rPr lang="hu-HU" dirty="0" err="1" smtClean="0"/>
              <a:t>about</a:t>
            </a:r>
            <a:r>
              <a:rPr lang="hu-HU" dirty="0"/>
              <a:t> </a:t>
            </a:r>
            <a:r>
              <a:rPr lang="hu-HU" dirty="0" err="1" smtClean="0"/>
              <a:t>Abstraction</a:t>
            </a:r>
            <a:r>
              <a:rPr lang="hu-HU" dirty="0"/>
              <a:t>, </a:t>
            </a:r>
            <a:r>
              <a:rPr lang="hu-HU" dirty="0" err="1" smtClean="0"/>
              <a:t>Encapsulation</a:t>
            </a:r>
            <a:r>
              <a:rPr lang="hu-HU" dirty="0"/>
              <a:t>, </a:t>
            </a:r>
            <a:r>
              <a:rPr lang="hu-HU" dirty="0" err="1" smtClean="0"/>
              <a:t>Polymorphism</a:t>
            </a:r>
            <a:endParaRPr lang="hu-HU" dirty="0"/>
          </a:p>
          <a:p>
            <a:pPr algn="ctr"/>
            <a:r>
              <a:rPr lang="hu-HU" dirty="0" err="1" smtClean="0"/>
              <a:t>Serialization</a:t>
            </a:r>
            <a:endParaRPr lang="hu-HU" dirty="0" smtClean="0"/>
          </a:p>
          <a:p>
            <a:pPr algn="ctr"/>
            <a:r>
              <a:rPr lang="hu-HU" dirty="0" err="1" smtClean="0"/>
              <a:t>Lambda</a:t>
            </a:r>
            <a:r>
              <a:rPr lang="hu-HU" dirty="0" smtClean="0"/>
              <a:t> </a:t>
            </a:r>
            <a:r>
              <a:rPr lang="hu-HU" dirty="0" err="1" smtClean="0"/>
              <a:t>Expression</a:t>
            </a:r>
            <a:r>
              <a:rPr lang="hu-HU" dirty="0" smtClean="0"/>
              <a:t> &amp; </a:t>
            </a:r>
            <a:r>
              <a:rPr lang="hu-HU" dirty="0" err="1"/>
              <a:t>Functional</a:t>
            </a:r>
            <a:r>
              <a:rPr lang="hu-HU" dirty="0"/>
              <a:t> </a:t>
            </a:r>
            <a:r>
              <a:rPr lang="hu-HU" dirty="0" err="1" smtClean="0"/>
              <a:t>Interface</a:t>
            </a:r>
            <a:endParaRPr lang="hu-HU" dirty="0" smtClean="0"/>
          </a:p>
          <a:p>
            <a:pPr algn="ctr"/>
            <a:r>
              <a:rPr lang="hu-HU" dirty="0" err="1" smtClean="0"/>
              <a:t>Method</a:t>
            </a:r>
            <a:r>
              <a:rPr lang="hu-HU" dirty="0" smtClean="0"/>
              <a:t> </a:t>
            </a:r>
            <a:r>
              <a:rPr lang="hu-HU" dirty="0" err="1" smtClean="0"/>
              <a:t>Reference</a:t>
            </a:r>
            <a:endParaRPr lang="hu-HU" dirty="0" smtClean="0"/>
          </a:p>
          <a:p>
            <a:pPr algn="ctr"/>
            <a:r>
              <a:rPr lang="hu-HU" dirty="0" err="1" smtClean="0"/>
              <a:t>Optional</a:t>
            </a:r>
            <a:r>
              <a:rPr lang="hu-HU" dirty="0" smtClean="0"/>
              <a:t> &amp; </a:t>
            </a:r>
            <a:r>
              <a:rPr lang="hu-HU" dirty="0" err="1"/>
              <a:t>Stream</a:t>
            </a:r>
            <a:endParaRPr lang="hu-HU" dirty="0"/>
          </a:p>
          <a:p>
            <a:pPr algn="ctr"/>
            <a:r>
              <a:rPr lang="hu-HU" dirty="0" err="1" smtClean="0"/>
              <a:t>Multithreading</a:t>
            </a:r>
            <a:r>
              <a:rPr lang="hu-HU" dirty="0"/>
              <a:t> </a:t>
            </a:r>
            <a:r>
              <a:rPr lang="hu-HU" dirty="0" smtClean="0"/>
              <a:t>&amp; Design </a:t>
            </a:r>
            <a:r>
              <a:rPr lang="hu-HU" dirty="0" err="1" smtClean="0"/>
              <a:t>Patterns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10789920" y="5765074"/>
            <a:ext cx="992174" cy="76944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4400" b="1" dirty="0" smtClean="0">
                <a:solidFill>
                  <a:schemeClr val="accent4">
                    <a:lumMod val="50000"/>
                  </a:schemeClr>
                </a:solidFill>
              </a:rPr>
              <a:t>HD</a:t>
            </a:r>
            <a:endParaRPr lang="hu-HU" sz="44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77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repeatCount="indefinite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repeatCount="indefinite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repeatCount="indefinite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repeatCount="indefinite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repeatCount="indefinite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repeatCount="indefinite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/>
      <p:bldP spid="14" grpId="0"/>
      <p:bldP spid="12" grpId="0"/>
      <p:bldP spid="9" grpId="0"/>
      <p:bldP spid="10" grpId="0"/>
      <p:bldP spid="8" grpId="0"/>
      <p:bldP spid="11" grpId="0"/>
      <p:bldP spid="5" grpId="0"/>
      <p:bldP spid="2" grpId="0"/>
      <p:bldP spid="44" grpId="0"/>
      <p:bldP spid="4" grpId="0"/>
      <p:bldP spid="3" grpId="0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11434</TotalTime>
  <Words>340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 Java Programming:  Step by Step from A to Z Introduction </vt:lpstr>
      <vt:lpstr>About me</vt:lpstr>
      <vt:lpstr>About the course</vt:lpstr>
      <vt:lpstr>About the course</vt:lpstr>
      <vt:lpstr>About the course</vt:lpstr>
      <vt:lpstr>About the course</vt:lpstr>
      <vt:lpstr>About the content of the course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User</cp:lastModifiedBy>
  <cp:revision>424</cp:revision>
  <dcterms:created xsi:type="dcterms:W3CDTF">2019-02-12T21:35:40Z</dcterms:created>
  <dcterms:modified xsi:type="dcterms:W3CDTF">2019-04-09T09:25:18Z</dcterms:modified>
</cp:coreProperties>
</file>