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3" r:id="rId4"/>
    <p:sldId id="272" r:id="rId5"/>
    <p:sldId id="258" r:id="rId6"/>
    <p:sldId id="259" r:id="rId7"/>
    <p:sldId id="260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0682" y="1447800"/>
            <a:ext cx="10938191" cy="3329581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</a:t>
            </a:r>
            <a:r>
              <a:rPr lang="en-US" b="1" dirty="0" smtClean="0"/>
              <a:t>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sz="4400" dirty="0" smtClean="0">
                <a:solidFill>
                  <a:srgbClr val="FF0000"/>
                </a:solidFill>
              </a:rPr>
              <a:t>MORE ABOUT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</a:t>
            </a:r>
            <a:endParaRPr lang="hu-H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1656480" y="4572000"/>
            <a:ext cx="9119286" cy="6425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Type</a:t>
            </a:r>
            <a:r>
              <a:rPr lang="hu-HU" sz="4000" b="1" dirty="0">
                <a:solidFill>
                  <a:schemeClr val="tx1"/>
                </a:solidFill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</a:rPr>
              <a:t>Comparison</a:t>
            </a:r>
            <a:r>
              <a:rPr lang="hu-HU" sz="4000" b="1" dirty="0" smtClean="0">
                <a:solidFill>
                  <a:schemeClr val="tx1"/>
                </a:solidFill>
              </a:rPr>
              <a:t> Operator</a:t>
            </a:r>
            <a:r>
              <a:rPr lang="hu-HU" sz="4000" b="1" dirty="0">
                <a:solidFill>
                  <a:srgbClr val="FFFF00"/>
                </a:solidFill>
              </a:rPr>
              <a:t/>
            </a:r>
            <a:br>
              <a:rPr lang="hu-HU" sz="4000" b="1" dirty="0">
                <a:solidFill>
                  <a:srgbClr val="FFFF00"/>
                </a:solidFill>
              </a:rPr>
            </a:br>
            <a:r>
              <a:rPr lang="hu-HU" sz="4400" b="1" dirty="0"/>
              <a:t/>
            </a:r>
            <a:br>
              <a:rPr lang="hu-HU" sz="4400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331308" y="2047103"/>
            <a:ext cx="7587048" cy="1791729"/>
          </a:xfrm>
        </p:spPr>
        <p:txBody>
          <a:bodyPr>
            <a:normAutofit/>
          </a:bodyPr>
          <a:lstStyle/>
          <a:p>
            <a:r>
              <a:rPr lang="hu-HU" sz="2000" dirty="0" smtClean="0"/>
              <a:t>the </a:t>
            </a:r>
            <a:r>
              <a:rPr lang="en-US" sz="2000" dirty="0" smtClean="0"/>
              <a:t>Type </a:t>
            </a:r>
            <a:r>
              <a:rPr lang="en-US" sz="2000" dirty="0"/>
              <a:t>Comparison </a:t>
            </a:r>
            <a:r>
              <a:rPr lang="en-US" sz="2000" dirty="0" smtClean="0"/>
              <a:t>Operator</a:t>
            </a:r>
            <a:r>
              <a:rPr lang="hu-HU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also known as the </a:t>
            </a:r>
            <a:r>
              <a:rPr lang="hu-HU" sz="2000" b="1" dirty="0" err="1">
                <a:solidFill>
                  <a:srgbClr val="FFC000"/>
                </a:solidFill>
              </a:rPr>
              <a:t>instanceof</a:t>
            </a:r>
            <a:r>
              <a:rPr lang="hu-HU" sz="2000" b="1" dirty="0">
                <a:solidFill>
                  <a:srgbClr val="FFC000"/>
                </a:solidFill>
              </a:rPr>
              <a:t> Operator</a:t>
            </a:r>
            <a:r>
              <a:rPr lang="en-US" sz="2000" b="1" dirty="0" smtClean="0"/>
              <a:t>.</a:t>
            </a:r>
            <a:endParaRPr lang="hu-HU" sz="2000" dirty="0" smtClean="0"/>
          </a:p>
          <a:p>
            <a:r>
              <a:rPr lang="hu-HU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</a:t>
            </a:r>
            <a:r>
              <a:rPr lang="en-US" sz="2000" dirty="0"/>
              <a:t>operator is used to test whether the object is an instance of the specified type (class or subclass or interface</a:t>
            </a:r>
            <a:r>
              <a:rPr lang="en-US" sz="2000" dirty="0" smtClean="0"/>
              <a:t>).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331308" y="4135394"/>
            <a:ext cx="84691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</a:t>
            </a:r>
            <a:r>
              <a:rPr lang="hu-HU" dirty="0" err="1"/>
              <a:t>syntax</a:t>
            </a:r>
            <a:r>
              <a:rPr lang="hu-HU" dirty="0"/>
              <a:t> </a:t>
            </a:r>
            <a:r>
              <a:rPr lang="hu-HU" dirty="0" smtClean="0"/>
              <a:t>is:</a:t>
            </a:r>
          </a:p>
          <a:p>
            <a:pPr algn="ctr"/>
            <a:endParaRPr lang="hu-HU" dirty="0"/>
          </a:p>
          <a:p>
            <a:pPr algn="ctr"/>
            <a:r>
              <a:rPr lang="hu-HU" sz="2000" b="1" dirty="0" err="1" smtClean="0"/>
              <a:t>if</a:t>
            </a:r>
            <a:r>
              <a:rPr lang="hu-HU" sz="2000" b="1" dirty="0" smtClean="0"/>
              <a:t> (</a:t>
            </a:r>
            <a:r>
              <a:rPr lang="hu-HU" sz="2000" b="1" dirty="0" err="1" smtClean="0"/>
              <a:t>objectReference</a:t>
            </a:r>
            <a:r>
              <a:rPr lang="hu-HU" sz="2000" b="1" dirty="0" smtClean="0"/>
              <a:t> </a:t>
            </a:r>
            <a:r>
              <a:rPr lang="hu-HU" sz="2000" b="1" dirty="0" err="1" smtClean="0">
                <a:solidFill>
                  <a:srgbClr val="FF0000"/>
                </a:solidFill>
              </a:rPr>
              <a:t>instanceof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type</a:t>
            </a:r>
            <a:r>
              <a:rPr lang="hu-HU" sz="2000" b="1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71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smtClean="0"/>
              <a:t>Operators</a:t>
            </a:r>
            <a:endParaRPr lang="hu-HU" sz="40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70364" y="2327563"/>
            <a:ext cx="7897091" cy="3928775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err="1"/>
              <a:t>Arithmetic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 smtClean="0"/>
              <a:t>Relational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 smtClean="0"/>
              <a:t>Assignment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Bitwise</a:t>
            </a:r>
            <a:r>
              <a:rPr lang="hu-HU" sz="3600" dirty="0"/>
              <a:t> Operators</a:t>
            </a:r>
            <a:endParaRPr lang="hu-HU" sz="3600" dirty="0" smtClean="0"/>
          </a:p>
          <a:p>
            <a:r>
              <a:rPr lang="hu-HU" sz="3600" dirty="0" err="1" smtClean="0"/>
              <a:t>Logical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Conditional</a:t>
            </a:r>
            <a:r>
              <a:rPr lang="hu-HU" sz="3600" dirty="0"/>
              <a:t> </a:t>
            </a:r>
            <a:r>
              <a:rPr lang="hu-HU" sz="3600" dirty="0" smtClean="0"/>
              <a:t>Operator</a:t>
            </a:r>
          </a:p>
          <a:p>
            <a:r>
              <a:rPr lang="hu-HU" sz="3600" dirty="0" err="1"/>
              <a:t>Type</a:t>
            </a:r>
            <a:r>
              <a:rPr lang="hu-HU" sz="3600" dirty="0"/>
              <a:t> </a:t>
            </a:r>
            <a:r>
              <a:rPr lang="hu-HU" sz="3600" dirty="0" err="1"/>
              <a:t>Comparison</a:t>
            </a:r>
            <a:r>
              <a:rPr lang="hu-HU" sz="3600" dirty="0"/>
              <a:t> Operator</a:t>
            </a:r>
          </a:p>
          <a:p>
            <a:endParaRPr lang="hu-HU" sz="3600" dirty="0">
              <a:solidFill>
                <a:srgbClr val="FFFF00"/>
              </a:solidFill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11" y="1194486"/>
            <a:ext cx="9404723" cy="103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Java provides operators to manipulate variables. Operators are special symbols that perform specific operations on one, two, or three operands, and then return a result.</a:t>
            </a:r>
            <a:endParaRPr lang="hu-HU" sz="2000" dirty="0"/>
          </a:p>
        </p:txBody>
      </p:sp>
      <p:sp>
        <p:nvSpPr>
          <p:cNvPr id="9" name="Lekerekített téglalap 8"/>
          <p:cNvSpPr/>
          <p:nvPr/>
        </p:nvSpPr>
        <p:spPr>
          <a:xfrm>
            <a:off x="164757" y="2248930"/>
            <a:ext cx="11837773" cy="160637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183096" y="2828994"/>
            <a:ext cx="38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Basic </a:t>
            </a:r>
            <a:r>
              <a:rPr lang="hu-HU" sz="2000" dirty="0" smtClean="0"/>
              <a:t>Operators</a:t>
            </a:r>
            <a:endParaRPr lang="hu-HU" sz="2000" dirty="0"/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9632373" y="5486400"/>
            <a:ext cx="227561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/>
              <a:t>i</a:t>
            </a:r>
            <a:r>
              <a:rPr lang="hu-HU" dirty="0" err="1" smtClean="0"/>
              <a:t>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13,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>
                <a:solidFill>
                  <a:srgbClr val="FFFF00"/>
                </a:solidFill>
              </a:rPr>
              <a:t>Basic operations"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smtClean="0"/>
              <a:t>Operators</a:t>
            </a:r>
            <a:endParaRPr lang="hu-HU" sz="40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70364" y="2327563"/>
            <a:ext cx="7897091" cy="3928775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err="1"/>
              <a:t>Arithmetic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 smtClean="0"/>
              <a:t>Relational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 smtClean="0"/>
              <a:t>Assignment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Bitwise</a:t>
            </a:r>
            <a:r>
              <a:rPr lang="hu-HU" sz="3600" dirty="0"/>
              <a:t> Operators</a:t>
            </a:r>
            <a:endParaRPr lang="hu-HU" sz="3600" dirty="0" smtClean="0"/>
          </a:p>
          <a:p>
            <a:r>
              <a:rPr lang="hu-HU" sz="3600" dirty="0" err="1" smtClean="0"/>
              <a:t>Logical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Conditional</a:t>
            </a:r>
            <a:r>
              <a:rPr lang="hu-HU" sz="3600" dirty="0"/>
              <a:t> </a:t>
            </a:r>
            <a:r>
              <a:rPr lang="hu-HU" sz="3600" dirty="0" smtClean="0"/>
              <a:t>Operator</a:t>
            </a:r>
          </a:p>
          <a:p>
            <a:r>
              <a:rPr lang="hu-HU" sz="3600" dirty="0" err="1"/>
              <a:t>Type</a:t>
            </a:r>
            <a:r>
              <a:rPr lang="hu-HU" sz="3600" dirty="0"/>
              <a:t> </a:t>
            </a:r>
            <a:r>
              <a:rPr lang="hu-HU" sz="3600" dirty="0" err="1"/>
              <a:t>Comparison</a:t>
            </a:r>
            <a:r>
              <a:rPr lang="hu-HU" sz="3600" dirty="0"/>
              <a:t> Operator</a:t>
            </a:r>
          </a:p>
          <a:p>
            <a:endParaRPr lang="hu-HU" sz="3600" dirty="0">
              <a:solidFill>
                <a:srgbClr val="FFFF00"/>
              </a:solidFill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11" y="1194486"/>
            <a:ext cx="9404723" cy="103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Java provides operators to manipulate variables. Operators are special symbols that perform specific operations on one, two, or three operands, and then return a result.</a:t>
            </a:r>
            <a:endParaRPr lang="hu-HU" sz="20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48281" y="3863547"/>
            <a:ext cx="11837773" cy="58488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230359" y="3802047"/>
            <a:ext cx="4633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Bitwise operator works on bits and</a:t>
            </a:r>
            <a:endParaRPr lang="hu-HU" sz="2000" dirty="0"/>
          </a:p>
          <a:p>
            <a:pPr algn="ctr"/>
            <a:r>
              <a:rPr lang="en-US" sz="2000" dirty="0"/>
              <a:t> performs the bit-by-bit operation</a:t>
            </a:r>
            <a:endParaRPr lang="hu-HU" sz="2000" dirty="0"/>
          </a:p>
        </p:txBody>
      </p:sp>
      <p:sp>
        <p:nvSpPr>
          <p:cNvPr id="9" name="Lekerekített téglalap 8"/>
          <p:cNvSpPr/>
          <p:nvPr/>
        </p:nvSpPr>
        <p:spPr>
          <a:xfrm>
            <a:off x="164757" y="2248930"/>
            <a:ext cx="11837773" cy="160637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184674" y="2825434"/>
            <a:ext cx="38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Basic </a:t>
            </a:r>
            <a:r>
              <a:rPr lang="hu-HU" sz="2000" dirty="0" smtClean="0"/>
              <a:t>Operators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53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smtClean="0"/>
              <a:t>Operators</a:t>
            </a:r>
            <a:endParaRPr lang="hu-HU" sz="40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70364" y="2327563"/>
            <a:ext cx="7897091" cy="3928775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err="1"/>
              <a:t>Arithmetic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 smtClean="0"/>
              <a:t>Relational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 smtClean="0"/>
              <a:t>Assignment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Bitwise</a:t>
            </a:r>
            <a:r>
              <a:rPr lang="hu-HU" sz="3600" dirty="0"/>
              <a:t> Operators</a:t>
            </a:r>
            <a:endParaRPr lang="hu-HU" sz="3600" dirty="0" smtClean="0"/>
          </a:p>
          <a:p>
            <a:r>
              <a:rPr lang="hu-HU" sz="3600" dirty="0" err="1" smtClean="0"/>
              <a:t>Logical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/>
              <a:t>Conditional</a:t>
            </a:r>
            <a:r>
              <a:rPr lang="hu-HU" sz="3600" dirty="0"/>
              <a:t> </a:t>
            </a:r>
            <a:r>
              <a:rPr lang="hu-HU" sz="3600" dirty="0" smtClean="0"/>
              <a:t>Operator</a:t>
            </a:r>
          </a:p>
          <a:p>
            <a:r>
              <a:rPr lang="hu-HU" sz="3600" dirty="0" err="1"/>
              <a:t>Type</a:t>
            </a:r>
            <a:r>
              <a:rPr lang="hu-HU" sz="3600" dirty="0"/>
              <a:t> </a:t>
            </a:r>
            <a:r>
              <a:rPr lang="hu-HU" sz="3600" dirty="0" err="1"/>
              <a:t>Comparison</a:t>
            </a:r>
            <a:r>
              <a:rPr lang="hu-HU" sz="3600" dirty="0"/>
              <a:t> Operator</a:t>
            </a:r>
          </a:p>
          <a:p>
            <a:endParaRPr lang="hu-HU" sz="3600" dirty="0">
              <a:solidFill>
                <a:srgbClr val="FFFF00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148281" y="4399006"/>
            <a:ext cx="11837773" cy="165580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11" y="1194486"/>
            <a:ext cx="9404723" cy="103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Java provides operators to manipulate variables. Operators are special symbols that perform specific operations on one, two, or three operands, and then return a result.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8099485" y="4719076"/>
            <a:ext cx="390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following</a:t>
            </a:r>
            <a:r>
              <a:rPr lang="hu-HU" sz="2000" dirty="0"/>
              <a:t> </a:t>
            </a:r>
            <a:r>
              <a:rPr lang="hu-HU" sz="2000" dirty="0" err="1"/>
              <a:t>lectures</a:t>
            </a:r>
            <a:endParaRPr lang="hu-HU" sz="2000" dirty="0"/>
          </a:p>
          <a:p>
            <a:pPr algn="ctr"/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focus</a:t>
            </a:r>
            <a:endParaRPr lang="hu-HU" sz="2000" dirty="0"/>
          </a:p>
          <a:p>
            <a:pPr algn="ctr"/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these</a:t>
            </a:r>
            <a:r>
              <a:rPr lang="hu-HU" sz="2000" dirty="0"/>
              <a:t> operators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148281" y="3863547"/>
            <a:ext cx="11837773" cy="58488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230359" y="3802047"/>
            <a:ext cx="4633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Bitwise operator works on bits and</a:t>
            </a:r>
            <a:endParaRPr lang="hu-HU" sz="2000" dirty="0"/>
          </a:p>
          <a:p>
            <a:pPr algn="ctr"/>
            <a:r>
              <a:rPr lang="en-US" sz="2000" dirty="0"/>
              <a:t> performs the bit-by-bit operation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370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Arithmetic</a:t>
            </a:r>
            <a:r>
              <a:rPr lang="hu-HU" sz="4000" b="1" dirty="0">
                <a:solidFill>
                  <a:schemeClr val="tx1"/>
                </a:solidFill>
              </a:rPr>
              <a:t> </a:t>
            </a:r>
            <a:r>
              <a:rPr lang="hu-HU" sz="4000" b="1" dirty="0" smtClean="0">
                <a:solidFill>
                  <a:schemeClr val="tx1"/>
                </a:solidFill>
              </a:rPr>
              <a:t>Operators &amp; </a:t>
            </a:r>
            <a:br>
              <a:rPr lang="hu-HU" sz="4000" b="1" dirty="0" smtClean="0">
                <a:solidFill>
                  <a:schemeClr val="tx1"/>
                </a:solidFill>
              </a:rPr>
            </a:br>
            <a:r>
              <a:rPr lang="hu-HU" sz="4000" b="1" dirty="0" err="1" smtClean="0">
                <a:solidFill>
                  <a:schemeClr val="tx1"/>
                </a:solidFill>
              </a:rPr>
              <a:t>Relational</a:t>
            </a:r>
            <a:r>
              <a:rPr lang="hu-HU" sz="4000" b="1" dirty="0" smtClean="0">
                <a:solidFill>
                  <a:schemeClr val="tx1"/>
                </a:solidFill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</a:rPr>
              <a:t>Operators</a:t>
            </a:r>
            <a:r>
              <a:rPr lang="hu-HU" sz="4400" dirty="0">
                <a:solidFill>
                  <a:srgbClr val="FFFF00"/>
                </a:solidFill>
              </a:rPr>
              <a:t/>
            </a:r>
            <a:br>
              <a:rPr lang="hu-HU" sz="4400" dirty="0">
                <a:solidFill>
                  <a:srgbClr val="FFFF00"/>
                </a:solidFill>
              </a:rPr>
            </a:br>
            <a:endParaRPr lang="hu-HU" sz="4400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4695" y="1988315"/>
            <a:ext cx="3670516" cy="3588701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FFC000"/>
                </a:solidFill>
              </a:rPr>
              <a:t>Arithmetic</a:t>
            </a:r>
            <a:endParaRPr lang="hu-HU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 smtClean="0"/>
              <a:t>+ </a:t>
            </a:r>
            <a:r>
              <a:rPr lang="hu-HU" sz="2000" dirty="0"/>
              <a:t>(</a:t>
            </a:r>
            <a:r>
              <a:rPr lang="hu-HU" sz="2000" dirty="0" err="1"/>
              <a:t>Addition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- (</a:t>
            </a:r>
            <a:r>
              <a:rPr lang="hu-HU" sz="2000" dirty="0" err="1"/>
              <a:t>Subtraction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* (</a:t>
            </a:r>
            <a:r>
              <a:rPr lang="hu-HU" sz="2000" dirty="0" err="1"/>
              <a:t>Multiplication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/ (</a:t>
            </a:r>
            <a:r>
              <a:rPr lang="hu-HU" sz="2000" dirty="0" err="1"/>
              <a:t>Division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% (Modulus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++ (</a:t>
            </a:r>
            <a:r>
              <a:rPr lang="hu-HU" sz="2000" dirty="0" err="1"/>
              <a:t>Increment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-- (</a:t>
            </a:r>
            <a:r>
              <a:rPr lang="hu-HU" sz="2000" dirty="0" err="1"/>
              <a:t>Decrement</a:t>
            </a:r>
            <a:r>
              <a:rPr lang="hu-HU" sz="2000" dirty="0"/>
              <a:t>)</a:t>
            </a:r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6773753" y="1995055"/>
            <a:ext cx="3853058" cy="3581961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FFC000"/>
                </a:solidFill>
              </a:rPr>
              <a:t>Relational</a:t>
            </a:r>
            <a:endParaRPr lang="hu-HU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 smtClean="0"/>
              <a:t>== </a:t>
            </a:r>
            <a:r>
              <a:rPr lang="hu-HU" sz="2000" dirty="0"/>
              <a:t>(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!= (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&gt; (</a:t>
            </a:r>
            <a:r>
              <a:rPr lang="hu-HU" sz="2000" dirty="0" err="1"/>
              <a:t>greater</a:t>
            </a:r>
            <a:r>
              <a:rPr lang="hu-HU" sz="2000" dirty="0"/>
              <a:t> </a:t>
            </a:r>
            <a:r>
              <a:rPr lang="hu-HU" sz="2000" dirty="0" err="1"/>
              <a:t>than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&lt; (less </a:t>
            </a:r>
            <a:r>
              <a:rPr lang="hu-HU" sz="2000" dirty="0" err="1"/>
              <a:t>than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&gt;= (greater than or equal to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/>
              <a:t>&lt;= (less than or equal to)</a:t>
            </a:r>
            <a:endParaRPr lang="hu-HU" sz="2000" dirty="0"/>
          </a:p>
        </p:txBody>
      </p:sp>
      <p:sp>
        <p:nvSpPr>
          <p:cNvPr id="4" name="Folyamatábra: Befejezés 3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2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Assignment</a:t>
            </a:r>
            <a:r>
              <a:rPr lang="hu-HU" sz="4000" b="1" dirty="0" smtClean="0">
                <a:solidFill>
                  <a:schemeClr val="tx1"/>
                </a:solidFill>
              </a:rPr>
              <a:t> </a:t>
            </a:r>
            <a:r>
              <a:rPr lang="hu-HU" sz="4000" b="1" dirty="0">
                <a:solidFill>
                  <a:schemeClr val="tx1"/>
                </a:solidFill>
              </a:rPr>
              <a:t>Operators</a:t>
            </a:r>
            <a:r>
              <a:rPr lang="hu-HU" sz="4400" b="1" dirty="0"/>
              <a:t/>
            </a:r>
            <a:br>
              <a:rPr lang="hu-HU" sz="4400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998230"/>
            <a:ext cx="7108367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68115"/>
              </p:ext>
            </p:extLst>
          </p:nvPr>
        </p:nvGraphicFramePr>
        <p:xfrm>
          <a:off x="1232930" y="1729943"/>
          <a:ext cx="9665728" cy="44166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5491"/>
                <a:gridCol w="3048000"/>
                <a:gridCol w="2225805"/>
                <a:gridCol w="2416432"/>
              </a:tblGrid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Operator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Example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Equivalent</a:t>
                      </a:r>
                      <a:endParaRPr lang="hu-HU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Simple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=</a:t>
                      </a:r>
                      <a:r>
                        <a:rPr lang="hu-HU" sz="2000" baseline="0" dirty="0" smtClean="0"/>
                        <a:t> 22;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= 22;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+=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Addition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dirty="0" smtClean="0"/>
                        <a:t>+=</a:t>
                      </a:r>
                      <a:r>
                        <a:rPr lang="hu-HU" sz="2000" dirty="0" smtClean="0"/>
                        <a:t> 33;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+ 33;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-=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Subtraction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 </a:t>
                      </a:r>
                      <a:r>
                        <a:rPr lang="hu-HU" sz="2000" b="1" baseline="0" dirty="0" smtClean="0"/>
                        <a:t>-=</a:t>
                      </a:r>
                      <a:r>
                        <a:rPr lang="hu-HU" sz="2000" baseline="0" dirty="0" smtClean="0"/>
                        <a:t> 44;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– 44;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*=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Multiplication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</a:t>
                      </a:r>
                      <a:r>
                        <a:rPr lang="hu-HU" sz="2000" b="1" baseline="0" dirty="0" smtClean="0"/>
                        <a:t>*=</a:t>
                      </a:r>
                      <a:r>
                        <a:rPr lang="hu-HU" sz="2000" baseline="0" dirty="0" smtClean="0"/>
                        <a:t> 55;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* 55;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/=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Division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/=</a:t>
                      </a:r>
                      <a:r>
                        <a:rPr lang="hu-HU" sz="2000" baseline="0" dirty="0" smtClean="0"/>
                        <a:t> 66;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/ 66;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%=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Modulus (</a:t>
                      </a:r>
                      <a:r>
                        <a:rPr lang="hu-HU" sz="2000" dirty="0" err="1" smtClean="0"/>
                        <a:t>Remainder</a:t>
                      </a:r>
                      <a:r>
                        <a:rPr lang="hu-HU" sz="2000" dirty="0" smtClean="0"/>
                        <a:t>)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%=</a:t>
                      </a:r>
                      <a:r>
                        <a:rPr lang="hu-HU" sz="2000" baseline="0" dirty="0" smtClean="0"/>
                        <a:t> 77;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baseline="0" dirty="0" smtClean="0"/>
                        <a:t>i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% 77;</a:t>
                      </a:r>
                      <a:endParaRPr lang="hu-H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lyamatábra: Befejezés 6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2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Bitwise</a:t>
            </a:r>
            <a:r>
              <a:rPr lang="hu-HU" sz="4000" b="1" dirty="0">
                <a:solidFill>
                  <a:schemeClr val="tx1"/>
                </a:solidFill>
              </a:rPr>
              <a:t> Operators</a:t>
            </a:r>
            <a:r>
              <a:rPr lang="hu-HU" sz="4400" b="1" dirty="0"/>
              <a:t/>
            </a:r>
            <a:br>
              <a:rPr lang="hu-HU" sz="4400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998230"/>
            <a:ext cx="1074681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Java programming language also provides operators that perform bitwise and bit shift operations on integral types. </a:t>
            </a:r>
            <a:r>
              <a:rPr lang="en-US" dirty="0" smtClean="0"/>
              <a:t>The</a:t>
            </a:r>
            <a:r>
              <a:rPr lang="hu-HU" dirty="0" smtClean="0"/>
              <a:t>se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are </a:t>
            </a:r>
            <a:r>
              <a:rPr lang="en-US" dirty="0"/>
              <a:t>less commonly used. Therefore, their coverage is brief; the intent is to simply make you aware that these operators exist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05011"/>
              </p:ext>
            </p:extLst>
          </p:nvPr>
        </p:nvGraphicFramePr>
        <p:xfrm>
          <a:off x="646110" y="3866520"/>
          <a:ext cx="10433781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3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bitwise </a:t>
                      </a:r>
                      <a:r>
                        <a:rPr lang="en-US" b="1" dirty="0" smtClean="0"/>
                        <a:t>&amp;</a:t>
                      </a:r>
                      <a:r>
                        <a:rPr lang="en-US" b="0" dirty="0" smtClean="0"/>
                        <a:t> operator performs a bitwise AND operation.</a:t>
                      </a:r>
                      <a:endParaRPr lang="hu-H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bitwise </a:t>
                      </a:r>
                      <a:r>
                        <a:rPr lang="en-US" b="1" dirty="0" smtClean="0"/>
                        <a:t>^</a:t>
                      </a:r>
                      <a:r>
                        <a:rPr lang="en-US" dirty="0" smtClean="0"/>
                        <a:t> operator performs a bitwise exclusive OR operation.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bitwise </a:t>
                      </a:r>
                      <a:r>
                        <a:rPr lang="en-US" b="1" dirty="0" smtClean="0"/>
                        <a:t>|</a:t>
                      </a:r>
                      <a:r>
                        <a:rPr lang="en-US" dirty="0" smtClean="0"/>
                        <a:t> operator performs a bitwise inclusive OR operation.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bitwise </a:t>
                      </a:r>
                      <a:r>
                        <a:rPr lang="en-US" b="1" dirty="0" smtClean="0"/>
                        <a:t>~</a:t>
                      </a:r>
                      <a:r>
                        <a:rPr lang="en-US" dirty="0" smtClean="0"/>
                        <a:t> operator is unary and has the effect of 'flipping' bits.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7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455294" y="5394537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455295" y="4340364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55295" y="3286191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455296" y="2232630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Logical</a:t>
            </a:r>
            <a:r>
              <a:rPr lang="hu-HU" sz="4000" b="1" dirty="0">
                <a:solidFill>
                  <a:schemeClr val="tx1"/>
                </a:solidFill>
              </a:rPr>
              <a:t> Operators</a:t>
            </a:r>
            <a:r>
              <a:rPr lang="hu-HU" sz="4400" b="1" dirty="0"/>
              <a:t/>
            </a:r>
            <a:br>
              <a:rPr lang="hu-HU" sz="4400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231242"/>
            <a:ext cx="10692714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logical operator (sometimes called a “Boolean operator”) </a:t>
            </a:r>
            <a:r>
              <a:rPr lang="en-US" sz="2000" dirty="0" smtClean="0"/>
              <a:t>returns </a:t>
            </a:r>
            <a:r>
              <a:rPr lang="en-US" sz="2000" dirty="0"/>
              <a:t>a Boolean result that’s based on the Boolean result of one or two other expressions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sz="half" idx="1"/>
          </p:nvPr>
        </p:nvSpPr>
        <p:spPr>
          <a:xfrm>
            <a:off x="492369" y="3500543"/>
            <a:ext cx="11271263" cy="453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||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OR) </a:t>
            </a:r>
            <a:r>
              <a:rPr lang="en-US" sz="2000" dirty="0" smtClean="0"/>
              <a:t>If </a:t>
            </a:r>
            <a:r>
              <a:rPr lang="en-US" sz="2000" dirty="0"/>
              <a:t>any of the two operands are non-zero, then the condition becomes true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492369" y="4551027"/>
            <a:ext cx="11271263" cy="41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!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NOT) </a:t>
            </a:r>
            <a:r>
              <a:rPr lang="hu-HU" sz="2000" dirty="0" err="1" smtClean="0"/>
              <a:t>Reverse</a:t>
            </a:r>
            <a:r>
              <a:rPr lang="hu-HU" sz="2000" dirty="0" smtClean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logical</a:t>
            </a:r>
            <a:r>
              <a:rPr lang="hu-HU" sz="2000" dirty="0"/>
              <a:t> </a:t>
            </a:r>
            <a:r>
              <a:rPr lang="hu-HU" sz="2000" dirty="0" err="1"/>
              <a:t>state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operand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492368" y="5446167"/>
            <a:ext cx="11197124" cy="864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^ </a:t>
            </a:r>
            <a:r>
              <a:rPr lang="hu-HU" sz="2000" b="1" dirty="0" smtClean="0">
                <a:solidFill>
                  <a:srgbClr val="FFC000"/>
                </a:solidFill>
              </a:rPr>
              <a:t>(</a:t>
            </a:r>
            <a:r>
              <a:rPr lang="hu-HU" sz="2000" b="1" dirty="0" err="1" smtClean="0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err="1">
                <a:solidFill>
                  <a:srgbClr val="FFC000"/>
                </a:solidFill>
              </a:rPr>
              <a:t>exclusive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err="1" smtClean="0">
                <a:solidFill>
                  <a:srgbClr val="FFC000"/>
                </a:solidFill>
              </a:rPr>
              <a:t>or</a:t>
            </a:r>
            <a:r>
              <a:rPr lang="hu-HU" sz="2000" b="1" dirty="0" smtClean="0">
                <a:solidFill>
                  <a:srgbClr val="FFC000"/>
                </a:solidFill>
              </a:rPr>
              <a:t> XOR) </a:t>
            </a:r>
            <a:r>
              <a:rPr lang="hu-HU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condition becomes true</a:t>
            </a:r>
            <a:r>
              <a:rPr lang="hu-HU" sz="2000" dirty="0" smtClean="0"/>
              <a:t> </a:t>
            </a:r>
            <a:r>
              <a:rPr lang="hu-HU" sz="2000" dirty="0" err="1"/>
              <a:t>i</a:t>
            </a:r>
            <a:r>
              <a:rPr lang="hu-HU" sz="2000" dirty="0" err="1" smtClean="0"/>
              <a:t>f</a:t>
            </a:r>
            <a:r>
              <a:rPr lang="hu-HU" sz="2000" dirty="0" smtClean="0"/>
              <a:t> </a:t>
            </a:r>
            <a:r>
              <a:rPr lang="hu-HU" sz="2000" dirty="0" err="1" smtClean="0"/>
              <a:t>any</a:t>
            </a:r>
            <a:r>
              <a:rPr lang="hu-HU" sz="2000" dirty="0" smtClean="0"/>
              <a:t> of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operands</a:t>
            </a:r>
            <a:r>
              <a:rPr lang="hu-HU" sz="2000" dirty="0" smtClean="0"/>
              <a:t> </a:t>
            </a:r>
            <a:r>
              <a:rPr lang="hu-HU" sz="2000" dirty="0" err="1" smtClean="0"/>
              <a:t>are</a:t>
            </a:r>
            <a:r>
              <a:rPr lang="hu-HU" sz="2000" dirty="0" smtClean="0"/>
              <a:t> </a:t>
            </a:r>
            <a:r>
              <a:rPr lang="hu-HU" sz="2000" dirty="0" err="1" smtClean="0"/>
              <a:t>true</a:t>
            </a:r>
            <a:r>
              <a:rPr lang="hu-HU" sz="2000" dirty="0" smtClean="0"/>
              <a:t>, BUT </a:t>
            </a:r>
            <a:r>
              <a:rPr lang="hu-HU" sz="2000" dirty="0" err="1" smtClean="0"/>
              <a:t>not</a:t>
            </a:r>
            <a:r>
              <a:rPr lang="hu-HU" sz="2000" dirty="0" smtClean="0"/>
              <a:t> </a:t>
            </a:r>
            <a:r>
              <a:rPr lang="hu-HU" sz="2000" dirty="0" err="1" smtClean="0"/>
              <a:t>both</a:t>
            </a:r>
            <a:r>
              <a:rPr lang="hu-HU" sz="2000" dirty="0" smtClean="0"/>
              <a:t>!</a:t>
            </a:r>
            <a:endParaRPr lang="hu-HU" sz="2000" dirty="0"/>
          </a:p>
          <a:p>
            <a:pPr marL="0" indent="0" algn="ctr">
              <a:buNone/>
            </a:pPr>
            <a:endParaRPr lang="hu-HU" b="1" dirty="0" smtClean="0"/>
          </a:p>
          <a:p>
            <a:pPr marL="0" indent="0" algn="ctr">
              <a:buNone/>
            </a:pPr>
            <a:endParaRPr lang="hu-HU" dirty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492370" y="2457846"/>
            <a:ext cx="11271262" cy="45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&amp;&amp;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AND) </a:t>
            </a:r>
            <a:r>
              <a:rPr lang="en-US" sz="2000" dirty="0" smtClean="0"/>
              <a:t>If </a:t>
            </a:r>
            <a:r>
              <a:rPr lang="en-US" sz="2000" dirty="0"/>
              <a:t>both the operands are non-zero, then the condition becomes true</a:t>
            </a:r>
            <a:r>
              <a:rPr lang="en-US" sz="2000" dirty="0" smtClean="0"/>
              <a:t>.</a:t>
            </a: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21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2" grpId="0" animBg="1"/>
      <p:bldP spid="2" grpId="0"/>
      <p:bldP spid="3" grpId="0" build="p"/>
      <p:bldP spid="4" grpId="0" build="p"/>
      <p:bldP spid="5" grpId="0" build="p"/>
      <p:bldP spid="6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4"/>
          <p:cNvSpPr/>
          <p:nvPr/>
        </p:nvSpPr>
        <p:spPr>
          <a:xfrm>
            <a:off x="1746422" y="4036541"/>
            <a:ext cx="9119286" cy="6425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0072"/>
          </a:xfrm>
        </p:spPr>
        <p:txBody>
          <a:bodyPr/>
          <a:lstStyle/>
          <a:p>
            <a:r>
              <a:rPr lang="hu-HU" sz="4000" b="1" dirty="0" err="1">
                <a:solidFill>
                  <a:schemeClr val="tx1"/>
                </a:solidFill>
              </a:rPr>
              <a:t>Conditional</a:t>
            </a:r>
            <a:r>
              <a:rPr lang="hu-HU" sz="4000" b="1" dirty="0">
                <a:solidFill>
                  <a:schemeClr val="tx1"/>
                </a:solidFill>
              </a:rPr>
              <a:t> Operator</a:t>
            </a:r>
            <a:r>
              <a:rPr lang="hu-HU" sz="4000" b="1" dirty="0">
                <a:solidFill>
                  <a:srgbClr val="FFFF00"/>
                </a:solidFill>
              </a:rPr>
              <a:t/>
            </a:r>
            <a:br>
              <a:rPr lang="hu-HU" sz="4000" b="1" dirty="0">
                <a:solidFill>
                  <a:srgbClr val="FFFF00"/>
                </a:solidFill>
              </a:rPr>
            </a:br>
            <a:r>
              <a:rPr lang="hu-HU" sz="4400" b="1" dirty="0"/>
              <a:t/>
            </a:r>
            <a:br>
              <a:rPr lang="hu-HU" sz="4400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9903" y="1412790"/>
            <a:ext cx="9778313" cy="1865869"/>
          </a:xfrm>
        </p:spPr>
        <p:txBody>
          <a:bodyPr>
            <a:normAutofit lnSpcReduction="10000"/>
          </a:bodyPr>
          <a:lstStyle/>
          <a:p>
            <a:r>
              <a:rPr lang="hu-HU" sz="2000" dirty="0" smtClean="0"/>
              <a:t>c</a:t>
            </a:r>
            <a:r>
              <a:rPr lang="en-US" sz="2000" dirty="0" err="1" smtClean="0"/>
              <a:t>onditional</a:t>
            </a:r>
            <a:r>
              <a:rPr lang="en-US" sz="2000" dirty="0" smtClean="0"/>
              <a:t> </a:t>
            </a:r>
            <a:r>
              <a:rPr lang="en-US" sz="2000" dirty="0"/>
              <a:t>operator is also known as the </a:t>
            </a:r>
            <a:r>
              <a:rPr lang="hu-HU" sz="2000" b="1" dirty="0" smtClean="0">
                <a:solidFill>
                  <a:srgbClr val="FFC000"/>
                </a:solidFill>
              </a:rPr>
              <a:t>T</a:t>
            </a:r>
            <a:r>
              <a:rPr lang="en-US" sz="2000" b="1" dirty="0" err="1" smtClean="0">
                <a:solidFill>
                  <a:srgbClr val="FFC000"/>
                </a:solidFill>
              </a:rPr>
              <a:t>ernary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O</a:t>
            </a:r>
            <a:r>
              <a:rPr lang="en-US" sz="2000" b="1" dirty="0" err="1" smtClean="0">
                <a:solidFill>
                  <a:srgbClr val="FFC000"/>
                </a:solidFill>
              </a:rPr>
              <a:t>perator</a:t>
            </a:r>
            <a:r>
              <a:rPr lang="en-US" sz="2000" b="1" dirty="0" smtClean="0"/>
              <a:t>.</a:t>
            </a:r>
            <a:endParaRPr lang="hu-HU" sz="2000" dirty="0" smtClean="0"/>
          </a:p>
          <a:p>
            <a:r>
              <a:rPr lang="hu-HU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Java ternary operator functions like a </a:t>
            </a:r>
            <a:r>
              <a:rPr lang="en-US" sz="2000" b="1" dirty="0"/>
              <a:t>simplified Java if </a:t>
            </a:r>
            <a:r>
              <a:rPr lang="en-US" sz="2000" dirty="0"/>
              <a:t>statement.</a:t>
            </a:r>
            <a:endParaRPr lang="hu-HU" sz="2000" dirty="0" smtClean="0"/>
          </a:p>
          <a:p>
            <a:r>
              <a:rPr lang="hu-HU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ternary operator consists of a condition that evaluates to either true or false, plus a value that is returned if the condition is true and another value that is returned if the condition is false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589903" y="3626527"/>
            <a:ext cx="87156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hu-HU" dirty="0" err="1"/>
              <a:t>ternary</a:t>
            </a:r>
            <a:r>
              <a:rPr lang="hu-HU" dirty="0"/>
              <a:t> operator </a:t>
            </a:r>
            <a:r>
              <a:rPr lang="hu-HU" dirty="0" err="1"/>
              <a:t>syntax</a:t>
            </a:r>
            <a:r>
              <a:rPr lang="hu-HU" dirty="0"/>
              <a:t> is:</a:t>
            </a:r>
          </a:p>
          <a:p>
            <a:endParaRPr lang="hu-HU" dirty="0"/>
          </a:p>
          <a:p>
            <a:pPr algn="ctr"/>
            <a:r>
              <a:rPr lang="hu-HU" dirty="0"/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result</a:t>
            </a:r>
            <a:r>
              <a:rPr lang="hu-HU" sz="2000" b="1" dirty="0"/>
              <a:t> = </a:t>
            </a:r>
            <a:r>
              <a:rPr lang="hu-HU" sz="2000" b="1" dirty="0" err="1">
                <a:solidFill>
                  <a:srgbClr val="FF0000"/>
                </a:solidFill>
              </a:rPr>
              <a:t>testCondition</a:t>
            </a:r>
            <a:r>
              <a:rPr lang="hu-HU" sz="2000" b="1" dirty="0"/>
              <a:t> ? </a:t>
            </a:r>
            <a:r>
              <a:rPr lang="hu-HU" sz="2000" b="1" dirty="0">
                <a:solidFill>
                  <a:srgbClr val="92D050"/>
                </a:solidFill>
              </a:rPr>
              <a:t>value1</a:t>
            </a:r>
            <a:r>
              <a:rPr lang="hu-HU" sz="2000" b="1" dirty="0"/>
              <a:t> : </a:t>
            </a:r>
            <a:r>
              <a:rPr lang="hu-HU" sz="2000" b="1" dirty="0">
                <a:solidFill>
                  <a:srgbClr val="FFC000"/>
                </a:solidFill>
              </a:rPr>
              <a:t>value2</a:t>
            </a:r>
          </a:p>
          <a:p>
            <a:endParaRPr lang="hu-HU" sz="2000" b="1" dirty="0"/>
          </a:p>
          <a:p>
            <a:pPr algn="ctr"/>
            <a:endParaRPr lang="hu-HU" sz="2000" b="1" dirty="0" smtClean="0"/>
          </a:p>
          <a:p>
            <a:pPr algn="ctr"/>
            <a:r>
              <a:rPr lang="en-US" b="1" dirty="0" smtClean="0"/>
              <a:t>If </a:t>
            </a:r>
            <a:r>
              <a:rPr lang="en-US" b="1" dirty="0" err="1">
                <a:solidFill>
                  <a:srgbClr val="FF0000"/>
                </a:solidFill>
              </a:rPr>
              <a:t>testCondition</a:t>
            </a:r>
            <a:r>
              <a:rPr lang="en-US" b="1" dirty="0"/>
              <a:t> is true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92D050"/>
                </a:solidFill>
              </a:rPr>
              <a:t>value1</a:t>
            </a:r>
            <a:endParaRPr lang="hu-HU" b="1" dirty="0">
              <a:solidFill>
                <a:srgbClr val="92D050"/>
              </a:solidFill>
            </a:endParaRPr>
          </a:p>
          <a:p>
            <a:pPr algn="ctr"/>
            <a:r>
              <a:rPr lang="hu-HU" b="1" dirty="0" smtClean="0"/>
              <a:t>		     O</a:t>
            </a:r>
            <a:r>
              <a:rPr lang="en-US" b="1" dirty="0" err="1"/>
              <a:t>therwise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FFC000"/>
                </a:solidFill>
              </a:rPr>
              <a:t>value</a:t>
            </a:r>
            <a:r>
              <a:rPr lang="hu-HU" b="1" dirty="0">
                <a:solidFill>
                  <a:srgbClr val="FFC000"/>
                </a:solidFill>
              </a:rPr>
              <a:t>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4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1046</TotalTime>
  <Words>698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Java Programming:  Step by Step from A to Z MORE ABOUT Operators</vt:lpstr>
      <vt:lpstr>Operators</vt:lpstr>
      <vt:lpstr>Operators</vt:lpstr>
      <vt:lpstr>Operators</vt:lpstr>
      <vt:lpstr>Arithmetic Operators &amp;  Relational Operators </vt:lpstr>
      <vt:lpstr>Assignment Operators </vt:lpstr>
      <vt:lpstr>Bitwise Operators </vt:lpstr>
      <vt:lpstr>Logical Operators </vt:lpstr>
      <vt:lpstr>Conditional Operator  </vt:lpstr>
      <vt:lpstr>Type Comparison Operator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49</cp:revision>
  <dcterms:created xsi:type="dcterms:W3CDTF">2019-02-12T21:35:40Z</dcterms:created>
  <dcterms:modified xsi:type="dcterms:W3CDTF">2019-04-09T10:01:50Z</dcterms:modified>
</cp:coreProperties>
</file>