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7" r:id="rId5"/>
    <p:sldId id="26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9E0F4-209F-43DF-87AE-330FE2BD5BAE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70418EF-BAB3-44B8-9D96-96D4094E54DB}">
      <dgm:prSet phldrT="[Szöveg]"/>
      <dgm:spPr/>
      <dgm:t>
        <a:bodyPr/>
        <a:lstStyle/>
        <a:p>
          <a:r>
            <a:rPr lang="hu-HU" dirty="0" smtClean="0">
              <a:solidFill>
                <a:srgbClr val="FFFF00"/>
              </a:solidFill>
            </a:rPr>
            <a:t>U</a:t>
          </a:r>
          <a:r>
            <a:rPr lang="en-US" dirty="0" err="1" smtClean="0">
              <a:solidFill>
                <a:srgbClr val="FFFF00"/>
              </a:solidFill>
            </a:rPr>
            <a:t>nboxing</a:t>
          </a:r>
          <a:endParaRPr lang="hu-HU" dirty="0"/>
        </a:p>
      </dgm:t>
    </dgm:pt>
    <dgm:pt modelId="{D4267538-8992-4179-B2D7-4558B8C7AC8F}" type="parTrans" cxnId="{E320F12A-9795-484D-8243-F62A3FC29801}">
      <dgm:prSet/>
      <dgm:spPr/>
      <dgm:t>
        <a:bodyPr/>
        <a:lstStyle/>
        <a:p>
          <a:endParaRPr lang="hu-HU"/>
        </a:p>
      </dgm:t>
    </dgm:pt>
    <dgm:pt modelId="{B222EF93-2FC6-40A3-A3AC-417FC7A2F25E}" type="sibTrans" cxnId="{E320F12A-9795-484D-8243-F62A3FC29801}">
      <dgm:prSet/>
      <dgm:spPr/>
      <dgm:t>
        <a:bodyPr/>
        <a:lstStyle/>
        <a:p>
          <a:endParaRPr lang="hu-HU"/>
        </a:p>
      </dgm:t>
    </dgm:pt>
    <dgm:pt modelId="{2622C75E-6E93-4E97-AC63-9066C3A1E392}">
      <dgm:prSet phldrT="[Szöveg]"/>
      <dgm:spPr/>
      <dgm:t>
        <a:bodyPr/>
        <a:lstStyle/>
        <a:p>
          <a:r>
            <a:rPr lang="en-US" dirty="0" err="1" smtClean="0">
              <a:solidFill>
                <a:srgbClr val="FFFF00"/>
              </a:solidFill>
            </a:rPr>
            <a:t>Autoboxing</a:t>
          </a:r>
          <a:endParaRPr lang="hu-HU" dirty="0"/>
        </a:p>
      </dgm:t>
    </dgm:pt>
    <dgm:pt modelId="{94487CC0-8005-4D1B-81FD-44ED78F1B3F9}" type="parTrans" cxnId="{4BDCD19A-8A84-4E83-B839-CC6EEC70E78D}">
      <dgm:prSet/>
      <dgm:spPr/>
      <dgm:t>
        <a:bodyPr/>
        <a:lstStyle/>
        <a:p>
          <a:endParaRPr lang="hu-HU"/>
        </a:p>
      </dgm:t>
    </dgm:pt>
    <dgm:pt modelId="{53A2503E-883C-4244-8FDF-C27446BA602C}" type="sibTrans" cxnId="{4BDCD19A-8A84-4E83-B839-CC6EEC70E78D}">
      <dgm:prSet/>
      <dgm:spPr/>
      <dgm:t>
        <a:bodyPr/>
        <a:lstStyle/>
        <a:p>
          <a:endParaRPr lang="hu-HU"/>
        </a:p>
      </dgm:t>
    </dgm:pt>
    <dgm:pt modelId="{4540F45F-C77E-43E9-AA2D-36A20C64AB34}" type="pres">
      <dgm:prSet presAssocID="{44A9E0F4-209F-43DF-87AE-330FE2BD5BAE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C0FD30BA-24BB-44D0-BF34-46021BDE3267}" type="pres">
      <dgm:prSet presAssocID="{44A9E0F4-209F-43DF-87AE-330FE2BD5BAE}" presName="ribbon" presStyleLbl="node1" presStyleIdx="0" presStyleCnt="1"/>
      <dgm:spPr>
        <a:solidFill>
          <a:schemeClr val="accent5">
            <a:lumMod val="50000"/>
          </a:schemeClr>
        </a:solidFill>
        <a:ln w="12700"/>
      </dgm:spPr>
      <dgm:t>
        <a:bodyPr/>
        <a:lstStyle/>
        <a:p>
          <a:endParaRPr lang="hu-HU"/>
        </a:p>
      </dgm:t>
    </dgm:pt>
    <dgm:pt modelId="{A9CDC9A2-198F-487D-A2F6-8B3D79DAA669}" type="pres">
      <dgm:prSet presAssocID="{44A9E0F4-209F-43DF-87AE-330FE2BD5BAE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BA53282-3AB8-4B02-A80B-EE2658443622}" type="pres">
      <dgm:prSet presAssocID="{44A9E0F4-209F-43DF-87AE-330FE2BD5BAE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4BDCD19A-8A84-4E83-B839-CC6EEC70E78D}" srcId="{44A9E0F4-209F-43DF-87AE-330FE2BD5BAE}" destId="{2622C75E-6E93-4E97-AC63-9066C3A1E392}" srcOrd="1" destOrd="0" parTransId="{94487CC0-8005-4D1B-81FD-44ED78F1B3F9}" sibTransId="{53A2503E-883C-4244-8FDF-C27446BA602C}"/>
    <dgm:cxn modelId="{E320F12A-9795-484D-8243-F62A3FC29801}" srcId="{44A9E0F4-209F-43DF-87AE-330FE2BD5BAE}" destId="{F70418EF-BAB3-44B8-9D96-96D4094E54DB}" srcOrd="0" destOrd="0" parTransId="{D4267538-8992-4179-B2D7-4558B8C7AC8F}" sibTransId="{B222EF93-2FC6-40A3-A3AC-417FC7A2F25E}"/>
    <dgm:cxn modelId="{88251CA3-868C-4AC3-90AA-DF606E49C6F2}" type="presOf" srcId="{F70418EF-BAB3-44B8-9D96-96D4094E54DB}" destId="{A9CDC9A2-198F-487D-A2F6-8B3D79DAA669}" srcOrd="0" destOrd="0" presId="urn:microsoft.com/office/officeart/2005/8/layout/arrow6"/>
    <dgm:cxn modelId="{44493730-6A14-4E12-AB41-F70FB5310111}" type="presOf" srcId="{2622C75E-6E93-4E97-AC63-9066C3A1E392}" destId="{3BA53282-3AB8-4B02-A80B-EE2658443622}" srcOrd="0" destOrd="0" presId="urn:microsoft.com/office/officeart/2005/8/layout/arrow6"/>
    <dgm:cxn modelId="{06B656F4-70F0-4A5D-ACF8-FA1C9C071F0F}" type="presOf" srcId="{44A9E0F4-209F-43DF-87AE-330FE2BD5BAE}" destId="{4540F45F-C77E-43E9-AA2D-36A20C64AB34}" srcOrd="0" destOrd="0" presId="urn:microsoft.com/office/officeart/2005/8/layout/arrow6"/>
    <dgm:cxn modelId="{2A5FB062-B8D0-46E1-B9AC-30B0289D1839}" type="presParOf" srcId="{4540F45F-C77E-43E9-AA2D-36A20C64AB34}" destId="{C0FD30BA-24BB-44D0-BF34-46021BDE3267}" srcOrd="0" destOrd="0" presId="urn:microsoft.com/office/officeart/2005/8/layout/arrow6"/>
    <dgm:cxn modelId="{8C28D6C6-AC93-4B3A-9C39-9A2B135033B9}" type="presParOf" srcId="{4540F45F-C77E-43E9-AA2D-36A20C64AB34}" destId="{A9CDC9A2-198F-487D-A2F6-8B3D79DAA669}" srcOrd="1" destOrd="0" presId="urn:microsoft.com/office/officeart/2005/8/layout/arrow6"/>
    <dgm:cxn modelId="{EE0047D2-C8E4-4731-9E2F-B7D7AA6C3A5B}" type="presParOf" srcId="{4540F45F-C77E-43E9-AA2D-36A20C64AB34}" destId="{3BA53282-3AB8-4B02-A80B-EE265844362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D30BA-24BB-44D0-BF34-46021BDE3267}">
      <dsp:nvSpPr>
        <dsp:cNvPr id="0" name=""/>
        <dsp:cNvSpPr/>
      </dsp:nvSpPr>
      <dsp:spPr>
        <a:xfrm>
          <a:off x="1123371" y="0"/>
          <a:ext cx="5066270" cy="2026508"/>
        </a:xfrm>
        <a:prstGeom prst="leftRightRibbon">
          <a:avLst/>
        </a:prstGeom>
        <a:solidFill>
          <a:schemeClr val="accent5">
            <a:lumMod val="50000"/>
          </a:schemeClr>
        </a:solidFill>
        <a:ln w="127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DC9A2-198F-487D-A2F6-8B3D79DAA669}">
      <dsp:nvSpPr>
        <dsp:cNvPr id="0" name=""/>
        <dsp:cNvSpPr/>
      </dsp:nvSpPr>
      <dsp:spPr>
        <a:xfrm>
          <a:off x="1731323" y="354638"/>
          <a:ext cx="1671869" cy="99298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700" kern="1200" dirty="0" smtClean="0">
              <a:solidFill>
                <a:srgbClr val="FFFF00"/>
              </a:solidFill>
            </a:rPr>
            <a:t>U</a:t>
          </a:r>
          <a:r>
            <a:rPr lang="en-US" sz="2700" kern="1200" dirty="0" err="1" smtClean="0">
              <a:solidFill>
                <a:srgbClr val="FFFF00"/>
              </a:solidFill>
            </a:rPr>
            <a:t>nboxing</a:t>
          </a:r>
          <a:endParaRPr lang="hu-HU" sz="2700" kern="1200" dirty="0"/>
        </a:p>
      </dsp:txBody>
      <dsp:txXfrm>
        <a:off x="1731323" y="354638"/>
        <a:ext cx="1671869" cy="992988"/>
      </dsp:txXfrm>
    </dsp:sp>
    <dsp:sp modelId="{3BA53282-3AB8-4B02-A80B-EE2658443622}">
      <dsp:nvSpPr>
        <dsp:cNvPr id="0" name=""/>
        <dsp:cNvSpPr/>
      </dsp:nvSpPr>
      <dsp:spPr>
        <a:xfrm>
          <a:off x="3656506" y="678880"/>
          <a:ext cx="1975845" cy="99298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solidFill>
                <a:srgbClr val="FFFF00"/>
              </a:solidFill>
            </a:rPr>
            <a:t>Autoboxing</a:t>
          </a:r>
          <a:endParaRPr lang="hu-HU" sz="2700" kern="1200" dirty="0"/>
        </a:p>
      </dsp:txBody>
      <dsp:txXfrm>
        <a:off x="3656506" y="678880"/>
        <a:ext cx="1975845" cy="992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51935" y="1447800"/>
            <a:ext cx="10997514" cy="3329581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</a:t>
            </a:r>
            <a:r>
              <a:rPr lang="hu-HU" b="1" dirty="0" smtClean="0"/>
              <a:t>m</a:t>
            </a:r>
            <a:r>
              <a:rPr lang="en-US" b="1" dirty="0" err="1" smtClean="0"/>
              <a:t>ming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Z</a:t>
            </a:r>
            <a:r>
              <a:rPr lang="hu-HU" sz="4400" b="1" dirty="0"/>
              <a:t/>
            </a:r>
            <a:br>
              <a:rPr lang="hu-HU" sz="4400" b="1" dirty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Wrapper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Classes</a:t>
            </a:r>
            <a:endParaRPr lang="hu-HU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671"/>
          </a:xfrm>
        </p:spPr>
        <p:txBody>
          <a:bodyPr/>
          <a:lstStyle/>
          <a:p>
            <a:r>
              <a:rPr lang="hu-HU" sz="4000" b="1" dirty="0"/>
              <a:t>Wrapper </a:t>
            </a:r>
            <a:r>
              <a:rPr lang="hu-HU" sz="4000" b="1" dirty="0" smtClean="0"/>
              <a:t>classes</a:t>
            </a:r>
            <a:endParaRPr lang="hu-HU" sz="4000" b="1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646108" y="2876145"/>
            <a:ext cx="10961006" cy="895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Java provides wrapper classes for each of the primitive data types and the mechanism to convert primitive into object and </a:t>
            </a:r>
            <a:r>
              <a:rPr lang="en-US" sz="2000" dirty="0" smtClean="0"/>
              <a:t>object </a:t>
            </a:r>
            <a:r>
              <a:rPr lang="en-US" sz="2000" dirty="0"/>
              <a:t>into </a:t>
            </a:r>
            <a:r>
              <a:rPr lang="en-US" sz="2000" dirty="0" smtClean="0"/>
              <a:t>primitive.</a:t>
            </a:r>
            <a:endParaRPr lang="en-US" sz="20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646108" y="1851272"/>
            <a:ext cx="10816843" cy="8076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The primitive data types are not objects; they do not belong to any class; they are defined in the language itself. </a:t>
            </a:r>
          </a:p>
        </p:txBody>
      </p:sp>
      <p:sp>
        <p:nvSpPr>
          <p:cNvPr id="9" name="Folyamatábra: Befejezés 8"/>
          <p:cNvSpPr/>
          <p:nvPr/>
        </p:nvSpPr>
        <p:spPr>
          <a:xfrm rot="2469302">
            <a:off x="3511329" y="4813027"/>
            <a:ext cx="2833308" cy="863997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  <a:effectLst>
            <a:glow rad="584200">
              <a:schemeClr val="accent1">
                <a:alpha val="1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>
                <a:rot lat="0" lon="0" rev="0"/>
              </a:lightRig>
            </a:scene3d>
            <a:sp3d prstMaterial="clear"/>
          </a:bodyPr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effectLst>
                  <a:glow>
                    <a:schemeClr val="accent1"/>
                  </a:glow>
                </a:effectLst>
                <a:latin typeface="Cooper Black" panose="0208090404030B020404" pitchFamily="18" charset="0"/>
              </a:rPr>
              <a:t>INTEGER</a:t>
            </a:r>
            <a:endParaRPr lang="hu-HU" sz="3200" dirty="0">
              <a:solidFill>
                <a:schemeClr val="tx1"/>
              </a:solidFill>
              <a:effectLst>
                <a:glow>
                  <a:schemeClr val="accent1"/>
                </a:glow>
              </a:effectLst>
              <a:latin typeface="Cooper Black" panose="0208090404030B020404" pitchFamily="18" charset="0"/>
            </a:endParaRPr>
          </a:p>
        </p:txBody>
      </p:sp>
      <p:sp>
        <p:nvSpPr>
          <p:cNvPr id="14" name="Szövegdoboz 13"/>
          <p:cNvSpPr txBox="1"/>
          <p:nvPr/>
        </p:nvSpPr>
        <p:spPr>
          <a:xfrm rot="2462842">
            <a:off x="1750386" y="5192593"/>
            <a:ext cx="881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smtClean="0"/>
              <a:t>int</a:t>
            </a:r>
            <a:endParaRPr lang="hu-HU" sz="4000" dirty="0"/>
          </a:p>
        </p:txBody>
      </p:sp>
      <p:sp>
        <p:nvSpPr>
          <p:cNvPr id="15" name="Jobbra nyíl 14"/>
          <p:cNvSpPr/>
          <p:nvPr/>
        </p:nvSpPr>
        <p:spPr>
          <a:xfrm>
            <a:off x="2844869" y="5245025"/>
            <a:ext cx="611709" cy="346802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Cím 1"/>
          <p:cNvSpPr txBox="1">
            <a:spLocks/>
          </p:cNvSpPr>
          <p:nvPr/>
        </p:nvSpPr>
        <p:spPr>
          <a:xfrm>
            <a:off x="7578811" y="4451740"/>
            <a:ext cx="3884140" cy="1622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/>
              <a:t>Objects are needed if we wish to modify the arguments passed into a method (because primitive types are passed by value).</a:t>
            </a:r>
          </a:p>
        </p:txBody>
      </p:sp>
    </p:spTree>
    <p:extLst>
      <p:ext uri="{BB962C8B-B14F-4D97-AF65-F5344CB8AC3E}">
        <p14:creationId xmlns:p14="http://schemas.microsoft.com/office/powerpoint/2010/main" val="106146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9" grpId="0" animBg="1"/>
      <p:bldP spid="14" grpId="0"/>
      <p:bldP spid="15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There are eight wrapper classes:</a:t>
            </a:r>
            <a:endParaRPr lang="hu-HU" sz="4000" b="1" dirty="0"/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96003"/>
              </p:ext>
            </p:extLst>
          </p:nvPr>
        </p:nvGraphicFramePr>
        <p:xfrm>
          <a:off x="886941" y="1609353"/>
          <a:ext cx="6279978" cy="30031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39989"/>
                <a:gridCol w="3139989"/>
              </a:tblGrid>
              <a:tr h="429026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Primitive</a:t>
                      </a:r>
                      <a:r>
                        <a:rPr lang="hu-HU" dirty="0" smtClean="0"/>
                        <a:t> Data </a:t>
                      </a:r>
                      <a:r>
                        <a:rPr lang="hu-HU" dirty="0" err="1" smtClean="0"/>
                        <a:t>Type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Wrapper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class</a:t>
                      </a:r>
                      <a:endParaRPr lang="hu-HU" dirty="0"/>
                    </a:p>
                  </a:txBody>
                  <a:tcPr/>
                </a:tc>
              </a:tr>
              <a:tr h="429026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byte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Byte</a:t>
                      </a:r>
                      <a:endParaRPr lang="hu-HU" dirty="0"/>
                    </a:p>
                  </a:txBody>
                  <a:tcPr/>
                </a:tc>
              </a:tr>
              <a:tr h="429026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short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Short</a:t>
                      </a:r>
                      <a:endParaRPr lang="hu-HU" dirty="0"/>
                    </a:p>
                  </a:txBody>
                  <a:tcPr/>
                </a:tc>
              </a:tr>
              <a:tr h="4290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Integer</a:t>
                      </a:r>
                      <a:endParaRPr lang="hu-HU" dirty="0"/>
                    </a:p>
                  </a:txBody>
                  <a:tcPr/>
                </a:tc>
              </a:tr>
              <a:tr h="429026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Long</a:t>
                      </a:r>
                      <a:endParaRPr lang="hu-HU" dirty="0"/>
                    </a:p>
                  </a:txBody>
                  <a:tcPr/>
                </a:tc>
              </a:tr>
              <a:tr h="4290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 smtClean="0"/>
                        <a:t>float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Float</a:t>
                      </a:r>
                      <a:endParaRPr lang="hu-HU" dirty="0"/>
                    </a:p>
                  </a:txBody>
                  <a:tcPr/>
                </a:tc>
              </a:tr>
              <a:tr h="4290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 smtClean="0"/>
                        <a:t>double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Double</a:t>
                      </a:r>
                      <a:endParaRPr lang="hu-H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églalap 8"/>
          <p:cNvSpPr/>
          <p:nvPr/>
        </p:nvSpPr>
        <p:spPr>
          <a:xfrm>
            <a:off x="8633250" y="3090146"/>
            <a:ext cx="2215979" cy="45308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bg1"/>
                </a:solidFill>
              </a:rPr>
              <a:t>Number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8361403" y="2010032"/>
            <a:ext cx="2759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wrapper classes are subclasses of the abstract class </a:t>
            </a:r>
            <a:r>
              <a:rPr lang="en-US" b="1" dirty="0"/>
              <a:t>Number</a:t>
            </a:r>
            <a:endParaRPr lang="hu-HU" b="1" dirty="0"/>
          </a:p>
        </p:txBody>
      </p:sp>
      <p:graphicFrame>
        <p:nvGraphicFramePr>
          <p:cNvPr id="13" name="Tábláza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31723"/>
              </p:ext>
            </p:extLst>
          </p:nvPr>
        </p:nvGraphicFramePr>
        <p:xfrm>
          <a:off x="889685" y="4724124"/>
          <a:ext cx="6285472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42736"/>
                <a:gridCol w="314273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dirty="0" err="1" smtClean="0"/>
                        <a:t>char</a:t>
                      </a:r>
                      <a:endParaRPr lang="hu-HU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dirty="0" err="1" smtClean="0"/>
                        <a:t>Character</a:t>
                      </a:r>
                      <a:endParaRPr lang="hu-HU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Jobb oldali kapcsos zárójel 16"/>
          <p:cNvSpPr/>
          <p:nvPr/>
        </p:nvSpPr>
        <p:spPr>
          <a:xfrm>
            <a:off x="7298726" y="2010032"/>
            <a:ext cx="1186248" cy="259491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Folyamatábra: Másik feldolgozás 17"/>
          <p:cNvSpPr/>
          <p:nvPr/>
        </p:nvSpPr>
        <p:spPr>
          <a:xfrm>
            <a:off x="9632373" y="5486400"/>
            <a:ext cx="227561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Hint! </a:t>
            </a:r>
            <a:r>
              <a:rPr lang="hu-HU" dirty="0" smtClean="0"/>
              <a:t>P</a:t>
            </a:r>
            <a:r>
              <a:rPr lang="en-US" dirty="0" err="1" smtClean="0"/>
              <a:t>reviously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First </a:t>
            </a:r>
            <a:r>
              <a:rPr lang="en-US" dirty="0">
                <a:solidFill>
                  <a:srgbClr val="FFFF00"/>
                </a:solidFill>
              </a:rPr>
              <a:t>Steps in Java, lecture </a:t>
            </a:r>
            <a:r>
              <a:rPr lang="hu-HU" dirty="0" smtClean="0">
                <a:solidFill>
                  <a:srgbClr val="FFFF00"/>
                </a:solidFill>
              </a:rPr>
              <a:t>8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endParaRPr lang="hu-HU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„</a:t>
            </a:r>
            <a:r>
              <a:rPr lang="hu-HU" dirty="0" smtClean="0">
                <a:solidFill>
                  <a:srgbClr val="FFFF00"/>
                </a:solidFill>
              </a:rPr>
              <a:t>Data </a:t>
            </a:r>
            <a:r>
              <a:rPr lang="hu-HU" dirty="0" err="1" smtClean="0">
                <a:solidFill>
                  <a:srgbClr val="FFFF00"/>
                </a:solidFill>
              </a:rPr>
              <a:t>Types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hu-HU" dirty="0">
              <a:solidFill>
                <a:srgbClr val="FFFF00"/>
              </a:solidFill>
            </a:endParaRPr>
          </a:p>
        </p:txBody>
      </p:sp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6238"/>
              </p:ext>
            </p:extLst>
          </p:nvPr>
        </p:nvGraphicFramePr>
        <p:xfrm>
          <a:off x="885566" y="5206047"/>
          <a:ext cx="6285472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42736"/>
                <a:gridCol w="314273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dirty="0" err="1" smtClean="0"/>
                        <a:t>boolean</a:t>
                      </a:r>
                      <a:endParaRPr lang="hu-HU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dirty="0" err="1" smtClean="0"/>
                        <a:t>Boolean</a:t>
                      </a:r>
                      <a:endParaRPr lang="hu-HU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84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293"/>
          </a:xfrm>
        </p:spPr>
        <p:txBody>
          <a:bodyPr/>
          <a:lstStyle/>
          <a:p>
            <a:r>
              <a:rPr lang="hu-HU" sz="4000" b="1" dirty="0" err="1" smtClean="0"/>
              <a:t>Wrapper</a:t>
            </a:r>
            <a:r>
              <a:rPr lang="hu-HU" sz="4000" b="1" dirty="0" smtClean="0"/>
              <a:t> </a:t>
            </a:r>
            <a:r>
              <a:rPr lang="hu-HU" sz="4000" b="1" dirty="0" err="1"/>
              <a:t>class</a:t>
            </a:r>
            <a:r>
              <a:rPr lang="hu-HU" sz="4000" b="1" dirty="0"/>
              <a:t> </a:t>
            </a:r>
            <a:r>
              <a:rPr lang="hu-HU" sz="4000" b="1" dirty="0" err="1"/>
              <a:t>hierarchy</a:t>
            </a:r>
            <a:r>
              <a:rPr lang="en-US" sz="4000" b="1" dirty="0" smtClean="0"/>
              <a:t>:</a:t>
            </a:r>
            <a:endParaRPr lang="hu-HU" sz="4000" b="1" dirty="0"/>
          </a:p>
        </p:txBody>
      </p:sp>
      <p:sp>
        <p:nvSpPr>
          <p:cNvPr id="22" name="Lekerekített téglalap 21"/>
          <p:cNvSpPr/>
          <p:nvPr/>
        </p:nvSpPr>
        <p:spPr>
          <a:xfrm>
            <a:off x="6189961" y="3653481"/>
            <a:ext cx="1554835" cy="6507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bg1"/>
                </a:solidFill>
              </a:rPr>
              <a:t>Character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5" name="Lekerekített téglalap 24"/>
          <p:cNvSpPr/>
          <p:nvPr/>
        </p:nvSpPr>
        <p:spPr>
          <a:xfrm>
            <a:off x="8786110" y="3653481"/>
            <a:ext cx="1554835" cy="6507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bg1"/>
                </a:solidFill>
              </a:rPr>
              <a:t>Boolean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6" name="Lekerekített téglalap 25"/>
          <p:cNvSpPr/>
          <p:nvPr/>
        </p:nvSpPr>
        <p:spPr>
          <a:xfrm>
            <a:off x="3593812" y="3653481"/>
            <a:ext cx="1554835" cy="65078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bg1"/>
                </a:solidFill>
              </a:rPr>
              <a:t>Number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Lekerekített téglalap 26"/>
          <p:cNvSpPr/>
          <p:nvPr/>
        </p:nvSpPr>
        <p:spPr>
          <a:xfrm>
            <a:off x="6189960" y="1902943"/>
            <a:ext cx="1554835" cy="65078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tx1"/>
                </a:solidFill>
              </a:rPr>
              <a:t>Object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27"/>
          <p:cNvSpPr/>
          <p:nvPr/>
        </p:nvSpPr>
        <p:spPr>
          <a:xfrm>
            <a:off x="2675293" y="5404021"/>
            <a:ext cx="1554835" cy="6507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bg1"/>
                </a:solidFill>
              </a:rPr>
              <a:t>Short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9" name="Lekerekített téglalap 28"/>
          <p:cNvSpPr/>
          <p:nvPr/>
        </p:nvSpPr>
        <p:spPr>
          <a:xfrm>
            <a:off x="4432627" y="5404020"/>
            <a:ext cx="1554835" cy="6507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Integer</a:t>
            </a:r>
          </a:p>
        </p:txBody>
      </p:sp>
      <p:sp>
        <p:nvSpPr>
          <p:cNvPr id="30" name="Lekerekített téglalap 29"/>
          <p:cNvSpPr/>
          <p:nvPr/>
        </p:nvSpPr>
        <p:spPr>
          <a:xfrm>
            <a:off x="6189961" y="5404019"/>
            <a:ext cx="1554835" cy="6507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Long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31" name="Lekerekített téglalap 30"/>
          <p:cNvSpPr/>
          <p:nvPr/>
        </p:nvSpPr>
        <p:spPr>
          <a:xfrm>
            <a:off x="9704629" y="5404017"/>
            <a:ext cx="1554835" cy="6507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bg1"/>
                </a:solidFill>
              </a:rPr>
              <a:t>Double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32" name="Lekerekített téglalap 31"/>
          <p:cNvSpPr/>
          <p:nvPr/>
        </p:nvSpPr>
        <p:spPr>
          <a:xfrm>
            <a:off x="7947295" y="5404018"/>
            <a:ext cx="1554835" cy="6507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bg1"/>
                </a:solidFill>
              </a:rPr>
              <a:t>Float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33" name="Lekerekített téglalap 32"/>
          <p:cNvSpPr/>
          <p:nvPr/>
        </p:nvSpPr>
        <p:spPr>
          <a:xfrm>
            <a:off x="917959" y="5404022"/>
            <a:ext cx="1554835" cy="6507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Byte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7" name="Egyenes összekötő 6"/>
          <p:cNvCxnSpPr>
            <a:stCxn id="27" idx="2"/>
            <a:endCxn id="22" idx="0"/>
          </p:cNvCxnSpPr>
          <p:nvPr/>
        </p:nvCxnSpPr>
        <p:spPr>
          <a:xfrm>
            <a:off x="6967378" y="2553732"/>
            <a:ext cx="1" cy="1099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/>
          <p:cNvCxnSpPr>
            <a:endCxn id="25" idx="0"/>
          </p:cNvCxnSpPr>
          <p:nvPr/>
        </p:nvCxnSpPr>
        <p:spPr>
          <a:xfrm>
            <a:off x="9563527" y="3125096"/>
            <a:ext cx="1" cy="528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/>
          <p:cNvCxnSpPr/>
          <p:nvPr/>
        </p:nvCxnSpPr>
        <p:spPr>
          <a:xfrm>
            <a:off x="4371228" y="3125096"/>
            <a:ext cx="1" cy="528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/>
          <p:nvPr/>
        </p:nvCxnSpPr>
        <p:spPr>
          <a:xfrm>
            <a:off x="4371228" y="3103606"/>
            <a:ext cx="5192299" cy="21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/>
          <p:cNvCxnSpPr/>
          <p:nvPr/>
        </p:nvCxnSpPr>
        <p:spPr>
          <a:xfrm>
            <a:off x="3452710" y="4875632"/>
            <a:ext cx="1" cy="528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/>
          <p:nvPr/>
        </p:nvCxnSpPr>
        <p:spPr>
          <a:xfrm>
            <a:off x="1695375" y="4875631"/>
            <a:ext cx="1" cy="528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49"/>
          <p:cNvCxnSpPr/>
          <p:nvPr/>
        </p:nvCxnSpPr>
        <p:spPr>
          <a:xfrm>
            <a:off x="5210044" y="4875630"/>
            <a:ext cx="1" cy="528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/>
          <p:cNvCxnSpPr/>
          <p:nvPr/>
        </p:nvCxnSpPr>
        <p:spPr>
          <a:xfrm>
            <a:off x="6967377" y="4875629"/>
            <a:ext cx="1" cy="528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/>
          <p:nvPr/>
        </p:nvCxnSpPr>
        <p:spPr>
          <a:xfrm>
            <a:off x="8710348" y="4875629"/>
            <a:ext cx="1" cy="528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52"/>
          <p:cNvCxnSpPr/>
          <p:nvPr/>
        </p:nvCxnSpPr>
        <p:spPr>
          <a:xfrm>
            <a:off x="10496410" y="4875629"/>
            <a:ext cx="1" cy="528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/>
          <p:nvPr/>
        </p:nvCxnSpPr>
        <p:spPr>
          <a:xfrm>
            <a:off x="1695375" y="4875629"/>
            <a:ext cx="88010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26" idx="2"/>
          </p:cNvCxnSpPr>
          <p:nvPr/>
        </p:nvCxnSpPr>
        <p:spPr>
          <a:xfrm flipH="1">
            <a:off x="4371228" y="4304270"/>
            <a:ext cx="2" cy="571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8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671"/>
          </a:xfrm>
        </p:spPr>
        <p:txBody>
          <a:bodyPr/>
          <a:lstStyle/>
          <a:p>
            <a:r>
              <a:rPr lang="hu-HU" sz="4000" b="1" dirty="0" err="1" smtClean="0"/>
              <a:t>Autoboxing</a:t>
            </a:r>
            <a:r>
              <a:rPr lang="hu-HU" sz="4000" b="1" dirty="0"/>
              <a:t> </a:t>
            </a:r>
            <a:r>
              <a:rPr lang="hu-HU" sz="4000" b="1" dirty="0" smtClean="0"/>
              <a:t>/ </a:t>
            </a:r>
            <a:r>
              <a:rPr lang="hu-HU" sz="4000" b="1" dirty="0" err="1" smtClean="0"/>
              <a:t>unboxing</a:t>
            </a:r>
            <a:endParaRPr lang="hu-HU" sz="4000" b="1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7537332"/>
              </p:ext>
            </p:extLst>
          </p:nvPr>
        </p:nvGraphicFramePr>
        <p:xfrm>
          <a:off x="2331311" y="4176582"/>
          <a:ext cx="7313012" cy="2026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ím 1"/>
          <p:cNvSpPr txBox="1">
            <a:spLocks/>
          </p:cNvSpPr>
          <p:nvPr/>
        </p:nvSpPr>
        <p:spPr>
          <a:xfrm>
            <a:off x="646111" y="2362017"/>
            <a:ext cx="11092808" cy="8076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err="1">
                <a:solidFill>
                  <a:srgbClr val="FFFF00"/>
                </a:solidFill>
              </a:rPr>
              <a:t>Autoboxing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FFFF00"/>
                </a:solidFill>
              </a:rPr>
              <a:t>unboxing</a:t>
            </a:r>
            <a:r>
              <a:rPr lang="en-US" sz="2000" dirty="0"/>
              <a:t> feature converts primitive into object and object into primitive automatically.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1527562" y="4736754"/>
            <a:ext cx="1935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primitive</a:t>
            </a:r>
            <a:endParaRPr lang="hu-HU" sz="28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8319659" y="5062149"/>
            <a:ext cx="1935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/>
              <a:t>O</a:t>
            </a:r>
            <a:r>
              <a:rPr lang="en-US" sz="2800" dirty="0" err="1" smtClean="0"/>
              <a:t>bject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83560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b="1" dirty="0" err="1" smtClean="0"/>
              <a:t>Autoboxing</a:t>
            </a:r>
            <a:r>
              <a:rPr lang="hu-HU" sz="4000" b="1" dirty="0" smtClean="0"/>
              <a:t> / </a:t>
            </a:r>
            <a:r>
              <a:rPr lang="hu-HU" sz="4000" b="1" dirty="0" err="1" smtClean="0"/>
              <a:t>unboxing</a:t>
            </a:r>
            <a:r>
              <a:rPr lang="hu-HU" sz="4000" b="1" dirty="0" smtClean="0"/>
              <a:t> </a:t>
            </a:r>
            <a:r>
              <a:rPr lang="hu-HU" sz="4000" b="1" dirty="0" err="1"/>
              <a:t>example</a:t>
            </a:r>
            <a:endParaRPr lang="hu-HU" sz="4000" b="1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617839" y="4030268"/>
            <a:ext cx="5214549" cy="48988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hu-HU" sz="2000" dirty="0" err="1" smtClean="0"/>
              <a:t>intPrimitive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intObj</a:t>
            </a:r>
            <a:r>
              <a:rPr lang="en-US" sz="2000" dirty="0"/>
              <a:t>;</a:t>
            </a:r>
            <a:endParaRPr lang="hu-HU" sz="2000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178388" y="3995935"/>
            <a:ext cx="5255733" cy="4039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unboxing</a:t>
            </a:r>
            <a:r>
              <a:rPr lang="en-US" sz="2000" dirty="0"/>
              <a:t> the Object (</a:t>
            </a:r>
            <a:r>
              <a:rPr lang="en-US" sz="2000" dirty="0" err="1"/>
              <a:t>intObj</a:t>
            </a:r>
            <a:r>
              <a:rPr lang="en-US" sz="2000" dirty="0"/>
              <a:t>)</a:t>
            </a:r>
            <a:endParaRPr lang="hu-HU" sz="2000" dirty="0"/>
          </a:p>
        </p:txBody>
      </p:sp>
      <p:sp>
        <p:nvSpPr>
          <p:cNvPr id="9" name="Balra nyíl 8"/>
          <p:cNvSpPr/>
          <p:nvPr/>
        </p:nvSpPr>
        <p:spPr>
          <a:xfrm>
            <a:off x="5428737" y="4030268"/>
            <a:ext cx="535460" cy="378090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artalom helye 4"/>
          <p:cNvSpPr>
            <a:spLocks noGrp="1"/>
          </p:cNvSpPr>
          <p:nvPr>
            <p:ph sz="half" idx="1"/>
          </p:nvPr>
        </p:nvSpPr>
        <p:spPr>
          <a:xfrm>
            <a:off x="617840" y="2674292"/>
            <a:ext cx="5214550" cy="439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dirty="0" smtClean="0"/>
              <a:t>Integer</a:t>
            </a:r>
            <a:r>
              <a:rPr lang="en-US" sz="2000" dirty="0" smtClean="0"/>
              <a:t> </a:t>
            </a:r>
            <a:r>
              <a:rPr lang="hu-HU" sz="2000" dirty="0" err="1" smtClean="0"/>
              <a:t>intObj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hu-HU" sz="2000" dirty="0" smtClean="0"/>
              <a:t>55</a:t>
            </a:r>
            <a:r>
              <a:rPr lang="en-US" sz="2000" dirty="0" smtClean="0"/>
              <a:t>; </a:t>
            </a:r>
            <a:endParaRPr lang="hu-HU" sz="2000" dirty="0"/>
          </a:p>
        </p:txBody>
      </p:sp>
      <p:sp>
        <p:nvSpPr>
          <p:cNvPr id="17" name="Téglalap 16"/>
          <p:cNvSpPr/>
          <p:nvPr/>
        </p:nvSpPr>
        <p:spPr>
          <a:xfrm>
            <a:off x="6178389" y="2639959"/>
            <a:ext cx="5255732" cy="4039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simplest example of </a:t>
            </a:r>
            <a:r>
              <a:rPr lang="en-US" sz="2000" dirty="0" err="1">
                <a:solidFill>
                  <a:srgbClr val="FFFF00"/>
                </a:solidFill>
              </a:rPr>
              <a:t>autoboxing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9" name="Balra nyíl 18"/>
          <p:cNvSpPr/>
          <p:nvPr/>
        </p:nvSpPr>
        <p:spPr>
          <a:xfrm>
            <a:off x="5449339" y="2665789"/>
            <a:ext cx="535460" cy="378090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642555" y="3318791"/>
            <a:ext cx="5345797" cy="4039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what</a:t>
            </a:r>
            <a:r>
              <a:rPr lang="en-US" sz="2000" dirty="0" smtClean="0"/>
              <a:t> </a:t>
            </a:r>
            <a:r>
              <a:rPr lang="en-US" sz="2000" dirty="0"/>
              <a:t>happens in the background invisible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2" name="Balra nyíl 11"/>
          <p:cNvSpPr/>
          <p:nvPr/>
        </p:nvSpPr>
        <p:spPr>
          <a:xfrm rot="10800000">
            <a:off x="6186618" y="3331706"/>
            <a:ext cx="535460" cy="378090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artalom helye 4"/>
          <p:cNvSpPr>
            <a:spLocks noGrp="1"/>
          </p:cNvSpPr>
          <p:nvPr>
            <p:ph sz="half" idx="1"/>
          </p:nvPr>
        </p:nvSpPr>
        <p:spPr>
          <a:xfrm>
            <a:off x="6879154" y="3302315"/>
            <a:ext cx="4662059" cy="521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dirty="0"/>
              <a:t>Integer</a:t>
            </a:r>
            <a:r>
              <a:rPr lang="en-US" sz="2000" dirty="0"/>
              <a:t> </a:t>
            </a:r>
            <a:r>
              <a:rPr lang="hu-HU" sz="2000" dirty="0" err="1"/>
              <a:t>intObj</a:t>
            </a:r>
            <a:r>
              <a:rPr lang="en-US" sz="2000" dirty="0"/>
              <a:t> = </a:t>
            </a:r>
            <a:r>
              <a:rPr lang="hu-HU" sz="2000" dirty="0" err="1" smtClean="0"/>
              <a:t>Integer.valueOf</a:t>
            </a:r>
            <a:r>
              <a:rPr lang="hu-HU" sz="2000" dirty="0" smtClean="0"/>
              <a:t>(55</a:t>
            </a:r>
            <a:r>
              <a:rPr lang="hu-HU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28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animBg="1"/>
      <p:bldP spid="9" grpId="0" animBg="1"/>
      <p:bldP spid="16" grpId="0" build="p"/>
      <p:bldP spid="17" grpId="0" animBg="1"/>
      <p:bldP spid="19" grpId="0" animBg="1"/>
      <p:bldP spid="11" grpId="0" animBg="1"/>
      <p:bldP spid="12" grpId="0" animBg="1"/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b="1" dirty="0" err="1" smtClean="0"/>
              <a:t>Methods</a:t>
            </a:r>
            <a:r>
              <a:rPr lang="hu-HU" sz="4000" b="1" dirty="0"/>
              <a:t> of </a:t>
            </a:r>
            <a:r>
              <a:rPr lang="hu-HU" sz="4000" b="1" dirty="0" err="1"/>
              <a:t>the</a:t>
            </a:r>
            <a:r>
              <a:rPr lang="hu-HU" sz="4000" b="1" dirty="0"/>
              <a:t> </a:t>
            </a:r>
            <a:r>
              <a:rPr lang="hu-HU" sz="4000" b="1" dirty="0" err="1"/>
              <a:t>Wrapper</a:t>
            </a:r>
            <a:r>
              <a:rPr lang="hu-HU" sz="4000" b="1" dirty="0"/>
              <a:t> </a:t>
            </a:r>
            <a:r>
              <a:rPr lang="hu-HU" sz="4000" b="1" dirty="0" err="1"/>
              <a:t>classes</a:t>
            </a:r>
            <a:r>
              <a:rPr lang="hu-HU" sz="4000" b="1" dirty="0"/>
              <a:t> 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646111" y="1286220"/>
            <a:ext cx="9951866" cy="765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One of the objective of the </a:t>
            </a:r>
            <a:r>
              <a:rPr lang="en-US" sz="2000" b="1" dirty="0"/>
              <a:t>Wrapper</a:t>
            </a:r>
            <a:r>
              <a:rPr lang="en-US" sz="2000" dirty="0"/>
              <a:t> classes is to define several utility methods which are required for the primitive types.</a:t>
            </a:r>
            <a:endParaRPr lang="hu-HU" sz="2000" dirty="0"/>
          </a:p>
        </p:txBody>
      </p:sp>
      <p:sp>
        <p:nvSpPr>
          <p:cNvPr id="6" name="Tartalom helye 4"/>
          <p:cNvSpPr>
            <a:spLocks noGrp="1"/>
          </p:cNvSpPr>
          <p:nvPr>
            <p:ph sz="half" idx="1"/>
          </p:nvPr>
        </p:nvSpPr>
        <p:spPr>
          <a:xfrm>
            <a:off x="321276" y="2304249"/>
            <a:ext cx="11673017" cy="1040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dirty="0" err="1" smtClean="0"/>
              <a:t>There</a:t>
            </a:r>
            <a:r>
              <a:rPr lang="hu-HU" sz="2000" dirty="0" smtClean="0"/>
              <a:t> </a:t>
            </a:r>
            <a:r>
              <a:rPr lang="hu-HU" sz="2000" dirty="0" err="1" smtClean="0"/>
              <a:t>are</a:t>
            </a:r>
            <a:r>
              <a:rPr lang="hu-HU" sz="2000" dirty="0" smtClean="0"/>
              <a:t> </a:t>
            </a:r>
            <a:r>
              <a:rPr lang="hu-HU" sz="2000" dirty="0" err="1" smtClean="0"/>
              <a:t>lots</a:t>
            </a:r>
            <a:r>
              <a:rPr lang="hu-HU" sz="2000" dirty="0" smtClean="0"/>
              <a:t> of </a:t>
            </a:r>
            <a:r>
              <a:rPr lang="hu-HU" sz="2000" dirty="0" err="1" smtClean="0"/>
              <a:t>methods</a:t>
            </a:r>
            <a:r>
              <a:rPr lang="hu-HU" sz="2000" dirty="0" smtClean="0"/>
              <a:t> </a:t>
            </a:r>
            <a:r>
              <a:rPr lang="hu-HU" sz="2000" dirty="0" err="1" smtClean="0"/>
              <a:t>for</a:t>
            </a:r>
            <a:r>
              <a:rPr lang="hu-HU" sz="2000" dirty="0" smtClean="0"/>
              <a:t> </a:t>
            </a:r>
            <a:r>
              <a:rPr lang="hu-HU" sz="2000" b="1" dirty="0" err="1" smtClean="0"/>
              <a:t>Wrapper</a:t>
            </a:r>
            <a:r>
              <a:rPr lang="hu-HU" sz="2000" dirty="0" smtClean="0"/>
              <a:t> </a:t>
            </a:r>
            <a:r>
              <a:rPr lang="hu-HU" sz="2000" dirty="0" err="1" smtClean="0"/>
              <a:t>classes</a:t>
            </a:r>
            <a:r>
              <a:rPr lang="hu-HU" sz="2000" dirty="0" smtClean="0"/>
              <a:t>. Y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/>
              <a:t>can look around on </a:t>
            </a:r>
            <a:r>
              <a:rPr lang="en-US" sz="2000" dirty="0" smtClean="0"/>
              <a:t>the website</a:t>
            </a:r>
            <a:r>
              <a:rPr lang="hu-HU" sz="2000" dirty="0" smtClean="0"/>
              <a:t> of </a:t>
            </a:r>
            <a:r>
              <a:rPr lang="en-US" sz="2000" dirty="0"/>
              <a:t>Oracle</a:t>
            </a:r>
            <a:r>
              <a:rPr lang="hu-HU" sz="2000" dirty="0" smtClean="0"/>
              <a:t>.</a:t>
            </a:r>
          </a:p>
          <a:p>
            <a:pPr marL="0" indent="0">
              <a:buNone/>
            </a:pPr>
            <a:r>
              <a:rPr lang="hu-HU" sz="2000" dirty="0" smtClean="0"/>
              <a:t>	</a:t>
            </a:r>
            <a:r>
              <a:rPr lang="hu-HU" sz="2000" b="1" dirty="0" smtClean="0">
                <a:solidFill>
                  <a:srgbClr val="FFFF00"/>
                </a:solidFill>
              </a:rPr>
              <a:t>Java API </a:t>
            </a:r>
            <a:r>
              <a:rPr lang="hu-HU" sz="2000" b="1" dirty="0" err="1" smtClean="0">
                <a:solidFill>
                  <a:srgbClr val="FFFF00"/>
                </a:solidFill>
              </a:rPr>
              <a:t>Documentation</a:t>
            </a:r>
            <a:r>
              <a:rPr lang="hu-HU" sz="2000" dirty="0" smtClean="0"/>
              <a:t>                              </a:t>
            </a:r>
            <a:r>
              <a:rPr lang="hu-HU" sz="2000" b="1" dirty="0">
                <a:solidFill>
                  <a:srgbClr val="FFFF00"/>
                </a:solidFill>
              </a:rPr>
              <a:t>https://docs.oracle.com/en/java/</a:t>
            </a:r>
            <a:endParaRPr lang="hu-HU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8" name="Egyenes összekötő nyíllal 7"/>
          <p:cNvCxnSpPr/>
          <p:nvPr/>
        </p:nvCxnSpPr>
        <p:spPr>
          <a:xfrm flipV="1">
            <a:off x="4448433" y="2957384"/>
            <a:ext cx="1532238" cy="823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8" y="3418027"/>
            <a:ext cx="10058400" cy="2369594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84" y="4414878"/>
            <a:ext cx="10058400" cy="24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2350</TotalTime>
  <Words>256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Cooper Black</vt:lpstr>
      <vt:lpstr>Wingdings 3</vt:lpstr>
      <vt:lpstr>Ion</vt:lpstr>
      <vt:lpstr>Java Programming:  Step by Step from A to Z Wrapper Classes</vt:lpstr>
      <vt:lpstr>Wrapper classes</vt:lpstr>
      <vt:lpstr>There are eight wrapper classes:</vt:lpstr>
      <vt:lpstr>Wrapper class hierarchy:</vt:lpstr>
      <vt:lpstr>Autoboxing / unboxing</vt:lpstr>
      <vt:lpstr>Autoboxing / unboxing example</vt:lpstr>
      <vt:lpstr>Methods of the Wrapper classes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67</cp:revision>
  <dcterms:created xsi:type="dcterms:W3CDTF">2019-02-12T21:35:40Z</dcterms:created>
  <dcterms:modified xsi:type="dcterms:W3CDTF">2019-04-10T06:59:59Z</dcterms:modified>
</cp:coreProperties>
</file>