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83" r:id="rId5"/>
    <p:sldId id="273" r:id="rId6"/>
    <p:sldId id="282" r:id="rId7"/>
    <p:sldId id="274" r:id="rId8"/>
    <p:sldId id="275" r:id="rId9"/>
    <p:sldId id="276" r:id="rId10"/>
    <p:sldId id="277" r:id="rId11"/>
    <p:sldId id="278" r:id="rId12"/>
    <p:sldId id="279" r:id="rId13"/>
    <p:sldId id="281" r:id="rId14"/>
    <p:sldId id="280" r:id="rId15"/>
    <p:sldId id="284" r:id="rId16"/>
    <p:sldId id="285"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Közepesen sötét stílus 2 – 4.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Közepesen sötét stílus 4 – 4. jelölőszín">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Világos stílus 1 – 4. jelölőszín">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F77B16-D503-46FF-B9F4-3D85BC5A4106}" type="doc">
      <dgm:prSet loTypeId="urn:microsoft.com/office/officeart/2008/layout/AlternatingPictureBlocks" loCatId="list" qsTypeId="urn:microsoft.com/office/officeart/2005/8/quickstyle/3d5" qsCatId="3D" csTypeId="urn:microsoft.com/office/officeart/2005/8/colors/accent1_2" csCatId="accent1" phldr="1"/>
      <dgm:spPr/>
      <dgm:t>
        <a:bodyPr/>
        <a:lstStyle/>
        <a:p>
          <a:endParaRPr lang="hu-HU"/>
        </a:p>
      </dgm:t>
    </dgm:pt>
    <dgm:pt modelId="{4D682E55-B31A-414F-B4A1-7AC79EAFE7BE}">
      <dgm:prSet phldrT="[Szöveg]" custT="1"/>
      <dgm:spPr>
        <a:solidFill>
          <a:schemeClr val="tx1">
            <a:lumMod val="50000"/>
          </a:schemeClr>
        </a:solidFill>
      </dgm:spPr>
      <dgm:t>
        <a:bodyPr/>
        <a:lstStyle/>
        <a:p>
          <a:r>
            <a:rPr lang="hu-HU" sz="3200" dirty="0" smtClean="0"/>
            <a:t>M E M O R Y</a:t>
          </a:r>
          <a:endParaRPr lang="hu-HU" sz="3200" dirty="0"/>
        </a:p>
      </dgm:t>
    </dgm:pt>
    <dgm:pt modelId="{DA2D9A23-1515-4F59-B2D8-7198DFA7C9AF}" type="parTrans" cxnId="{519BCBC0-FD2E-4B1F-B9A2-16FF8FAB385A}">
      <dgm:prSet/>
      <dgm:spPr/>
      <dgm:t>
        <a:bodyPr/>
        <a:lstStyle/>
        <a:p>
          <a:endParaRPr lang="hu-HU"/>
        </a:p>
      </dgm:t>
    </dgm:pt>
    <dgm:pt modelId="{960C62F5-272B-4B3E-BAF5-424F17F3BA41}" type="sibTrans" cxnId="{519BCBC0-FD2E-4B1F-B9A2-16FF8FAB385A}">
      <dgm:prSet/>
      <dgm:spPr/>
      <dgm:t>
        <a:bodyPr/>
        <a:lstStyle/>
        <a:p>
          <a:endParaRPr lang="hu-HU"/>
        </a:p>
      </dgm:t>
    </dgm:pt>
    <dgm:pt modelId="{122F5A20-0C39-427E-9389-63AF5420D716}">
      <dgm:prSet phldrT="[Szöveg]"/>
      <dgm:spPr>
        <a:solidFill>
          <a:srgbClr val="00B050"/>
        </a:solidFill>
      </dgm:spPr>
      <dgm:t>
        <a:bodyPr/>
        <a:lstStyle/>
        <a:p>
          <a:r>
            <a:rPr lang="hu-HU" dirty="0" smtClean="0"/>
            <a:t>free</a:t>
          </a:r>
          <a:endParaRPr lang="hu-HU" dirty="0"/>
        </a:p>
      </dgm:t>
    </dgm:pt>
    <dgm:pt modelId="{5D3454E2-7D59-41F3-80E6-7727E2E12B04}" type="parTrans" cxnId="{930781E0-384C-43E8-B91C-7D5C01D49653}">
      <dgm:prSet/>
      <dgm:spPr/>
      <dgm:t>
        <a:bodyPr/>
        <a:lstStyle/>
        <a:p>
          <a:endParaRPr lang="hu-HU"/>
        </a:p>
      </dgm:t>
    </dgm:pt>
    <dgm:pt modelId="{B1581CBC-EFBB-43CD-A959-589655DA8AF8}" type="sibTrans" cxnId="{930781E0-384C-43E8-B91C-7D5C01D49653}">
      <dgm:prSet/>
      <dgm:spPr/>
      <dgm:t>
        <a:bodyPr/>
        <a:lstStyle/>
        <a:p>
          <a:endParaRPr lang="hu-HU"/>
        </a:p>
      </dgm:t>
    </dgm:pt>
    <dgm:pt modelId="{FA10F107-CCEE-4255-9A08-AD32F913A4FD}">
      <dgm:prSet phldrT="[Szöveg]"/>
      <dgm:spPr/>
      <dgm:t>
        <a:bodyPr/>
        <a:lstStyle/>
        <a:p>
          <a:r>
            <a:rPr lang="hu-HU" dirty="0" err="1" smtClean="0"/>
            <a:t>occupied</a:t>
          </a:r>
          <a:endParaRPr lang="hu-HU" dirty="0"/>
        </a:p>
      </dgm:t>
    </dgm:pt>
    <dgm:pt modelId="{A69DBD48-BDDD-461D-AC5A-5267626A67C3}" type="parTrans" cxnId="{0A921869-1FEE-418B-BB38-EA6E9BA2C9E4}">
      <dgm:prSet/>
      <dgm:spPr/>
      <dgm:t>
        <a:bodyPr/>
        <a:lstStyle/>
        <a:p>
          <a:endParaRPr lang="hu-HU"/>
        </a:p>
      </dgm:t>
    </dgm:pt>
    <dgm:pt modelId="{36B38D7F-3B7D-4D9C-B5DB-F92613F0C580}" type="sibTrans" cxnId="{0A921869-1FEE-418B-BB38-EA6E9BA2C9E4}">
      <dgm:prSet/>
      <dgm:spPr/>
      <dgm:t>
        <a:bodyPr/>
        <a:lstStyle/>
        <a:p>
          <a:endParaRPr lang="hu-HU"/>
        </a:p>
      </dgm:t>
    </dgm:pt>
    <dgm:pt modelId="{9DE11F31-2C8B-435F-B4BC-4C2D11BCE9CD}" type="pres">
      <dgm:prSet presAssocID="{01F77B16-D503-46FF-B9F4-3D85BC5A4106}" presName="linearFlow" presStyleCnt="0">
        <dgm:presLayoutVars>
          <dgm:dir/>
          <dgm:resizeHandles val="exact"/>
        </dgm:presLayoutVars>
      </dgm:prSet>
      <dgm:spPr/>
      <dgm:t>
        <a:bodyPr/>
        <a:lstStyle/>
        <a:p>
          <a:endParaRPr lang="hu-HU"/>
        </a:p>
      </dgm:t>
    </dgm:pt>
    <dgm:pt modelId="{C3D4FD02-7B5F-4485-A153-8E81E290986C}" type="pres">
      <dgm:prSet presAssocID="{4D682E55-B31A-414F-B4A1-7AC79EAFE7BE}" presName="comp" presStyleCnt="0"/>
      <dgm:spPr/>
    </dgm:pt>
    <dgm:pt modelId="{4B2659DE-B858-4B3F-A416-5ABF548D7B0C}" type="pres">
      <dgm:prSet presAssocID="{4D682E55-B31A-414F-B4A1-7AC79EAFE7BE}" presName="rect2" presStyleLbl="node1" presStyleIdx="0" presStyleCnt="3" custScaleX="150331" custScaleY="51175" custLinFactNeighborX="-12136" custLinFactNeighborY="28096">
        <dgm:presLayoutVars>
          <dgm:bulletEnabled val="1"/>
        </dgm:presLayoutVars>
      </dgm:prSet>
      <dgm:spPr/>
      <dgm:t>
        <a:bodyPr/>
        <a:lstStyle/>
        <a:p>
          <a:endParaRPr lang="hu-HU"/>
        </a:p>
      </dgm:t>
    </dgm:pt>
    <dgm:pt modelId="{F2BB944B-7449-455E-9559-8E543217F31E}" type="pres">
      <dgm:prSet presAssocID="{4D682E55-B31A-414F-B4A1-7AC79EAFE7BE}" presName="rect1" presStyleLbl="lnNode1" presStyleIdx="0" presStyleCnt="3" custScaleX="49528" custLinFactX="100000" custLinFactY="18454" custLinFactNeighborX="139232" custLinFactNeighborY="100000"/>
      <dgm:spPr>
        <a:solidFill>
          <a:srgbClr val="C00000"/>
        </a:solidFill>
      </dgm:spPr>
    </dgm:pt>
    <dgm:pt modelId="{6B8C8555-5B2A-4287-9DD6-5FA6FF11A477}" type="pres">
      <dgm:prSet presAssocID="{960C62F5-272B-4B3E-BAF5-424F17F3BA41}" presName="sibTrans" presStyleCnt="0"/>
      <dgm:spPr/>
    </dgm:pt>
    <dgm:pt modelId="{4C746521-8BA8-4F47-8489-C96E1D703051}" type="pres">
      <dgm:prSet presAssocID="{122F5A20-0C39-427E-9389-63AF5420D716}" presName="comp" presStyleCnt="0"/>
      <dgm:spPr/>
    </dgm:pt>
    <dgm:pt modelId="{0310CEBB-AF72-4DBA-A80A-791D84F432C6}" type="pres">
      <dgm:prSet presAssocID="{122F5A20-0C39-427E-9389-63AF5420D716}" presName="rect2" presStyleLbl="node1" presStyleIdx="1" presStyleCnt="3" custLinFactNeighborX="-13830" custLinFactNeighborY="1580">
        <dgm:presLayoutVars>
          <dgm:bulletEnabled val="1"/>
        </dgm:presLayoutVars>
      </dgm:prSet>
      <dgm:spPr/>
      <dgm:t>
        <a:bodyPr/>
        <a:lstStyle/>
        <a:p>
          <a:endParaRPr lang="hu-HU"/>
        </a:p>
      </dgm:t>
    </dgm:pt>
    <dgm:pt modelId="{71F1D73F-9345-4931-BB61-56848876EA60}" type="pres">
      <dgm:prSet presAssocID="{122F5A20-0C39-427E-9389-63AF5420D716}" presName="rect1" presStyleLbl="lnNode1" presStyleIdx="1" presStyleCnt="3" custScaleX="33594" custLinFactNeighborX="5471" custLinFactNeighborY="1805"/>
      <dgm:spPr>
        <a:solidFill>
          <a:srgbClr val="00B050"/>
        </a:solidFill>
      </dgm:spPr>
    </dgm:pt>
    <dgm:pt modelId="{042DD036-88CF-4853-9EAC-2FC33259F9ED}" type="pres">
      <dgm:prSet presAssocID="{B1581CBC-EFBB-43CD-A959-589655DA8AF8}" presName="sibTrans" presStyleCnt="0"/>
      <dgm:spPr/>
    </dgm:pt>
    <dgm:pt modelId="{34301885-6735-4178-999A-E8F29FA0A4F5}" type="pres">
      <dgm:prSet presAssocID="{FA10F107-CCEE-4255-9A08-AD32F913A4FD}" presName="comp" presStyleCnt="0"/>
      <dgm:spPr/>
    </dgm:pt>
    <dgm:pt modelId="{75CD238A-DDEC-49F7-9D79-BBAF215EC6B9}" type="pres">
      <dgm:prSet presAssocID="{FA10F107-CCEE-4255-9A08-AD32F913A4FD}" presName="rect2" presStyleLbl="node1" presStyleIdx="2" presStyleCnt="3" custLinFactNeighborX="-4082" custLinFactNeighborY="-903">
        <dgm:presLayoutVars>
          <dgm:bulletEnabled val="1"/>
        </dgm:presLayoutVars>
      </dgm:prSet>
      <dgm:spPr/>
      <dgm:t>
        <a:bodyPr/>
        <a:lstStyle/>
        <a:p>
          <a:endParaRPr lang="hu-HU"/>
        </a:p>
      </dgm:t>
    </dgm:pt>
    <dgm:pt modelId="{1F358F01-EB2E-4917-981B-1FCD1A87A07B}" type="pres">
      <dgm:prSet presAssocID="{FA10F107-CCEE-4255-9A08-AD32F913A4FD}" presName="rect1" presStyleLbl="lnNode1" presStyleIdx="2" presStyleCnt="3" custLinFactNeighborX="-13676" custLinFactNeighborY="-498"/>
      <dgm:spPr>
        <a:solidFill>
          <a:srgbClr val="00B050"/>
        </a:solidFill>
      </dgm:spPr>
    </dgm:pt>
  </dgm:ptLst>
  <dgm:cxnLst>
    <dgm:cxn modelId="{0A921869-1FEE-418B-BB38-EA6E9BA2C9E4}" srcId="{01F77B16-D503-46FF-B9F4-3D85BC5A4106}" destId="{FA10F107-CCEE-4255-9A08-AD32F913A4FD}" srcOrd="2" destOrd="0" parTransId="{A69DBD48-BDDD-461D-AC5A-5267626A67C3}" sibTransId="{36B38D7F-3B7D-4D9C-B5DB-F92613F0C580}"/>
    <dgm:cxn modelId="{519BCBC0-FD2E-4B1F-B9A2-16FF8FAB385A}" srcId="{01F77B16-D503-46FF-B9F4-3D85BC5A4106}" destId="{4D682E55-B31A-414F-B4A1-7AC79EAFE7BE}" srcOrd="0" destOrd="0" parTransId="{DA2D9A23-1515-4F59-B2D8-7198DFA7C9AF}" sibTransId="{960C62F5-272B-4B3E-BAF5-424F17F3BA41}"/>
    <dgm:cxn modelId="{96F00911-BC15-4850-A7EA-40830B51EF3D}" type="presOf" srcId="{FA10F107-CCEE-4255-9A08-AD32F913A4FD}" destId="{75CD238A-DDEC-49F7-9D79-BBAF215EC6B9}" srcOrd="0" destOrd="0" presId="urn:microsoft.com/office/officeart/2008/layout/AlternatingPictureBlocks"/>
    <dgm:cxn modelId="{68A07692-C91A-4444-BCAC-777A8114C3B1}" type="presOf" srcId="{122F5A20-0C39-427E-9389-63AF5420D716}" destId="{0310CEBB-AF72-4DBA-A80A-791D84F432C6}" srcOrd="0" destOrd="0" presId="urn:microsoft.com/office/officeart/2008/layout/AlternatingPictureBlocks"/>
    <dgm:cxn modelId="{B171C4D7-7EB7-4C9E-841E-56CC6E378B1F}" type="presOf" srcId="{4D682E55-B31A-414F-B4A1-7AC79EAFE7BE}" destId="{4B2659DE-B858-4B3F-A416-5ABF548D7B0C}" srcOrd="0" destOrd="0" presId="urn:microsoft.com/office/officeart/2008/layout/AlternatingPictureBlocks"/>
    <dgm:cxn modelId="{930781E0-384C-43E8-B91C-7D5C01D49653}" srcId="{01F77B16-D503-46FF-B9F4-3D85BC5A4106}" destId="{122F5A20-0C39-427E-9389-63AF5420D716}" srcOrd="1" destOrd="0" parTransId="{5D3454E2-7D59-41F3-80E6-7727E2E12B04}" sibTransId="{B1581CBC-EFBB-43CD-A959-589655DA8AF8}"/>
    <dgm:cxn modelId="{8B7E83D2-B8CF-469C-A146-C8FA017D08E2}" type="presOf" srcId="{01F77B16-D503-46FF-B9F4-3D85BC5A4106}" destId="{9DE11F31-2C8B-435F-B4BC-4C2D11BCE9CD}" srcOrd="0" destOrd="0" presId="urn:microsoft.com/office/officeart/2008/layout/AlternatingPictureBlocks"/>
    <dgm:cxn modelId="{5065E93A-49B7-4D11-AAE0-7C647754A1B7}" type="presParOf" srcId="{9DE11F31-2C8B-435F-B4BC-4C2D11BCE9CD}" destId="{C3D4FD02-7B5F-4485-A153-8E81E290986C}" srcOrd="0" destOrd="0" presId="urn:microsoft.com/office/officeart/2008/layout/AlternatingPictureBlocks"/>
    <dgm:cxn modelId="{EECEEED1-9C71-493C-AA32-3F7475D2A2DC}" type="presParOf" srcId="{C3D4FD02-7B5F-4485-A153-8E81E290986C}" destId="{4B2659DE-B858-4B3F-A416-5ABF548D7B0C}" srcOrd="0" destOrd="0" presId="urn:microsoft.com/office/officeart/2008/layout/AlternatingPictureBlocks"/>
    <dgm:cxn modelId="{28834ACE-0ADB-45AF-8EBF-166E9FF1DCF8}" type="presParOf" srcId="{C3D4FD02-7B5F-4485-A153-8E81E290986C}" destId="{F2BB944B-7449-455E-9559-8E543217F31E}" srcOrd="1" destOrd="0" presId="urn:microsoft.com/office/officeart/2008/layout/AlternatingPictureBlocks"/>
    <dgm:cxn modelId="{52AF9573-080B-498D-81A9-60FDCB4E56C2}" type="presParOf" srcId="{9DE11F31-2C8B-435F-B4BC-4C2D11BCE9CD}" destId="{6B8C8555-5B2A-4287-9DD6-5FA6FF11A477}" srcOrd="1" destOrd="0" presId="urn:microsoft.com/office/officeart/2008/layout/AlternatingPictureBlocks"/>
    <dgm:cxn modelId="{92BF2A73-2704-4F2C-822A-0FB031EADEBA}" type="presParOf" srcId="{9DE11F31-2C8B-435F-B4BC-4C2D11BCE9CD}" destId="{4C746521-8BA8-4F47-8489-C96E1D703051}" srcOrd="2" destOrd="0" presId="urn:microsoft.com/office/officeart/2008/layout/AlternatingPictureBlocks"/>
    <dgm:cxn modelId="{DD460A86-F2A1-4886-8874-77397D6D8C47}" type="presParOf" srcId="{4C746521-8BA8-4F47-8489-C96E1D703051}" destId="{0310CEBB-AF72-4DBA-A80A-791D84F432C6}" srcOrd="0" destOrd="0" presId="urn:microsoft.com/office/officeart/2008/layout/AlternatingPictureBlocks"/>
    <dgm:cxn modelId="{47D901A7-6E0E-43BA-8598-947D6317F40E}" type="presParOf" srcId="{4C746521-8BA8-4F47-8489-C96E1D703051}" destId="{71F1D73F-9345-4931-BB61-56848876EA60}" srcOrd="1" destOrd="0" presId="urn:microsoft.com/office/officeart/2008/layout/AlternatingPictureBlocks"/>
    <dgm:cxn modelId="{22868167-3394-45C9-BF01-FBB861832FAF}" type="presParOf" srcId="{9DE11F31-2C8B-435F-B4BC-4C2D11BCE9CD}" destId="{042DD036-88CF-4853-9EAC-2FC33259F9ED}" srcOrd="3" destOrd="0" presId="urn:microsoft.com/office/officeart/2008/layout/AlternatingPictureBlocks"/>
    <dgm:cxn modelId="{6A6CBC4D-84CB-4C39-A15C-D52838AE89D0}" type="presParOf" srcId="{9DE11F31-2C8B-435F-B4BC-4C2D11BCE9CD}" destId="{34301885-6735-4178-999A-E8F29FA0A4F5}" srcOrd="4" destOrd="0" presId="urn:microsoft.com/office/officeart/2008/layout/AlternatingPictureBlocks"/>
    <dgm:cxn modelId="{335E66D7-94F8-407D-9C19-9204B92FE67E}" type="presParOf" srcId="{34301885-6735-4178-999A-E8F29FA0A4F5}" destId="{75CD238A-DDEC-49F7-9D79-BBAF215EC6B9}" srcOrd="0" destOrd="0" presId="urn:microsoft.com/office/officeart/2008/layout/AlternatingPictureBlocks"/>
    <dgm:cxn modelId="{7A54C757-E59E-4506-B587-F5D41DB2E5B3}" type="presParOf" srcId="{34301885-6735-4178-999A-E8F29FA0A4F5}" destId="{1F358F01-EB2E-4917-981B-1FCD1A87A07B}" srcOrd="1" destOrd="0" presId="urn:microsoft.com/office/officeart/2008/layout/Alternat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2659DE-B858-4B3F-A416-5ABF548D7B0C}">
      <dsp:nvSpPr>
        <dsp:cNvPr id="0" name=""/>
        <dsp:cNvSpPr/>
      </dsp:nvSpPr>
      <dsp:spPr>
        <a:xfrm>
          <a:off x="1493927" y="640821"/>
          <a:ext cx="4042668" cy="622427"/>
        </a:xfrm>
        <a:prstGeom prst="rect">
          <a:avLst/>
        </a:prstGeom>
        <a:solidFill>
          <a:schemeClr val="tx1">
            <a:lumMod val="5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hu-HU" sz="3200" kern="1200" dirty="0" smtClean="0"/>
            <a:t>M E M O R Y</a:t>
          </a:r>
          <a:endParaRPr lang="hu-HU" sz="3200" kern="1200" dirty="0"/>
        </a:p>
      </dsp:txBody>
      <dsp:txXfrm>
        <a:off x="1493927" y="640821"/>
        <a:ext cx="4042668" cy="622427"/>
      </dsp:txXfrm>
    </dsp:sp>
    <dsp:sp modelId="{F2BB944B-7449-455E-9559-8E543217F31E}">
      <dsp:nvSpPr>
        <dsp:cNvPr id="0" name=""/>
        <dsp:cNvSpPr/>
      </dsp:nvSpPr>
      <dsp:spPr>
        <a:xfrm>
          <a:off x="4356995" y="1442898"/>
          <a:ext cx="596371" cy="1216272"/>
        </a:xfrm>
        <a:prstGeom prst="rect">
          <a:avLst/>
        </a:prstGeom>
        <a:solidFill>
          <a:srgbClr val="C0000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0310CEBB-AF72-4DBA-A80A-791D84F432C6}">
      <dsp:nvSpPr>
        <dsp:cNvPr id="0" name=""/>
        <dsp:cNvSpPr/>
      </dsp:nvSpPr>
      <dsp:spPr>
        <a:xfrm>
          <a:off x="1490805" y="1438349"/>
          <a:ext cx="2689178" cy="1216272"/>
        </a:xfrm>
        <a:prstGeom prst="rect">
          <a:avLst/>
        </a:prstGeom>
        <a:solidFill>
          <a:srgbClr val="00B05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hu-HU" sz="3900" kern="1200" dirty="0" smtClean="0"/>
            <a:t>free</a:t>
          </a:r>
          <a:endParaRPr lang="hu-HU" sz="3900" kern="1200" dirty="0"/>
        </a:p>
      </dsp:txBody>
      <dsp:txXfrm>
        <a:off x="1490805" y="1438349"/>
        <a:ext cx="2689178" cy="1216272"/>
      </dsp:txXfrm>
    </dsp:sp>
    <dsp:sp modelId="{71F1D73F-9345-4931-BB61-56848876EA60}">
      <dsp:nvSpPr>
        <dsp:cNvPr id="0" name=""/>
        <dsp:cNvSpPr/>
      </dsp:nvSpPr>
      <dsp:spPr>
        <a:xfrm>
          <a:off x="5137984" y="1441086"/>
          <a:ext cx="404508" cy="1216272"/>
        </a:xfrm>
        <a:prstGeom prst="rect">
          <a:avLst/>
        </a:prstGeom>
        <a:solidFill>
          <a:srgbClr val="00B05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75CD238A-DDEC-49F7-9D79-BBAF215EC6B9}">
      <dsp:nvSpPr>
        <dsp:cNvPr id="0" name=""/>
        <dsp:cNvSpPr/>
      </dsp:nvSpPr>
      <dsp:spPr>
        <a:xfrm>
          <a:off x="2877566" y="2825107"/>
          <a:ext cx="2689178" cy="1216272"/>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hu-HU" sz="3900" kern="1200" dirty="0" err="1" smtClean="0"/>
            <a:t>occupied</a:t>
          </a:r>
          <a:endParaRPr lang="hu-HU" sz="3900" kern="1200" dirty="0"/>
        </a:p>
      </dsp:txBody>
      <dsp:txXfrm>
        <a:off x="2877566" y="2825107"/>
        <a:ext cx="2689178" cy="1216272"/>
      </dsp:txXfrm>
    </dsp:sp>
    <dsp:sp modelId="{1F358F01-EB2E-4917-981B-1FCD1A87A07B}">
      <dsp:nvSpPr>
        <dsp:cNvPr id="0" name=""/>
        <dsp:cNvSpPr/>
      </dsp:nvSpPr>
      <dsp:spPr>
        <a:xfrm>
          <a:off x="1498144" y="2830033"/>
          <a:ext cx="1204109" cy="1216272"/>
        </a:xfrm>
        <a:prstGeom prst="rect">
          <a:avLst/>
        </a:prstGeom>
        <a:solidFill>
          <a:srgbClr val="00B05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u-HU" smtClean="0"/>
              <a:t>Mintacím szerkesztése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u-HU" smtClean="0"/>
              <a:t>Mintacím szerkesztése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u-HU" smtClean="0"/>
              <a:t>Mintacím szerkesztése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u-HU" smtClean="0"/>
              <a:t>Mintacím szerkesztése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u-HU" smtClean="0"/>
              <a:t>Mintaszöveg szerkesztése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u-HU" smtClean="0"/>
              <a:t>Mintacím szerkesztése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smtClean="0"/>
              <a:t>Mintacím szerkesztése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smtClean="0"/>
              <a:t>Mintacím szerkesztése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nchor="t" anchorCtr="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u-HU" smtClean="0"/>
              <a:t>Mintacím szerkesztése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u-HU" smtClean="0"/>
              <a:t>Mintacím szerkesztése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9796027F-7875-4030-9381-8BD8C4F21935}" type="datetimeFigureOut">
              <a:rPr lang="en-US" dirty="0"/>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smtClean="0"/>
              <a:t>Mintacím szerkesztése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u-HU" smtClean="0"/>
              <a:t>Mintacím szerkesztése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7" name="Date Placeholder 4"/>
          <p:cNvSpPr>
            <a:spLocks noGrp="1"/>
          </p:cNvSpPr>
          <p:nvPr>
            <p:ph type="dt" sz="half" idx="10"/>
          </p:nvPr>
        </p:nvSpPr>
        <p:spPr/>
        <p:txBody>
          <a:bodyPr/>
          <a:lstStyle/>
          <a:p>
            <a:fld id="{4509A250-FF31-4206-8172-F9D3106AACB1}" type="datetimeFigureOut">
              <a:rPr lang="en-US" dirty="0"/>
              <a:t>4/10/2019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u-HU" smtClean="0"/>
              <a:t>Mintacím szerkesztése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u-HU" smtClean="0"/>
              <a:t>Mintacím szerkesztése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560174" y="1447800"/>
            <a:ext cx="11129318" cy="3297195"/>
          </a:xfrm>
        </p:spPr>
        <p:txBody>
          <a:bodyPr/>
          <a:lstStyle/>
          <a:p>
            <a:r>
              <a:rPr lang="en-US" b="1" dirty="0"/>
              <a:t>Java </a:t>
            </a:r>
            <a:r>
              <a:rPr lang="hu-HU" b="1" dirty="0" smtClean="0"/>
              <a:t>P</a:t>
            </a:r>
            <a:r>
              <a:rPr lang="en-US" b="1" dirty="0" err="1" smtClean="0"/>
              <a:t>rogram</a:t>
            </a:r>
            <a:r>
              <a:rPr lang="hu-HU" b="1" dirty="0" smtClean="0"/>
              <a:t>m</a:t>
            </a:r>
            <a:r>
              <a:rPr lang="en-US" b="1" dirty="0" err="1" smtClean="0"/>
              <a:t>ing</a:t>
            </a:r>
            <a:r>
              <a:rPr lang="en-US" b="1" dirty="0"/>
              <a:t>: </a:t>
            </a:r>
            <a:r>
              <a:rPr lang="hu-HU" b="1" dirty="0"/>
              <a:t/>
            </a:r>
            <a:br>
              <a:rPr lang="hu-HU" b="1" dirty="0"/>
            </a:br>
            <a:r>
              <a:rPr lang="en-US" b="1" dirty="0"/>
              <a:t>Step by Step from A to Z</a:t>
            </a:r>
            <a:r>
              <a:rPr lang="hu-HU" sz="4400" b="1" dirty="0"/>
              <a:t/>
            </a:r>
            <a:br>
              <a:rPr lang="hu-HU" sz="4400" b="1" dirty="0"/>
            </a:br>
            <a:r>
              <a:rPr lang="hu-HU" b="1" dirty="0" err="1" smtClean="0">
                <a:solidFill>
                  <a:schemeClr val="bg2">
                    <a:lumMod val="40000"/>
                    <a:lumOff val="60000"/>
                  </a:schemeClr>
                </a:solidFill>
              </a:rPr>
              <a:t>Garbage</a:t>
            </a:r>
            <a:r>
              <a:rPr lang="hu-HU" b="1" dirty="0" smtClean="0">
                <a:solidFill>
                  <a:schemeClr val="bg2">
                    <a:lumMod val="40000"/>
                    <a:lumOff val="60000"/>
                  </a:schemeClr>
                </a:solidFill>
              </a:rPr>
              <a:t> </a:t>
            </a:r>
            <a:r>
              <a:rPr lang="hu-HU" b="1" dirty="0" err="1" smtClean="0">
                <a:solidFill>
                  <a:schemeClr val="bg2">
                    <a:lumMod val="40000"/>
                    <a:lumOff val="60000"/>
                  </a:schemeClr>
                </a:solidFill>
              </a:rPr>
              <a:t>Collection</a:t>
            </a:r>
            <a:endParaRPr lang="hu-HU" b="1" dirty="0">
              <a:solidFill>
                <a:schemeClr val="bg2">
                  <a:lumMod val="40000"/>
                  <a:lumOff val="60000"/>
                </a:schemeClr>
              </a:solidFill>
            </a:endParaRPr>
          </a:p>
        </p:txBody>
      </p:sp>
    </p:spTree>
    <p:extLst>
      <p:ext uri="{BB962C8B-B14F-4D97-AF65-F5344CB8AC3E}">
        <p14:creationId xmlns:p14="http://schemas.microsoft.com/office/powerpoint/2010/main" val="1610272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0" y="449612"/>
            <a:ext cx="9404723" cy="1441286"/>
          </a:xfrm>
        </p:spPr>
        <p:txBody>
          <a:bodyPr/>
          <a:lstStyle/>
          <a:p>
            <a:r>
              <a:rPr lang="hu-HU" sz="4000" dirty="0" err="1" smtClean="0"/>
              <a:t>How</a:t>
            </a:r>
            <a:r>
              <a:rPr lang="hu-HU" sz="4000" dirty="0" smtClean="0"/>
              <a:t> GC </a:t>
            </a:r>
            <a:r>
              <a:rPr lang="hu-HU" sz="4000" dirty="0" err="1" smtClean="0"/>
              <a:t>works</a:t>
            </a:r>
            <a:endParaRPr lang="hu-HU" sz="4000" dirty="0"/>
          </a:p>
        </p:txBody>
      </p:sp>
      <p:sp>
        <p:nvSpPr>
          <p:cNvPr id="24" name="Cím 1"/>
          <p:cNvSpPr txBox="1">
            <a:spLocks/>
          </p:cNvSpPr>
          <p:nvPr/>
        </p:nvSpPr>
        <p:spPr>
          <a:xfrm>
            <a:off x="655937" y="2261679"/>
            <a:ext cx="2670290" cy="239883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err="1">
                <a:solidFill>
                  <a:srgbClr val="FFC000"/>
                </a:solidFill>
              </a:rPr>
              <a:t>Car</a:t>
            </a:r>
            <a:r>
              <a:rPr lang="hu-HU" sz="2000" b="1" dirty="0">
                <a:solidFill>
                  <a:srgbClr val="FFC000"/>
                </a:solidFill>
              </a:rPr>
              <a:t> a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smtClean="0">
                <a:solidFill>
                  <a:srgbClr val="FFC000"/>
                </a:solidFill>
              </a:rPr>
              <a:t>();</a:t>
            </a:r>
          </a:p>
          <a:p>
            <a:endParaRPr lang="hu-HU" sz="2000" b="1" dirty="0">
              <a:solidFill>
                <a:srgbClr val="FFC000"/>
              </a:solidFill>
            </a:endParaRPr>
          </a:p>
          <a:p>
            <a:endParaRPr lang="hu-HU" sz="2000" b="1" dirty="0" smtClean="0">
              <a:solidFill>
                <a:srgbClr val="FFC000"/>
              </a:solidFill>
            </a:endParaRPr>
          </a:p>
          <a:p>
            <a:endParaRPr lang="hu-HU" sz="2000" b="1" dirty="0" smtClean="0">
              <a:solidFill>
                <a:srgbClr val="FFC000"/>
              </a:solidFill>
            </a:endParaRPr>
          </a:p>
          <a:p>
            <a:r>
              <a:rPr lang="hu-HU" sz="2000" b="1" dirty="0" err="1" smtClean="0">
                <a:solidFill>
                  <a:srgbClr val="FFC000"/>
                </a:solidFill>
              </a:rPr>
              <a:t>Car</a:t>
            </a:r>
            <a:r>
              <a:rPr lang="hu-HU" sz="2000" b="1" dirty="0" smtClean="0">
                <a:solidFill>
                  <a:srgbClr val="FFC000"/>
                </a:solidFill>
              </a:rPr>
              <a:t> </a:t>
            </a:r>
            <a:r>
              <a:rPr lang="hu-HU" sz="2000" b="1" dirty="0">
                <a:solidFill>
                  <a:srgbClr val="FFC000"/>
                </a:solidFill>
              </a:rPr>
              <a:t>b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en-US" sz="2000" b="1" dirty="0">
              <a:solidFill>
                <a:srgbClr val="FFC000"/>
              </a:solidFill>
            </a:endParaRPr>
          </a:p>
          <a:p>
            <a:endParaRPr lang="hu-HU" sz="2000" b="1" dirty="0" smtClean="0">
              <a:solidFill>
                <a:srgbClr val="FFC000"/>
              </a:solidFill>
            </a:endParaRPr>
          </a:p>
          <a:p>
            <a:endParaRPr lang="hu-HU" sz="2000" b="1" dirty="0" smtClean="0">
              <a:solidFill>
                <a:srgbClr val="FFC000"/>
              </a:solidFill>
            </a:endParaRPr>
          </a:p>
          <a:p>
            <a:endParaRPr lang="hu-HU" sz="2000" b="1" dirty="0" smtClean="0">
              <a:solidFill>
                <a:srgbClr val="FFC000"/>
              </a:solidFill>
            </a:endParaRPr>
          </a:p>
          <a:p>
            <a:r>
              <a:rPr lang="hu-HU" sz="2000" b="1" dirty="0" err="1" smtClean="0">
                <a:solidFill>
                  <a:srgbClr val="FFC000"/>
                </a:solidFill>
              </a:rPr>
              <a:t>Car</a:t>
            </a:r>
            <a:r>
              <a:rPr lang="hu-HU" sz="2000" b="1" dirty="0" smtClean="0">
                <a:solidFill>
                  <a:srgbClr val="FFC000"/>
                </a:solidFill>
              </a:rPr>
              <a:t> c </a:t>
            </a:r>
            <a:r>
              <a:rPr lang="hu-HU" sz="2000" b="1" dirty="0">
                <a:solidFill>
                  <a:srgbClr val="FFC000"/>
                </a:solidFill>
              </a:rPr>
              <a:t>=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hu-HU" sz="2000" b="1" dirty="0" smtClean="0">
              <a:solidFill>
                <a:srgbClr val="FFC000"/>
              </a:solidFill>
            </a:endParaRPr>
          </a:p>
        </p:txBody>
      </p:sp>
      <p:sp>
        <p:nvSpPr>
          <p:cNvPr id="45" name="Átellenes sarkain kerekített téglalap 44"/>
          <p:cNvSpPr/>
          <p:nvPr/>
        </p:nvSpPr>
        <p:spPr>
          <a:xfrm>
            <a:off x="4054893" y="2327844"/>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a</a:t>
            </a:r>
            <a:endParaRPr lang="hu-HU" dirty="0"/>
          </a:p>
        </p:txBody>
      </p:sp>
      <p:sp>
        <p:nvSpPr>
          <p:cNvPr id="46" name="Átellenes sarkain kerekített téglalap 45"/>
          <p:cNvSpPr/>
          <p:nvPr/>
        </p:nvSpPr>
        <p:spPr>
          <a:xfrm>
            <a:off x="4083904" y="3536220"/>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b</a:t>
            </a:r>
            <a:endParaRPr lang="hu-HU" dirty="0"/>
          </a:p>
        </p:txBody>
      </p:sp>
      <p:sp>
        <p:nvSpPr>
          <p:cNvPr id="48" name="Szövegdoboz 47"/>
          <p:cNvSpPr txBox="1"/>
          <p:nvPr/>
        </p:nvSpPr>
        <p:spPr>
          <a:xfrm>
            <a:off x="7191559" y="2261679"/>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50" name="Ellipszis 49"/>
          <p:cNvSpPr/>
          <p:nvPr/>
        </p:nvSpPr>
        <p:spPr>
          <a:xfrm>
            <a:off x="6472468" y="3361679"/>
            <a:ext cx="1695306" cy="6222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2</a:t>
            </a:r>
            <a:endParaRPr lang="hu-HU" dirty="0"/>
          </a:p>
        </p:txBody>
      </p:sp>
      <p:sp>
        <p:nvSpPr>
          <p:cNvPr id="53" name="Szövegdoboz 52"/>
          <p:cNvSpPr txBox="1"/>
          <p:nvPr/>
        </p:nvSpPr>
        <p:spPr>
          <a:xfrm>
            <a:off x="3559602" y="3774566"/>
            <a:ext cx="1952368" cy="369332"/>
          </a:xfrm>
          <a:prstGeom prst="rect">
            <a:avLst/>
          </a:prstGeom>
          <a:noFill/>
        </p:spPr>
        <p:txBody>
          <a:bodyPr wrap="square" rtlCol="0">
            <a:spAutoFit/>
          </a:bodyPr>
          <a:lstStyle/>
          <a:p>
            <a:r>
              <a:rPr lang="hu-HU" dirty="0" err="1" smtClean="0"/>
              <a:t>Car</a:t>
            </a:r>
            <a:r>
              <a:rPr lang="hu-HU" dirty="0" smtClean="0"/>
              <a:t> </a:t>
            </a:r>
            <a:r>
              <a:rPr lang="hu-HU" dirty="0" err="1" smtClean="0"/>
              <a:t>refference</a:t>
            </a:r>
            <a:endParaRPr lang="hu-HU" dirty="0"/>
          </a:p>
        </p:txBody>
      </p:sp>
      <p:sp>
        <p:nvSpPr>
          <p:cNvPr id="54" name="Átellenes sarkain kerekített téglalap 53"/>
          <p:cNvSpPr/>
          <p:nvPr/>
        </p:nvSpPr>
        <p:spPr>
          <a:xfrm>
            <a:off x="4083904" y="4735281"/>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c</a:t>
            </a:r>
            <a:endParaRPr lang="hu-HU" dirty="0"/>
          </a:p>
        </p:txBody>
      </p:sp>
      <p:sp>
        <p:nvSpPr>
          <p:cNvPr id="55" name="Szövegdoboz 54"/>
          <p:cNvSpPr txBox="1"/>
          <p:nvPr/>
        </p:nvSpPr>
        <p:spPr>
          <a:xfrm>
            <a:off x="3553022" y="4959373"/>
            <a:ext cx="1952368" cy="369332"/>
          </a:xfrm>
          <a:prstGeom prst="rect">
            <a:avLst/>
          </a:prstGeom>
          <a:noFill/>
        </p:spPr>
        <p:txBody>
          <a:bodyPr wrap="square" rtlCol="0">
            <a:spAutoFit/>
          </a:bodyPr>
          <a:lstStyle/>
          <a:p>
            <a:r>
              <a:rPr lang="hu-HU" dirty="0" err="1" smtClean="0"/>
              <a:t>Car</a:t>
            </a:r>
            <a:r>
              <a:rPr lang="hu-HU" dirty="0" smtClean="0"/>
              <a:t> </a:t>
            </a:r>
            <a:r>
              <a:rPr lang="hu-HU" dirty="0" err="1" smtClean="0"/>
              <a:t>refference</a:t>
            </a:r>
            <a:endParaRPr lang="hu-HU" dirty="0"/>
          </a:p>
        </p:txBody>
      </p:sp>
      <p:sp>
        <p:nvSpPr>
          <p:cNvPr id="58" name="Szövegdoboz 57"/>
          <p:cNvSpPr txBox="1"/>
          <p:nvPr/>
        </p:nvSpPr>
        <p:spPr>
          <a:xfrm>
            <a:off x="8902825" y="4703986"/>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104" name="Ellipszis 103"/>
          <p:cNvSpPr/>
          <p:nvPr/>
        </p:nvSpPr>
        <p:spPr>
          <a:xfrm>
            <a:off x="7259820" y="4597814"/>
            <a:ext cx="1695306" cy="6222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3</a:t>
            </a:r>
            <a:endParaRPr lang="hu-HU" dirty="0"/>
          </a:p>
        </p:txBody>
      </p:sp>
      <p:sp>
        <p:nvSpPr>
          <p:cNvPr id="105" name="Szövegdoboz 104"/>
          <p:cNvSpPr txBox="1"/>
          <p:nvPr/>
        </p:nvSpPr>
        <p:spPr>
          <a:xfrm>
            <a:off x="8107923" y="3429723"/>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cxnSp>
        <p:nvCxnSpPr>
          <p:cNvPr id="119" name="Egyenes összekötő nyíllal 118"/>
          <p:cNvCxnSpPr/>
          <p:nvPr/>
        </p:nvCxnSpPr>
        <p:spPr>
          <a:xfrm>
            <a:off x="5013676" y="3672792"/>
            <a:ext cx="14235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Egyenes összekötő nyíllal 124"/>
          <p:cNvCxnSpPr/>
          <p:nvPr/>
        </p:nvCxnSpPr>
        <p:spPr>
          <a:xfrm>
            <a:off x="5023103" y="4895919"/>
            <a:ext cx="2183526" cy="67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Cím 1"/>
          <p:cNvSpPr txBox="1">
            <a:spLocks/>
          </p:cNvSpPr>
          <p:nvPr/>
        </p:nvSpPr>
        <p:spPr>
          <a:xfrm>
            <a:off x="646111" y="452718"/>
            <a:ext cx="9404723" cy="80767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4000" dirty="0" err="1" smtClean="0">
                <a:solidFill>
                  <a:schemeClr val="tx1"/>
                </a:solidFill>
              </a:rPr>
              <a:t>How</a:t>
            </a:r>
            <a:r>
              <a:rPr lang="hu-HU" sz="4000" dirty="0" smtClean="0">
                <a:solidFill>
                  <a:schemeClr val="tx1"/>
                </a:solidFill>
              </a:rPr>
              <a:t> GC </a:t>
            </a:r>
            <a:r>
              <a:rPr lang="hu-HU" sz="4000" dirty="0" err="1" smtClean="0">
                <a:solidFill>
                  <a:schemeClr val="tx1"/>
                </a:solidFill>
              </a:rPr>
              <a:t>works</a:t>
            </a:r>
            <a:endParaRPr lang="hu-HU" sz="4000" dirty="0"/>
          </a:p>
        </p:txBody>
      </p:sp>
      <p:sp>
        <p:nvSpPr>
          <p:cNvPr id="20" name="Cím 1"/>
          <p:cNvSpPr txBox="1">
            <a:spLocks/>
          </p:cNvSpPr>
          <p:nvPr/>
        </p:nvSpPr>
        <p:spPr>
          <a:xfrm>
            <a:off x="655937" y="5651356"/>
            <a:ext cx="1770080" cy="62587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a = null;</a:t>
            </a:r>
          </a:p>
          <a:p>
            <a:endParaRPr lang="hu-HU" sz="2000" b="1" dirty="0" smtClean="0">
              <a:solidFill>
                <a:srgbClr val="FFFF00"/>
              </a:solidFill>
            </a:endParaRPr>
          </a:p>
          <a:p>
            <a:endParaRPr lang="hu-HU" sz="2000" b="1" dirty="0" smtClean="0">
              <a:solidFill>
                <a:srgbClr val="FFFF00"/>
              </a:solidFill>
            </a:endParaRPr>
          </a:p>
        </p:txBody>
      </p:sp>
      <p:cxnSp>
        <p:nvCxnSpPr>
          <p:cNvPr id="21" name="Egyenes összekötő nyíllal 20"/>
          <p:cNvCxnSpPr/>
          <p:nvPr/>
        </p:nvCxnSpPr>
        <p:spPr>
          <a:xfrm>
            <a:off x="4993694" y="2491870"/>
            <a:ext cx="539579" cy="0"/>
          </a:xfrm>
          <a:prstGeom prst="straightConnector1">
            <a:avLst/>
          </a:prstGeom>
          <a:ln w="57150">
            <a:solidFill>
              <a:schemeClr val="tx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Szövegdoboz 21"/>
          <p:cNvSpPr txBox="1"/>
          <p:nvPr/>
        </p:nvSpPr>
        <p:spPr>
          <a:xfrm>
            <a:off x="4968669" y="2261037"/>
            <a:ext cx="394660" cy="461665"/>
          </a:xfrm>
          <a:prstGeom prst="rect">
            <a:avLst/>
          </a:prstGeom>
          <a:noFill/>
        </p:spPr>
        <p:txBody>
          <a:bodyPr wrap="none" rtlCol="0">
            <a:spAutoFit/>
          </a:bodyPr>
          <a:lstStyle/>
          <a:p>
            <a:r>
              <a:rPr lang="hu-HU" sz="2400" b="1" dirty="0" smtClean="0">
                <a:solidFill>
                  <a:srgbClr val="FF0000"/>
                </a:solidFill>
              </a:rPr>
              <a:t>X</a:t>
            </a:r>
            <a:endParaRPr lang="hu-HU" sz="2400" b="1" dirty="0">
              <a:solidFill>
                <a:srgbClr val="FF0000"/>
              </a:solidFill>
            </a:endParaRPr>
          </a:p>
        </p:txBody>
      </p:sp>
      <p:sp>
        <p:nvSpPr>
          <p:cNvPr id="23" name="Ellipszis 22"/>
          <p:cNvSpPr/>
          <p:nvPr/>
        </p:nvSpPr>
        <p:spPr>
          <a:xfrm>
            <a:off x="5542043" y="2176095"/>
            <a:ext cx="1695306" cy="622226"/>
          </a:xfrm>
          <a:prstGeom prst="ellipse">
            <a:avLst/>
          </a:prstGeom>
          <a:solidFill>
            <a:schemeClr val="accent2">
              <a:lumMod val="40000"/>
              <a:lumOff val="60000"/>
            </a:schemeClr>
          </a:solidFill>
          <a:ln w="28575">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1</a:t>
            </a:r>
            <a:endParaRPr lang="hu-HU" dirty="0"/>
          </a:p>
        </p:txBody>
      </p:sp>
      <p:sp>
        <p:nvSpPr>
          <p:cNvPr id="25" name="Szövegdoboz 24"/>
          <p:cNvSpPr txBox="1"/>
          <p:nvPr/>
        </p:nvSpPr>
        <p:spPr>
          <a:xfrm>
            <a:off x="9200292" y="1832405"/>
            <a:ext cx="2343911" cy="646331"/>
          </a:xfrm>
          <a:prstGeom prst="rect">
            <a:avLst/>
          </a:prstGeom>
          <a:solidFill>
            <a:schemeClr val="accent5">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pPr algn="ctr"/>
            <a:r>
              <a:rPr lang="hu-HU" dirty="0" err="1">
                <a:solidFill>
                  <a:schemeClr val="tx1"/>
                </a:solidFill>
              </a:rPr>
              <a:t>Elligible</a:t>
            </a:r>
            <a:r>
              <a:rPr lang="hu-HU" dirty="0">
                <a:solidFill>
                  <a:schemeClr val="tx1"/>
                </a:solidFill>
              </a:rPr>
              <a:t> </a:t>
            </a:r>
            <a:r>
              <a:rPr lang="hu-HU" dirty="0" err="1" smtClean="0">
                <a:solidFill>
                  <a:schemeClr val="tx1"/>
                </a:solidFill>
              </a:rPr>
              <a:t>for</a:t>
            </a:r>
            <a:endParaRPr lang="hu-HU" dirty="0" smtClean="0">
              <a:solidFill>
                <a:schemeClr val="tx1"/>
              </a:solidFill>
            </a:endParaRPr>
          </a:p>
          <a:p>
            <a:pPr algn="ctr"/>
            <a:r>
              <a:rPr lang="hu-HU" dirty="0" err="1">
                <a:solidFill>
                  <a:schemeClr val="tx1"/>
                </a:solidFill>
              </a:rPr>
              <a:t>garbage</a:t>
            </a:r>
            <a:r>
              <a:rPr lang="hu-HU" dirty="0">
                <a:solidFill>
                  <a:schemeClr val="tx1"/>
                </a:solidFill>
              </a:rPr>
              <a:t> </a:t>
            </a:r>
            <a:r>
              <a:rPr lang="hu-HU" dirty="0" err="1">
                <a:solidFill>
                  <a:schemeClr val="tx1"/>
                </a:solidFill>
              </a:rPr>
              <a:t>collection</a:t>
            </a:r>
            <a:endParaRPr lang="hu-HU" dirty="0">
              <a:solidFill>
                <a:schemeClr val="tx1"/>
              </a:solidFill>
            </a:endParaRPr>
          </a:p>
        </p:txBody>
      </p:sp>
      <p:cxnSp>
        <p:nvCxnSpPr>
          <p:cNvPr id="26" name="Egyenes összekötő nyíllal 25"/>
          <p:cNvCxnSpPr/>
          <p:nvPr/>
        </p:nvCxnSpPr>
        <p:spPr>
          <a:xfrm flipH="1">
            <a:off x="7191559" y="2155571"/>
            <a:ext cx="1987892" cy="36772"/>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Cím 1"/>
          <p:cNvSpPr txBox="1">
            <a:spLocks/>
          </p:cNvSpPr>
          <p:nvPr/>
        </p:nvSpPr>
        <p:spPr>
          <a:xfrm>
            <a:off x="2213262" y="5644019"/>
            <a:ext cx="1088065" cy="4612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c </a:t>
            </a:r>
            <a:r>
              <a:rPr lang="hu-HU" sz="2000" b="1" dirty="0">
                <a:solidFill>
                  <a:srgbClr val="FFC000"/>
                </a:solidFill>
              </a:rPr>
              <a:t>= b;</a:t>
            </a:r>
          </a:p>
          <a:p>
            <a:endParaRPr lang="hu-HU" sz="2000" b="1" dirty="0" smtClean="0">
              <a:solidFill>
                <a:srgbClr val="FFFF00"/>
              </a:solidFill>
            </a:endParaRPr>
          </a:p>
        </p:txBody>
      </p:sp>
      <p:cxnSp>
        <p:nvCxnSpPr>
          <p:cNvPr id="28" name="Egyenes összekötő nyíllal 27"/>
          <p:cNvCxnSpPr/>
          <p:nvPr/>
        </p:nvCxnSpPr>
        <p:spPr>
          <a:xfrm flipV="1">
            <a:off x="5023103" y="3871503"/>
            <a:ext cx="1590948" cy="10214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gyenes összekötő nyíllal 28"/>
          <p:cNvCxnSpPr/>
          <p:nvPr/>
        </p:nvCxnSpPr>
        <p:spPr>
          <a:xfrm>
            <a:off x="5023103" y="4897453"/>
            <a:ext cx="2183526" cy="6703"/>
          </a:xfrm>
          <a:prstGeom prst="straightConnector1">
            <a:avLst/>
          </a:prstGeom>
          <a:ln w="57150">
            <a:solidFill>
              <a:schemeClr val="tx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Szövegdoboz 29"/>
          <p:cNvSpPr txBox="1"/>
          <p:nvPr/>
        </p:nvSpPr>
        <p:spPr>
          <a:xfrm>
            <a:off x="5898413" y="4673323"/>
            <a:ext cx="394660" cy="461665"/>
          </a:xfrm>
          <a:prstGeom prst="rect">
            <a:avLst/>
          </a:prstGeom>
          <a:noFill/>
        </p:spPr>
        <p:txBody>
          <a:bodyPr wrap="none" rtlCol="0">
            <a:spAutoFit/>
          </a:bodyPr>
          <a:lstStyle/>
          <a:p>
            <a:r>
              <a:rPr lang="hu-HU" sz="2400" b="1" dirty="0" smtClean="0">
                <a:solidFill>
                  <a:srgbClr val="FF0000"/>
                </a:solidFill>
              </a:rPr>
              <a:t>X</a:t>
            </a:r>
            <a:endParaRPr lang="hu-HU" sz="2400" b="1" dirty="0">
              <a:solidFill>
                <a:srgbClr val="FF0000"/>
              </a:solidFill>
            </a:endParaRPr>
          </a:p>
        </p:txBody>
      </p:sp>
      <p:sp>
        <p:nvSpPr>
          <p:cNvPr id="31" name="Szövegdoboz 30"/>
          <p:cNvSpPr txBox="1"/>
          <p:nvPr/>
        </p:nvSpPr>
        <p:spPr>
          <a:xfrm>
            <a:off x="3239156" y="2593333"/>
            <a:ext cx="2575266" cy="369332"/>
          </a:xfrm>
          <a:prstGeom prst="rect">
            <a:avLst/>
          </a:prstGeom>
          <a:noFill/>
        </p:spPr>
        <p:txBody>
          <a:bodyPr wrap="square" rtlCol="0">
            <a:spAutoFit/>
          </a:bodyPr>
          <a:lstStyle/>
          <a:p>
            <a:r>
              <a:rPr lang="hu-HU" dirty="0" err="1"/>
              <a:t>Empty</a:t>
            </a:r>
            <a:r>
              <a:rPr lang="hu-HU" dirty="0"/>
              <a:t> </a:t>
            </a:r>
            <a:r>
              <a:rPr lang="hu-HU" dirty="0" err="1" smtClean="0"/>
              <a:t>Car</a:t>
            </a:r>
            <a:r>
              <a:rPr lang="hu-HU" dirty="0" smtClean="0"/>
              <a:t> </a:t>
            </a:r>
            <a:r>
              <a:rPr lang="hu-HU" dirty="0" err="1" smtClean="0"/>
              <a:t>refference</a:t>
            </a:r>
            <a:endParaRPr lang="hu-HU" dirty="0"/>
          </a:p>
        </p:txBody>
      </p:sp>
    </p:spTree>
    <p:extLst>
      <p:ext uri="{BB962C8B-B14F-4D97-AF65-F5344CB8AC3E}">
        <p14:creationId xmlns:p14="http://schemas.microsoft.com/office/powerpoint/2010/main" val="255316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25"/>
                                        </p:tgtEl>
                                      </p:cBhvr>
                                    </p:animEffect>
                                    <p:set>
                                      <p:cBhvr>
                                        <p:cTn id="7" dur="1" fill="hold">
                                          <p:stCondLst>
                                            <p:cond delay="499"/>
                                          </p:stCondLst>
                                        </p:cTn>
                                        <p:tgtEl>
                                          <p:spTgt spid="12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10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1000"/>
                                        <p:tgtEl>
                                          <p:spTgt spid="30"/>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0" y="449612"/>
            <a:ext cx="9404723" cy="1441286"/>
          </a:xfrm>
        </p:spPr>
        <p:txBody>
          <a:bodyPr/>
          <a:lstStyle/>
          <a:p>
            <a:r>
              <a:rPr lang="hu-HU" sz="4000" dirty="0" err="1" smtClean="0"/>
              <a:t>How</a:t>
            </a:r>
            <a:r>
              <a:rPr lang="hu-HU" sz="4000" dirty="0" smtClean="0"/>
              <a:t> GC </a:t>
            </a:r>
            <a:r>
              <a:rPr lang="hu-HU" sz="4000" dirty="0" err="1" smtClean="0"/>
              <a:t>works</a:t>
            </a:r>
            <a:endParaRPr lang="hu-HU" sz="4000" dirty="0"/>
          </a:p>
        </p:txBody>
      </p:sp>
      <p:sp>
        <p:nvSpPr>
          <p:cNvPr id="24" name="Cím 1"/>
          <p:cNvSpPr txBox="1">
            <a:spLocks/>
          </p:cNvSpPr>
          <p:nvPr/>
        </p:nvSpPr>
        <p:spPr>
          <a:xfrm>
            <a:off x="655937" y="2261679"/>
            <a:ext cx="2670290" cy="239883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err="1">
                <a:solidFill>
                  <a:srgbClr val="FFC000"/>
                </a:solidFill>
              </a:rPr>
              <a:t>Car</a:t>
            </a:r>
            <a:r>
              <a:rPr lang="hu-HU" sz="2000" b="1" dirty="0">
                <a:solidFill>
                  <a:srgbClr val="FFC000"/>
                </a:solidFill>
              </a:rPr>
              <a:t> a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smtClean="0">
                <a:solidFill>
                  <a:srgbClr val="FFC000"/>
                </a:solidFill>
              </a:rPr>
              <a:t>();</a:t>
            </a:r>
          </a:p>
          <a:p>
            <a:endParaRPr lang="hu-HU" sz="2000" b="1" dirty="0">
              <a:solidFill>
                <a:srgbClr val="FFC000"/>
              </a:solidFill>
            </a:endParaRPr>
          </a:p>
          <a:p>
            <a:endParaRPr lang="hu-HU" sz="2000" b="1" dirty="0" smtClean="0">
              <a:solidFill>
                <a:srgbClr val="FFC000"/>
              </a:solidFill>
            </a:endParaRPr>
          </a:p>
          <a:p>
            <a:endParaRPr lang="hu-HU" sz="2000" b="1" dirty="0" smtClean="0">
              <a:solidFill>
                <a:srgbClr val="FFC000"/>
              </a:solidFill>
            </a:endParaRPr>
          </a:p>
          <a:p>
            <a:r>
              <a:rPr lang="hu-HU" sz="2000" b="1" dirty="0" err="1" smtClean="0">
                <a:solidFill>
                  <a:srgbClr val="FFC000"/>
                </a:solidFill>
              </a:rPr>
              <a:t>Car</a:t>
            </a:r>
            <a:r>
              <a:rPr lang="hu-HU" sz="2000" b="1" dirty="0" smtClean="0">
                <a:solidFill>
                  <a:srgbClr val="FFC000"/>
                </a:solidFill>
              </a:rPr>
              <a:t> </a:t>
            </a:r>
            <a:r>
              <a:rPr lang="hu-HU" sz="2000" b="1" dirty="0">
                <a:solidFill>
                  <a:srgbClr val="FFC000"/>
                </a:solidFill>
              </a:rPr>
              <a:t>b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en-US" sz="2000" b="1" dirty="0">
              <a:solidFill>
                <a:srgbClr val="FFC000"/>
              </a:solidFill>
            </a:endParaRPr>
          </a:p>
          <a:p>
            <a:endParaRPr lang="hu-HU" sz="2000" b="1" dirty="0" smtClean="0">
              <a:solidFill>
                <a:srgbClr val="FFC000"/>
              </a:solidFill>
            </a:endParaRPr>
          </a:p>
          <a:p>
            <a:endParaRPr lang="hu-HU" sz="2000" b="1" dirty="0" smtClean="0">
              <a:solidFill>
                <a:srgbClr val="FFC000"/>
              </a:solidFill>
            </a:endParaRPr>
          </a:p>
          <a:p>
            <a:endParaRPr lang="hu-HU" sz="2000" b="1" dirty="0" smtClean="0">
              <a:solidFill>
                <a:srgbClr val="FFC000"/>
              </a:solidFill>
            </a:endParaRPr>
          </a:p>
          <a:p>
            <a:r>
              <a:rPr lang="hu-HU" sz="2000" b="1" dirty="0" err="1" smtClean="0">
                <a:solidFill>
                  <a:srgbClr val="FFC000"/>
                </a:solidFill>
              </a:rPr>
              <a:t>Car</a:t>
            </a:r>
            <a:r>
              <a:rPr lang="hu-HU" sz="2000" b="1" dirty="0" smtClean="0">
                <a:solidFill>
                  <a:srgbClr val="FFC000"/>
                </a:solidFill>
              </a:rPr>
              <a:t> c </a:t>
            </a:r>
            <a:r>
              <a:rPr lang="hu-HU" sz="2000" b="1" dirty="0">
                <a:solidFill>
                  <a:srgbClr val="FFC000"/>
                </a:solidFill>
              </a:rPr>
              <a:t>=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hu-HU" sz="2000" b="1" dirty="0" smtClean="0">
              <a:solidFill>
                <a:srgbClr val="FFC000"/>
              </a:solidFill>
            </a:endParaRPr>
          </a:p>
        </p:txBody>
      </p:sp>
      <p:sp>
        <p:nvSpPr>
          <p:cNvPr id="45" name="Átellenes sarkain kerekített téglalap 44"/>
          <p:cNvSpPr/>
          <p:nvPr/>
        </p:nvSpPr>
        <p:spPr>
          <a:xfrm>
            <a:off x="4054893" y="2327844"/>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a</a:t>
            </a:r>
            <a:endParaRPr lang="hu-HU" dirty="0"/>
          </a:p>
        </p:txBody>
      </p:sp>
      <p:sp>
        <p:nvSpPr>
          <p:cNvPr id="46" name="Átellenes sarkain kerekített téglalap 45"/>
          <p:cNvSpPr/>
          <p:nvPr/>
        </p:nvSpPr>
        <p:spPr>
          <a:xfrm>
            <a:off x="4083904" y="3536220"/>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b</a:t>
            </a:r>
            <a:endParaRPr lang="hu-HU" dirty="0"/>
          </a:p>
        </p:txBody>
      </p:sp>
      <p:sp>
        <p:nvSpPr>
          <p:cNvPr id="48" name="Szövegdoboz 47"/>
          <p:cNvSpPr txBox="1"/>
          <p:nvPr/>
        </p:nvSpPr>
        <p:spPr>
          <a:xfrm>
            <a:off x="7191559" y="2261679"/>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50" name="Ellipszis 49"/>
          <p:cNvSpPr/>
          <p:nvPr/>
        </p:nvSpPr>
        <p:spPr>
          <a:xfrm>
            <a:off x="6472468" y="3361679"/>
            <a:ext cx="1695306" cy="6222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2</a:t>
            </a:r>
            <a:endParaRPr lang="hu-HU" dirty="0"/>
          </a:p>
        </p:txBody>
      </p:sp>
      <p:sp>
        <p:nvSpPr>
          <p:cNvPr id="53" name="Szövegdoboz 52"/>
          <p:cNvSpPr txBox="1"/>
          <p:nvPr/>
        </p:nvSpPr>
        <p:spPr>
          <a:xfrm>
            <a:off x="3559602" y="3774566"/>
            <a:ext cx="1952368" cy="369332"/>
          </a:xfrm>
          <a:prstGeom prst="rect">
            <a:avLst/>
          </a:prstGeom>
          <a:noFill/>
        </p:spPr>
        <p:txBody>
          <a:bodyPr wrap="square" rtlCol="0">
            <a:spAutoFit/>
          </a:bodyPr>
          <a:lstStyle/>
          <a:p>
            <a:r>
              <a:rPr lang="hu-HU" dirty="0" err="1" smtClean="0"/>
              <a:t>Car</a:t>
            </a:r>
            <a:r>
              <a:rPr lang="hu-HU" dirty="0" smtClean="0"/>
              <a:t> </a:t>
            </a:r>
            <a:r>
              <a:rPr lang="hu-HU" dirty="0" err="1" smtClean="0"/>
              <a:t>refference</a:t>
            </a:r>
            <a:endParaRPr lang="hu-HU" dirty="0"/>
          </a:p>
        </p:txBody>
      </p:sp>
      <p:sp>
        <p:nvSpPr>
          <p:cNvPr id="54" name="Átellenes sarkain kerekített téglalap 53"/>
          <p:cNvSpPr/>
          <p:nvPr/>
        </p:nvSpPr>
        <p:spPr>
          <a:xfrm>
            <a:off x="4083904" y="4735281"/>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c</a:t>
            </a:r>
            <a:endParaRPr lang="hu-HU" dirty="0"/>
          </a:p>
        </p:txBody>
      </p:sp>
      <p:sp>
        <p:nvSpPr>
          <p:cNvPr id="55" name="Szövegdoboz 54"/>
          <p:cNvSpPr txBox="1"/>
          <p:nvPr/>
        </p:nvSpPr>
        <p:spPr>
          <a:xfrm>
            <a:off x="3553022" y="4959373"/>
            <a:ext cx="1952368" cy="369332"/>
          </a:xfrm>
          <a:prstGeom prst="rect">
            <a:avLst/>
          </a:prstGeom>
          <a:noFill/>
        </p:spPr>
        <p:txBody>
          <a:bodyPr wrap="square" rtlCol="0">
            <a:spAutoFit/>
          </a:bodyPr>
          <a:lstStyle/>
          <a:p>
            <a:r>
              <a:rPr lang="hu-HU" dirty="0" err="1" smtClean="0"/>
              <a:t>Car</a:t>
            </a:r>
            <a:r>
              <a:rPr lang="hu-HU" dirty="0" smtClean="0"/>
              <a:t> </a:t>
            </a:r>
            <a:r>
              <a:rPr lang="hu-HU" dirty="0" err="1" smtClean="0"/>
              <a:t>refference</a:t>
            </a:r>
            <a:endParaRPr lang="hu-HU" dirty="0"/>
          </a:p>
        </p:txBody>
      </p:sp>
      <p:sp>
        <p:nvSpPr>
          <p:cNvPr id="58" name="Szövegdoboz 57"/>
          <p:cNvSpPr txBox="1"/>
          <p:nvPr/>
        </p:nvSpPr>
        <p:spPr>
          <a:xfrm>
            <a:off x="8902825" y="4703986"/>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105" name="Szövegdoboz 104"/>
          <p:cNvSpPr txBox="1"/>
          <p:nvPr/>
        </p:nvSpPr>
        <p:spPr>
          <a:xfrm>
            <a:off x="8107923" y="3429723"/>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cxnSp>
        <p:nvCxnSpPr>
          <p:cNvPr id="119" name="Egyenes összekötő nyíllal 118"/>
          <p:cNvCxnSpPr/>
          <p:nvPr/>
        </p:nvCxnSpPr>
        <p:spPr>
          <a:xfrm>
            <a:off x="5013676" y="3672792"/>
            <a:ext cx="14235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Cím 1"/>
          <p:cNvSpPr txBox="1">
            <a:spLocks/>
          </p:cNvSpPr>
          <p:nvPr/>
        </p:nvSpPr>
        <p:spPr>
          <a:xfrm>
            <a:off x="646111" y="452718"/>
            <a:ext cx="9404723" cy="80767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4000" dirty="0" err="1" smtClean="0">
                <a:solidFill>
                  <a:schemeClr val="tx1"/>
                </a:solidFill>
              </a:rPr>
              <a:t>How</a:t>
            </a:r>
            <a:r>
              <a:rPr lang="hu-HU" sz="4000" dirty="0" smtClean="0">
                <a:solidFill>
                  <a:schemeClr val="tx1"/>
                </a:solidFill>
              </a:rPr>
              <a:t> GC </a:t>
            </a:r>
            <a:r>
              <a:rPr lang="hu-HU" sz="4000" dirty="0" err="1" smtClean="0">
                <a:solidFill>
                  <a:schemeClr val="tx1"/>
                </a:solidFill>
              </a:rPr>
              <a:t>works</a:t>
            </a:r>
            <a:endParaRPr lang="hu-HU" sz="4000" dirty="0"/>
          </a:p>
        </p:txBody>
      </p:sp>
      <p:sp>
        <p:nvSpPr>
          <p:cNvPr id="20" name="Cím 1"/>
          <p:cNvSpPr txBox="1">
            <a:spLocks/>
          </p:cNvSpPr>
          <p:nvPr/>
        </p:nvSpPr>
        <p:spPr>
          <a:xfrm>
            <a:off x="655937" y="5651356"/>
            <a:ext cx="1770080" cy="62587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a = null;</a:t>
            </a:r>
          </a:p>
          <a:p>
            <a:endParaRPr lang="hu-HU" sz="2000" b="1" dirty="0" smtClean="0">
              <a:solidFill>
                <a:srgbClr val="FFFF00"/>
              </a:solidFill>
            </a:endParaRPr>
          </a:p>
          <a:p>
            <a:endParaRPr lang="hu-HU" sz="2000" b="1" dirty="0" smtClean="0">
              <a:solidFill>
                <a:srgbClr val="FFFF00"/>
              </a:solidFill>
            </a:endParaRPr>
          </a:p>
        </p:txBody>
      </p:sp>
      <p:cxnSp>
        <p:nvCxnSpPr>
          <p:cNvPr id="21" name="Egyenes összekötő nyíllal 20"/>
          <p:cNvCxnSpPr/>
          <p:nvPr/>
        </p:nvCxnSpPr>
        <p:spPr>
          <a:xfrm>
            <a:off x="4993694" y="2491870"/>
            <a:ext cx="539579" cy="0"/>
          </a:xfrm>
          <a:prstGeom prst="straightConnector1">
            <a:avLst/>
          </a:prstGeom>
          <a:ln w="57150">
            <a:solidFill>
              <a:schemeClr val="tx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Szövegdoboz 21"/>
          <p:cNvSpPr txBox="1"/>
          <p:nvPr/>
        </p:nvSpPr>
        <p:spPr>
          <a:xfrm>
            <a:off x="4968669" y="2261037"/>
            <a:ext cx="394660" cy="461665"/>
          </a:xfrm>
          <a:prstGeom prst="rect">
            <a:avLst/>
          </a:prstGeom>
          <a:noFill/>
        </p:spPr>
        <p:txBody>
          <a:bodyPr wrap="none" rtlCol="0">
            <a:spAutoFit/>
          </a:bodyPr>
          <a:lstStyle/>
          <a:p>
            <a:r>
              <a:rPr lang="hu-HU" sz="2400" b="1" dirty="0" smtClean="0">
                <a:solidFill>
                  <a:srgbClr val="FF0000"/>
                </a:solidFill>
              </a:rPr>
              <a:t>X</a:t>
            </a:r>
            <a:endParaRPr lang="hu-HU" sz="2400" b="1" dirty="0">
              <a:solidFill>
                <a:srgbClr val="FF0000"/>
              </a:solidFill>
            </a:endParaRPr>
          </a:p>
        </p:txBody>
      </p:sp>
      <p:sp>
        <p:nvSpPr>
          <p:cNvPr id="23" name="Ellipszis 22"/>
          <p:cNvSpPr/>
          <p:nvPr/>
        </p:nvSpPr>
        <p:spPr>
          <a:xfrm>
            <a:off x="5542043" y="2176095"/>
            <a:ext cx="1695306" cy="622226"/>
          </a:xfrm>
          <a:prstGeom prst="ellipse">
            <a:avLst/>
          </a:prstGeom>
          <a:solidFill>
            <a:schemeClr val="accent2">
              <a:lumMod val="40000"/>
              <a:lumOff val="60000"/>
            </a:schemeClr>
          </a:solidFill>
          <a:ln w="28575">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1</a:t>
            </a:r>
            <a:endParaRPr lang="hu-HU" dirty="0"/>
          </a:p>
        </p:txBody>
      </p:sp>
      <p:sp>
        <p:nvSpPr>
          <p:cNvPr id="25" name="Szövegdoboz 24"/>
          <p:cNvSpPr txBox="1"/>
          <p:nvPr/>
        </p:nvSpPr>
        <p:spPr>
          <a:xfrm>
            <a:off x="9200292" y="1832405"/>
            <a:ext cx="2343911" cy="646331"/>
          </a:xfrm>
          <a:prstGeom prst="rect">
            <a:avLst/>
          </a:prstGeom>
          <a:solidFill>
            <a:schemeClr val="accent5">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pPr algn="ctr"/>
            <a:r>
              <a:rPr lang="hu-HU" dirty="0" err="1">
                <a:solidFill>
                  <a:schemeClr val="tx1"/>
                </a:solidFill>
              </a:rPr>
              <a:t>Elligible</a:t>
            </a:r>
            <a:r>
              <a:rPr lang="hu-HU" dirty="0">
                <a:solidFill>
                  <a:schemeClr val="tx1"/>
                </a:solidFill>
              </a:rPr>
              <a:t> </a:t>
            </a:r>
            <a:r>
              <a:rPr lang="hu-HU" dirty="0" err="1" smtClean="0">
                <a:solidFill>
                  <a:schemeClr val="tx1"/>
                </a:solidFill>
              </a:rPr>
              <a:t>for</a:t>
            </a:r>
            <a:endParaRPr lang="hu-HU" dirty="0" smtClean="0">
              <a:solidFill>
                <a:schemeClr val="tx1"/>
              </a:solidFill>
            </a:endParaRPr>
          </a:p>
          <a:p>
            <a:pPr algn="ctr"/>
            <a:r>
              <a:rPr lang="hu-HU" dirty="0" err="1">
                <a:solidFill>
                  <a:schemeClr val="tx1"/>
                </a:solidFill>
              </a:rPr>
              <a:t>garbage</a:t>
            </a:r>
            <a:r>
              <a:rPr lang="hu-HU" dirty="0">
                <a:solidFill>
                  <a:schemeClr val="tx1"/>
                </a:solidFill>
              </a:rPr>
              <a:t> </a:t>
            </a:r>
            <a:r>
              <a:rPr lang="hu-HU" dirty="0" err="1">
                <a:solidFill>
                  <a:schemeClr val="tx1"/>
                </a:solidFill>
              </a:rPr>
              <a:t>collection</a:t>
            </a:r>
            <a:endParaRPr lang="hu-HU" dirty="0">
              <a:solidFill>
                <a:schemeClr val="tx1"/>
              </a:solidFill>
            </a:endParaRPr>
          </a:p>
        </p:txBody>
      </p:sp>
      <p:cxnSp>
        <p:nvCxnSpPr>
          <p:cNvPr id="26" name="Egyenes összekötő nyíllal 25"/>
          <p:cNvCxnSpPr/>
          <p:nvPr/>
        </p:nvCxnSpPr>
        <p:spPr>
          <a:xfrm flipH="1">
            <a:off x="7191559" y="2155571"/>
            <a:ext cx="1987892" cy="36772"/>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Cím 1"/>
          <p:cNvSpPr txBox="1">
            <a:spLocks/>
          </p:cNvSpPr>
          <p:nvPr/>
        </p:nvSpPr>
        <p:spPr>
          <a:xfrm>
            <a:off x="2213262" y="5644019"/>
            <a:ext cx="1088065" cy="4612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c </a:t>
            </a:r>
            <a:r>
              <a:rPr lang="hu-HU" sz="2000" b="1" dirty="0">
                <a:solidFill>
                  <a:srgbClr val="FFC000"/>
                </a:solidFill>
              </a:rPr>
              <a:t>= b;</a:t>
            </a:r>
          </a:p>
          <a:p>
            <a:endParaRPr lang="hu-HU" sz="2000" b="1" dirty="0" smtClean="0">
              <a:solidFill>
                <a:srgbClr val="FFFF00"/>
              </a:solidFill>
            </a:endParaRPr>
          </a:p>
        </p:txBody>
      </p:sp>
      <p:cxnSp>
        <p:nvCxnSpPr>
          <p:cNvPr id="28" name="Egyenes összekötő nyíllal 27"/>
          <p:cNvCxnSpPr/>
          <p:nvPr/>
        </p:nvCxnSpPr>
        <p:spPr>
          <a:xfrm flipV="1">
            <a:off x="5023103" y="3871503"/>
            <a:ext cx="1590948" cy="10214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gyenes összekötő nyíllal 28"/>
          <p:cNvCxnSpPr/>
          <p:nvPr/>
        </p:nvCxnSpPr>
        <p:spPr>
          <a:xfrm>
            <a:off x="5023103" y="4897456"/>
            <a:ext cx="2183526" cy="6703"/>
          </a:xfrm>
          <a:prstGeom prst="straightConnector1">
            <a:avLst/>
          </a:prstGeom>
          <a:ln w="57150">
            <a:solidFill>
              <a:schemeClr val="tx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Szövegdoboz 29"/>
          <p:cNvSpPr txBox="1"/>
          <p:nvPr/>
        </p:nvSpPr>
        <p:spPr>
          <a:xfrm>
            <a:off x="5898413" y="4673323"/>
            <a:ext cx="394660" cy="461665"/>
          </a:xfrm>
          <a:prstGeom prst="rect">
            <a:avLst/>
          </a:prstGeom>
          <a:noFill/>
        </p:spPr>
        <p:txBody>
          <a:bodyPr wrap="none" rtlCol="0">
            <a:spAutoFit/>
          </a:bodyPr>
          <a:lstStyle/>
          <a:p>
            <a:r>
              <a:rPr lang="hu-HU" sz="2400" b="1" dirty="0" smtClean="0">
                <a:solidFill>
                  <a:srgbClr val="FF0000"/>
                </a:solidFill>
              </a:rPr>
              <a:t>X</a:t>
            </a:r>
            <a:endParaRPr lang="hu-HU" sz="2400" b="1" dirty="0">
              <a:solidFill>
                <a:srgbClr val="FF0000"/>
              </a:solidFill>
            </a:endParaRPr>
          </a:p>
        </p:txBody>
      </p:sp>
      <p:sp>
        <p:nvSpPr>
          <p:cNvPr id="31" name="Ellipszis 30"/>
          <p:cNvSpPr/>
          <p:nvPr/>
        </p:nvSpPr>
        <p:spPr>
          <a:xfrm>
            <a:off x="7245888" y="4590821"/>
            <a:ext cx="1695306" cy="622226"/>
          </a:xfrm>
          <a:prstGeom prst="ellipse">
            <a:avLst/>
          </a:prstGeom>
          <a:solidFill>
            <a:schemeClr val="accent2">
              <a:lumMod val="40000"/>
              <a:lumOff val="60000"/>
            </a:schemeClr>
          </a:solidFill>
          <a:ln w="28575">
            <a:solidFill>
              <a:schemeClr val="accent1"/>
            </a:solidFill>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3</a:t>
            </a:r>
            <a:endParaRPr lang="hu-HU" dirty="0"/>
          </a:p>
        </p:txBody>
      </p:sp>
      <p:sp>
        <p:nvSpPr>
          <p:cNvPr id="32" name="Szövegdoboz 31"/>
          <p:cNvSpPr txBox="1"/>
          <p:nvPr/>
        </p:nvSpPr>
        <p:spPr>
          <a:xfrm>
            <a:off x="9175495" y="4017561"/>
            <a:ext cx="2343911" cy="646331"/>
          </a:xfrm>
          <a:prstGeom prst="rect">
            <a:avLst/>
          </a:prstGeom>
          <a:solidFill>
            <a:schemeClr val="accent5">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hu-HU" dirty="0" err="1">
                <a:solidFill>
                  <a:schemeClr val="tx1"/>
                </a:solidFill>
              </a:rPr>
              <a:t>Elligible</a:t>
            </a:r>
            <a:r>
              <a:rPr lang="hu-HU" dirty="0">
                <a:solidFill>
                  <a:schemeClr val="tx1"/>
                </a:solidFill>
              </a:rPr>
              <a:t> </a:t>
            </a:r>
            <a:r>
              <a:rPr lang="hu-HU" dirty="0" err="1">
                <a:solidFill>
                  <a:schemeClr val="tx1"/>
                </a:solidFill>
              </a:rPr>
              <a:t>for</a:t>
            </a:r>
            <a:endParaRPr lang="hu-HU" dirty="0">
              <a:solidFill>
                <a:schemeClr val="tx1"/>
              </a:solidFill>
            </a:endParaRPr>
          </a:p>
          <a:p>
            <a:pPr algn="ctr"/>
            <a:r>
              <a:rPr lang="hu-HU" dirty="0" err="1">
                <a:solidFill>
                  <a:schemeClr val="tx1"/>
                </a:solidFill>
              </a:rPr>
              <a:t>garbage</a:t>
            </a:r>
            <a:r>
              <a:rPr lang="hu-HU" dirty="0">
                <a:solidFill>
                  <a:schemeClr val="tx1"/>
                </a:solidFill>
              </a:rPr>
              <a:t> </a:t>
            </a:r>
            <a:r>
              <a:rPr lang="hu-HU" dirty="0" err="1">
                <a:solidFill>
                  <a:schemeClr val="tx1"/>
                </a:solidFill>
              </a:rPr>
              <a:t>collection</a:t>
            </a:r>
            <a:endParaRPr lang="hu-HU" dirty="0">
              <a:solidFill>
                <a:schemeClr val="tx1"/>
              </a:solidFill>
            </a:endParaRPr>
          </a:p>
        </p:txBody>
      </p:sp>
      <p:cxnSp>
        <p:nvCxnSpPr>
          <p:cNvPr id="33" name="Egyenes összekötő nyíllal 32"/>
          <p:cNvCxnSpPr/>
          <p:nvPr/>
        </p:nvCxnSpPr>
        <p:spPr>
          <a:xfrm flipH="1">
            <a:off x="8472367" y="4356466"/>
            <a:ext cx="638046" cy="241301"/>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Szövegdoboz 33"/>
          <p:cNvSpPr txBox="1"/>
          <p:nvPr/>
        </p:nvSpPr>
        <p:spPr>
          <a:xfrm>
            <a:off x="3239156" y="2593333"/>
            <a:ext cx="2575266" cy="369332"/>
          </a:xfrm>
          <a:prstGeom prst="rect">
            <a:avLst/>
          </a:prstGeom>
          <a:noFill/>
        </p:spPr>
        <p:txBody>
          <a:bodyPr wrap="square" rtlCol="0">
            <a:spAutoFit/>
          </a:bodyPr>
          <a:lstStyle/>
          <a:p>
            <a:r>
              <a:rPr lang="hu-HU" dirty="0" err="1"/>
              <a:t>Empty</a:t>
            </a:r>
            <a:r>
              <a:rPr lang="hu-HU" dirty="0"/>
              <a:t> </a:t>
            </a:r>
            <a:r>
              <a:rPr lang="hu-HU" dirty="0" err="1" smtClean="0"/>
              <a:t>Car</a:t>
            </a:r>
            <a:r>
              <a:rPr lang="hu-HU" dirty="0" smtClean="0"/>
              <a:t> </a:t>
            </a:r>
            <a:r>
              <a:rPr lang="hu-HU" dirty="0" err="1" smtClean="0"/>
              <a:t>refference</a:t>
            </a:r>
            <a:endParaRPr lang="hu-HU" dirty="0"/>
          </a:p>
        </p:txBody>
      </p:sp>
    </p:spTree>
    <p:extLst>
      <p:ext uri="{BB962C8B-B14F-4D97-AF65-F5344CB8AC3E}">
        <p14:creationId xmlns:p14="http://schemas.microsoft.com/office/powerpoint/2010/main" val="154511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0" y="449612"/>
            <a:ext cx="9404723" cy="1441286"/>
          </a:xfrm>
        </p:spPr>
        <p:txBody>
          <a:bodyPr/>
          <a:lstStyle/>
          <a:p>
            <a:r>
              <a:rPr lang="hu-HU" sz="4000" dirty="0" err="1" smtClean="0"/>
              <a:t>How</a:t>
            </a:r>
            <a:r>
              <a:rPr lang="hu-HU" sz="4000" dirty="0" smtClean="0"/>
              <a:t> GC </a:t>
            </a:r>
            <a:r>
              <a:rPr lang="hu-HU" sz="4000" dirty="0" err="1" smtClean="0"/>
              <a:t>works</a:t>
            </a:r>
            <a:endParaRPr lang="hu-HU" sz="4000" dirty="0"/>
          </a:p>
        </p:txBody>
      </p:sp>
      <p:sp>
        <p:nvSpPr>
          <p:cNvPr id="24" name="Cím 1"/>
          <p:cNvSpPr txBox="1">
            <a:spLocks/>
          </p:cNvSpPr>
          <p:nvPr/>
        </p:nvSpPr>
        <p:spPr>
          <a:xfrm>
            <a:off x="655937" y="2261679"/>
            <a:ext cx="2670290" cy="239883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err="1">
                <a:solidFill>
                  <a:srgbClr val="FFC000"/>
                </a:solidFill>
              </a:rPr>
              <a:t>Car</a:t>
            </a:r>
            <a:r>
              <a:rPr lang="hu-HU" sz="2000" b="1" dirty="0">
                <a:solidFill>
                  <a:srgbClr val="FFC000"/>
                </a:solidFill>
              </a:rPr>
              <a:t> a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smtClean="0">
                <a:solidFill>
                  <a:srgbClr val="FFC000"/>
                </a:solidFill>
              </a:rPr>
              <a:t>();</a:t>
            </a:r>
          </a:p>
          <a:p>
            <a:endParaRPr lang="hu-HU" sz="2000" b="1" dirty="0">
              <a:solidFill>
                <a:srgbClr val="FFC000"/>
              </a:solidFill>
            </a:endParaRPr>
          </a:p>
          <a:p>
            <a:endParaRPr lang="hu-HU" sz="2000" b="1" dirty="0" smtClean="0">
              <a:solidFill>
                <a:srgbClr val="FFC000"/>
              </a:solidFill>
            </a:endParaRPr>
          </a:p>
          <a:p>
            <a:endParaRPr lang="hu-HU" sz="2000" b="1" dirty="0" smtClean="0">
              <a:solidFill>
                <a:srgbClr val="FFC000"/>
              </a:solidFill>
            </a:endParaRPr>
          </a:p>
          <a:p>
            <a:r>
              <a:rPr lang="hu-HU" sz="2000" b="1" dirty="0" err="1" smtClean="0">
                <a:solidFill>
                  <a:srgbClr val="FFC000"/>
                </a:solidFill>
              </a:rPr>
              <a:t>Car</a:t>
            </a:r>
            <a:r>
              <a:rPr lang="hu-HU" sz="2000" b="1" dirty="0" smtClean="0">
                <a:solidFill>
                  <a:srgbClr val="FFC000"/>
                </a:solidFill>
              </a:rPr>
              <a:t> </a:t>
            </a:r>
            <a:r>
              <a:rPr lang="hu-HU" sz="2000" b="1" dirty="0">
                <a:solidFill>
                  <a:srgbClr val="FFC000"/>
                </a:solidFill>
              </a:rPr>
              <a:t>b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en-US" sz="2000" b="1" dirty="0">
              <a:solidFill>
                <a:srgbClr val="FFC000"/>
              </a:solidFill>
            </a:endParaRPr>
          </a:p>
          <a:p>
            <a:endParaRPr lang="hu-HU" sz="2000" b="1" dirty="0" smtClean="0">
              <a:solidFill>
                <a:srgbClr val="FFC000"/>
              </a:solidFill>
            </a:endParaRPr>
          </a:p>
          <a:p>
            <a:endParaRPr lang="hu-HU" sz="2000" b="1" dirty="0" smtClean="0">
              <a:solidFill>
                <a:srgbClr val="FFC000"/>
              </a:solidFill>
            </a:endParaRPr>
          </a:p>
          <a:p>
            <a:endParaRPr lang="hu-HU" sz="2000" b="1" dirty="0" smtClean="0">
              <a:solidFill>
                <a:srgbClr val="FFC000"/>
              </a:solidFill>
            </a:endParaRPr>
          </a:p>
          <a:p>
            <a:r>
              <a:rPr lang="hu-HU" sz="2000" b="1" dirty="0" err="1" smtClean="0">
                <a:solidFill>
                  <a:srgbClr val="FFC000"/>
                </a:solidFill>
              </a:rPr>
              <a:t>Car</a:t>
            </a:r>
            <a:r>
              <a:rPr lang="hu-HU" sz="2000" b="1" dirty="0" smtClean="0">
                <a:solidFill>
                  <a:srgbClr val="FFC000"/>
                </a:solidFill>
              </a:rPr>
              <a:t> c </a:t>
            </a:r>
            <a:r>
              <a:rPr lang="hu-HU" sz="2000" b="1" dirty="0">
                <a:solidFill>
                  <a:srgbClr val="FFC000"/>
                </a:solidFill>
              </a:rPr>
              <a:t>=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hu-HU" sz="2000" b="1" dirty="0" smtClean="0">
              <a:solidFill>
                <a:srgbClr val="FFC000"/>
              </a:solidFill>
            </a:endParaRPr>
          </a:p>
        </p:txBody>
      </p:sp>
      <p:sp>
        <p:nvSpPr>
          <p:cNvPr id="45" name="Átellenes sarkain kerekített téglalap 44"/>
          <p:cNvSpPr/>
          <p:nvPr/>
        </p:nvSpPr>
        <p:spPr>
          <a:xfrm>
            <a:off x="4054893" y="2327844"/>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a</a:t>
            </a:r>
            <a:endParaRPr lang="hu-HU" dirty="0"/>
          </a:p>
        </p:txBody>
      </p:sp>
      <p:sp>
        <p:nvSpPr>
          <p:cNvPr id="46" name="Átellenes sarkain kerekített téglalap 45"/>
          <p:cNvSpPr/>
          <p:nvPr/>
        </p:nvSpPr>
        <p:spPr>
          <a:xfrm>
            <a:off x="4083904" y="3536220"/>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b</a:t>
            </a:r>
            <a:endParaRPr lang="hu-HU" dirty="0"/>
          </a:p>
        </p:txBody>
      </p:sp>
      <p:sp>
        <p:nvSpPr>
          <p:cNvPr id="48" name="Szövegdoboz 47"/>
          <p:cNvSpPr txBox="1"/>
          <p:nvPr/>
        </p:nvSpPr>
        <p:spPr>
          <a:xfrm>
            <a:off x="7191559" y="2261679"/>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50" name="Ellipszis 49"/>
          <p:cNvSpPr/>
          <p:nvPr/>
        </p:nvSpPr>
        <p:spPr>
          <a:xfrm>
            <a:off x="6472468" y="3361679"/>
            <a:ext cx="1695306" cy="6222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2</a:t>
            </a:r>
            <a:endParaRPr lang="hu-HU" dirty="0"/>
          </a:p>
        </p:txBody>
      </p:sp>
      <p:sp>
        <p:nvSpPr>
          <p:cNvPr id="53" name="Szövegdoboz 52"/>
          <p:cNvSpPr txBox="1"/>
          <p:nvPr/>
        </p:nvSpPr>
        <p:spPr>
          <a:xfrm>
            <a:off x="3559602" y="3774566"/>
            <a:ext cx="1952368" cy="369332"/>
          </a:xfrm>
          <a:prstGeom prst="rect">
            <a:avLst/>
          </a:prstGeom>
          <a:noFill/>
        </p:spPr>
        <p:txBody>
          <a:bodyPr wrap="square" rtlCol="0">
            <a:spAutoFit/>
          </a:bodyPr>
          <a:lstStyle/>
          <a:p>
            <a:r>
              <a:rPr lang="hu-HU" dirty="0" err="1" smtClean="0"/>
              <a:t>Car</a:t>
            </a:r>
            <a:r>
              <a:rPr lang="hu-HU" dirty="0" smtClean="0"/>
              <a:t> </a:t>
            </a:r>
            <a:r>
              <a:rPr lang="hu-HU" dirty="0" err="1" smtClean="0"/>
              <a:t>refference</a:t>
            </a:r>
            <a:endParaRPr lang="hu-HU" dirty="0"/>
          </a:p>
        </p:txBody>
      </p:sp>
      <p:sp>
        <p:nvSpPr>
          <p:cNvPr id="54" name="Átellenes sarkain kerekített téglalap 53"/>
          <p:cNvSpPr/>
          <p:nvPr/>
        </p:nvSpPr>
        <p:spPr>
          <a:xfrm>
            <a:off x="4083904" y="4735281"/>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c</a:t>
            </a:r>
            <a:endParaRPr lang="hu-HU" dirty="0"/>
          </a:p>
        </p:txBody>
      </p:sp>
      <p:sp>
        <p:nvSpPr>
          <p:cNvPr id="55" name="Szövegdoboz 54"/>
          <p:cNvSpPr txBox="1"/>
          <p:nvPr/>
        </p:nvSpPr>
        <p:spPr>
          <a:xfrm>
            <a:off x="3553022" y="4959373"/>
            <a:ext cx="1952368" cy="369332"/>
          </a:xfrm>
          <a:prstGeom prst="rect">
            <a:avLst/>
          </a:prstGeom>
          <a:noFill/>
        </p:spPr>
        <p:txBody>
          <a:bodyPr wrap="square" rtlCol="0">
            <a:spAutoFit/>
          </a:bodyPr>
          <a:lstStyle/>
          <a:p>
            <a:r>
              <a:rPr lang="hu-HU" dirty="0" err="1" smtClean="0"/>
              <a:t>Car</a:t>
            </a:r>
            <a:r>
              <a:rPr lang="hu-HU" dirty="0" smtClean="0"/>
              <a:t> </a:t>
            </a:r>
            <a:r>
              <a:rPr lang="hu-HU" dirty="0" err="1" smtClean="0"/>
              <a:t>refference</a:t>
            </a:r>
            <a:endParaRPr lang="hu-HU" dirty="0"/>
          </a:p>
        </p:txBody>
      </p:sp>
      <p:sp>
        <p:nvSpPr>
          <p:cNvPr id="58" name="Szövegdoboz 57"/>
          <p:cNvSpPr txBox="1"/>
          <p:nvPr/>
        </p:nvSpPr>
        <p:spPr>
          <a:xfrm>
            <a:off x="8902825" y="4703986"/>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105" name="Szövegdoboz 104"/>
          <p:cNvSpPr txBox="1"/>
          <p:nvPr/>
        </p:nvSpPr>
        <p:spPr>
          <a:xfrm>
            <a:off x="8107923" y="3429723"/>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cxnSp>
        <p:nvCxnSpPr>
          <p:cNvPr id="119" name="Egyenes összekötő nyíllal 118"/>
          <p:cNvCxnSpPr/>
          <p:nvPr/>
        </p:nvCxnSpPr>
        <p:spPr>
          <a:xfrm>
            <a:off x="5013676" y="3672792"/>
            <a:ext cx="14235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Cím 1"/>
          <p:cNvSpPr txBox="1">
            <a:spLocks/>
          </p:cNvSpPr>
          <p:nvPr/>
        </p:nvSpPr>
        <p:spPr>
          <a:xfrm>
            <a:off x="646111" y="452718"/>
            <a:ext cx="9404723" cy="80767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4000" dirty="0" err="1" smtClean="0">
                <a:solidFill>
                  <a:schemeClr val="tx1"/>
                </a:solidFill>
              </a:rPr>
              <a:t>How</a:t>
            </a:r>
            <a:r>
              <a:rPr lang="hu-HU" sz="4000" dirty="0" smtClean="0">
                <a:solidFill>
                  <a:schemeClr val="tx1"/>
                </a:solidFill>
              </a:rPr>
              <a:t> GC </a:t>
            </a:r>
            <a:r>
              <a:rPr lang="hu-HU" sz="4000" dirty="0" err="1" smtClean="0">
                <a:solidFill>
                  <a:schemeClr val="tx1"/>
                </a:solidFill>
              </a:rPr>
              <a:t>works</a:t>
            </a:r>
            <a:endParaRPr lang="hu-HU" sz="4000" dirty="0"/>
          </a:p>
        </p:txBody>
      </p:sp>
      <p:sp>
        <p:nvSpPr>
          <p:cNvPr id="20" name="Cím 1"/>
          <p:cNvSpPr txBox="1">
            <a:spLocks/>
          </p:cNvSpPr>
          <p:nvPr/>
        </p:nvSpPr>
        <p:spPr>
          <a:xfrm>
            <a:off x="655937" y="5651356"/>
            <a:ext cx="1770080" cy="62587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a = null;</a:t>
            </a:r>
          </a:p>
          <a:p>
            <a:endParaRPr lang="hu-HU" sz="2000" b="1" dirty="0" smtClean="0">
              <a:solidFill>
                <a:srgbClr val="FFFF00"/>
              </a:solidFill>
            </a:endParaRPr>
          </a:p>
          <a:p>
            <a:endParaRPr lang="hu-HU" sz="2000" b="1" dirty="0" smtClean="0">
              <a:solidFill>
                <a:srgbClr val="FFFF00"/>
              </a:solidFill>
            </a:endParaRPr>
          </a:p>
        </p:txBody>
      </p:sp>
      <p:cxnSp>
        <p:nvCxnSpPr>
          <p:cNvPr id="21" name="Egyenes összekötő nyíllal 20"/>
          <p:cNvCxnSpPr/>
          <p:nvPr/>
        </p:nvCxnSpPr>
        <p:spPr>
          <a:xfrm>
            <a:off x="4993694" y="2491870"/>
            <a:ext cx="539579" cy="0"/>
          </a:xfrm>
          <a:prstGeom prst="straightConnector1">
            <a:avLst/>
          </a:prstGeom>
          <a:ln w="57150">
            <a:solidFill>
              <a:schemeClr val="tx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Szövegdoboz 21"/>
          <p:cNvSpPr txBox="1"/>
          <p:nvPr/>
        </p:nvSpPr>
        <p:spPr>
          <a:xfrm>
            <a:off x="4968669" y="2261037"/>
            <a:ext cx="394660" cy="461665"/>
          </a:xfrm>
          <a:prstGeom prst="rect">
            <a:avLst/>
          </a:prstGeom>
          <a:noFill/>
        </p:spPr>
        <p:txBody>
          <a:bodyPr wrap="none" rtlCol="0">
            <a:spAutoFit/>
          </a:bodyPr>
          <a:lstStyle/>
          <a:p>
            <a:r>
              <a:rPr lang="hu-HU" sz="2400" b="1" dirty="0" smtClean="0">
                <a:solidFill>
                  <a:srgbClr val="FF0000"/>
                </a:solidFill>
              </a:rPr>
              <a:t>X</a:t>
            </a:r>
            <a:endParaRPr lang="hu-HU" sz="2400" b="1" dirty="0">
              <a:solidFill>
                <a:srgbClr val="FF0000"/>
              </a:solidFill>
            </a:endParaRPr>
          </a:p>
        </p:txBody>
      </p:sp>
      <p:sp>
        <p:nvSpPr>
          <p:cNvPr id="23" name="Ellipszis 22"/>
          <p:cNvSpPr/>
          <p:nvPr/>
        </p:nvSpPr>
        <p:spPr>
          <a:xfrm>
            <a:off x="5542043" y="2176095"/>
            <a:ext cx="1695306" cy="622226"/>
          </a:xfrm>
          <a:prstGeom prst="ellipse">
            <a:avLst/>
          </a:prstGeom>
          <a:solidFill>
            <a:schemeClr val="accent2">
              <a:lumMod val="40000"/>
              <a:lumOff val="60000"/>
            </a:schemeClr>
          </a:solidFill>
          <a:ln w="28575">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1</a:t>
            </a:r>
            <a:endParaRPr lang="hu-HU" dirty="0"/>
          </a:p>
        </p:txBody>
      </p:sp>
      <p:sp>
        <p:nvSpPr>
          <p:cNvPr id="25" name="Szövegdoboz 24"/>
          <p:cNvSpPr txBox="1"/>
          <p:nvPr/>
        </p:nvSpPr>
        <p:spPr>
          <a:xfrm>
            <a:off x="9200292" y="1832405"/>
            <a:ext cx="2343911" cy="646331"/>
          </a:xfrm>
          <a:prstGeom prst="rect">
            <a:avLst/>
          </a:prstGeom>
          <a:solidFill>
            <a:schemeClr val="accent5">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pPr algn="ctr"/>
            <a:r>
              <a:rPr lang="hu-HU" dirty="0" err="1">
                <a:solidFill>
                  <a:schemeClr val="tx1"/>
                </a:solidFill>
              </a:rPr>
              <a:t>Elligible</a:t>
            </a:r>
            <a:r>
              <a:rPr lang="hu-HU" dirty="0">
                <a:solidFill>
                  <a:schemeClr val="tx1"/>
                </a:solidFill>
              </a:rPr>
              <a:t> </a:t>
            </a:r>
            <a:r>
              <a:rPr lang="hu-HU" dirty="0" err="1" smtClean="0">
                <a:solidFill>
                  <a:schemeClr val="tx1"/>
                </a:solidFill>
              </a:rPr>
              <a:t>for</a:t>
            </a:r>
            <a:endParaRPr lang="hu-HU" dirty="0" smtClean="0">
              <a:solidFill>
                <a:schemeClr val="tx1"/>
              </a:solidFill>
            </a:endParaRPr>
          </a:p>
          <a:p>
            <a:pPr algn="ctr"/>
            <a:r>
              <a:rPr lang="hu-HU" dirty="0" err="1">
                <a:solidFill>
                  <a:schemeClr val="tx1"/>
                </a:solidFill>
              </a:rPr>
              <a:t>garbage</a:t>
            </a:r>
            <a:r>
              <a:rPr lang="hu-HU" dirty="0">
                <a:solidFill>
                  <a:schemeClr val="tx1"/>
                </a:solidFill>
              </a:rPr>
              <a:t> </a:t>
            </a:r>
            <a:r>
              <a:rPr lang="hu-HU" dirty="0" err="1">
                <a:solidFill>
                  <a:schemeClr val="tx1"/>
                </a:solidFill>
              </a:rPr>
              <a:t>collection</a:t>
            </a:r>
            <a:endParaRPr lang="hu-HU" dirty="0">
              <a:solidFill>
                <a:schemeClr val="tx1"/>
              </a:solidFill>
            </a:endParaRPr>
          </a:p>
        </p:txBody>
      </p:sp>
      <p:cxnSp>
        <p:nvCxnSpPr>
          <p:cNvPr id="26" name="Egyenes összekötő nyíllal 25"/>
          <p:cNvCxnSpPr/>
          <p:nvPr/>
        </p:nvCxnSpPr>
        <p:spPr>
          <a:xfrm flipH="1">
            <a:off x="7191559" y="2155571"/>
            <a:ext cx="1987892" cy="36772"/>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Cím 1"/>
          <p:cNvSpPr txBox="1">
            <a:spLocks/>
          </p:cNvSpPr>
          <p:nvPr/>
        </p:nvSpPr>
        <p:spPr>
          <a:xfrm>
            <a:off x="2213262" y="5644019"/>
            <a:ext cx="1088065" cy="4612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c </a:t>
            </a:r>
            <a:r>
              <a:rPr lang="hu-HU" sz="2000" b="1" dirty="0">
                <a:solidFill>
                  <a:srgbClr val="FFC000"/>
                </a:solidFill>
              </a:rPr>
              <a:t>= b;</a:t>
            </a:r>
          </a:p>
          <a:p>
            <a:endParaRPr lang="hu-HU" sz="2000" b="1" dirty="0" smtClean="0">
              <a:solidFill>
                <a:srgbClr val="FFFF00"/>
              </a:solidFill>
            </a:endParaRPr>
          </a:p>
        </p:txBody>
      </p:sp>
      <p:cxnSp>
        <p:nvCxnSpPr>
          <p:cNvPr id="28" name="Egyenes összekötő nyíllal 27"/>
          <p:cNvCxnSpPr/>
          <p:nvPr/>
        </p:nvCxnSpPr>
        <p:spPr>
          <a:xfrm flipV="1">
            <a:off x="5023103" y="3871503"/>
            <a:ext cx="1590948" cy="10214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gyenes összekötő nyíllal 28"/>
          <p:cNvCxnSpPr/>
          <p:nvPr/>
        </p:nvCxnSpPr>
        <p:spPr>
          <a:xfrm>
            <a:off x="5023103" y="4897449"/>
            <a:ext cx="2183526" cy="6703"/>
          </a:xfrm>
          <a:prstGeom prst="straightConnector1">
            <a:avLst/>
          </a:prstGeom>
          <a:ln w="57150">
            <a:solidFill>
              <a:schemeClr val="tx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Szövegdoboz 29"/>
          <p:cNvSpPr txBox="1"/>
          <p:nvPr/>
        </p:nvSpPr>
        <p:spPr>
          <a:xfrm>
            <a:off x="5898413" y="4673323"/>
            <a:ext cx="394660" cy="461665"/>
          </a:xfrm>
          <a:prstGeom prst="rect">
            <a:avLst/>
          </a:prstGeom>
          <a:noFill/>
        </p:spPr>
        <p:txBody>
          <a:bodyPr wrap="none" rtlCol="0">
            <a:spAutoFit/>
          </a:bodyPr>
          <a:lstStyle/>
          <a:p>
            <a:r>
              <a:rPr lang="hu-HU" sz="2400" b="1" dirty="0" smtClean="0">
                <a:solidFill>
                  <a:srgbClr val="FF0000"/>
                </a:solidFill>
              </a:rPr>
              <a:t>X</a:t>
            </a:r>
            <a:endParaRPr lang="hu-HU" sz="2400" b="1" dirty="0">
              <a:solidFill>
                <a:srgbClr val="FF0000"/>
              </a:solidFill>
            </a:endParaRPr>
          </a:p>
        </p:txBody>
      </p:sp>
      <p:sp>
        <p:nvSpPr>
          <p:cNvPr id="31" name="Ellipszis 30"/>
          <p:cNvSpPr/>
          <p:nvPr/>
        </p:nvSpPr>
        <p:spPr>
          <a:xfrm>
            <a:off x="7245888" y="4590821"/>
            <a:ext cx="1695306" cy="622226"/>
          </a:xfrm>
          <a:prstGeom prst="ellipse">
            <a:avLst/>
          </a:prstGeom>
          <a:solidFill>
            <a:schemeClr val="accent2">
              <a:lumMod val="40000"/>
              <a:lumOff val="60000"/>
            </a:schemeClr>
          </a:solidFill>
          <a:ln w="28575">
            <a:solidFill>
              <a:schemeClr val="accent1"/>
            </a:solidFill>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3</a:t>
            </a:r>
            <a:endParaRPr lang="hu-HU" dirty="0"/>
          </a:p>
        </p:txBody>
      </p:sp>
      <p:sp>
        <p:nvSpPr>
          <p:cNvPr id="32" name="Szövegdoboz 31"/>
          <p:cNvSpPr txBox="1"/>
          <p:nvPr/>
        </p:nvSpPr>
        <p:spPr>
          <a:xfrm>
            <a:off x="9175495" y="4017561"/>
            <a:ext cx="2343911" cy="646331"/>
          </a:xfrm>
          <a:prstGeom prst="rect">
            <a:avLst/>
          </a:prstGeom>
          <a:solidFill>
            <a:schemeClr val="accent5">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hu-HU" dirty="0" err="1">
                <a:solidFill>
                  <a:schemeClr val="tx1"/>
                </a:solidFill>
              </a:rPr>
              <a:t>Elligible</a:t>
            </a:r>
            <a:r>
              <a:rPr lang="hu-HU" dirty="0">
                <a:solidFill>
                  <a:schemeClr val="tx1"/>
                </a:solidFill>
              </a:rPr>
              <a:t> </a:t>
            </a:r>
            <a:r>
              <a:rPr lang="hu-HU" dirty="0" err="1">
                <a:solidFill>
                  <a:schemeClr val="tx1"/>
                </a:solidFill>
              </a:rPr>
              <a:t>for</a:t>
            </a:r>
            <a:endParaRPr lang="hu-HU" dirty="0">
              <a:solidFill>
                <a:schemeClr val="tx1"/>
              </a:solidFill>
            </a:endParaRPr>
          </a:p>
          <a:p>
            <a:pPr algn="ctr"/>
            <a:r>
              <a:rPr lang="hu-HU" dirty="0" err="1">
                <a:solidFill>
                  <a:schemeClr val="tx1"/>
                </a:solidFill>
              </a:rPr>
              <a:t>garbage</a:t>
            </a:r>
            <a:r>
              <a:rPr lang="hu-HU" dirty="0">
                <a:solidFill>
                  <a:schemeClr val="tx1"/>
                </a:solidFill>
              </a:rPr>
              <a:t> </a:t>
            </a:r>
            <a:r>
              <a:rPr lang="hu-HU" dirty="0" err="1">
                <a:solidFill>
                  <a:schemeClr val="tx1"/>
                </a:solidFill>
              </a:rPr>
              <a:t>collection</a:t>
            </a:r>
            <a:endParaRPr lang="hu-HU" dirty="0">
              <a:solidFill>
                <a:schemeClr val="tx1"/>
              </a:solidFill>
            </a:endParaRPr>
          </a:p>
        </p:txBody>
      </p:sp>
      <p:cxnSp>
        <p:nvCxnSpPr>
          <p:cNvPr id="33" name="Egyenes összekötő nyíllal 32"/>
          <p:cNvCxnSpPr/>
          <p:nvPr/>
        </p:nvCxnSpPr>
        <p:spPr>
          <a:xfrm flipH="1">
            <a:off x="8472367" y="4356466"/>
            <a:ext cx="638046" cy="241301"/>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Cím 1"/>
          <p:cNvSpPr txBox="1">
            <a:spLocks/>
          </p:cNvSpPr>
          <p:nvPr/>
        </p:nvSpPr>
        <p:spPr>
          <a:xfrm>
            <a:off x="3550976" y="5651356"/>
            <a:ext cx="1307676" cy="4612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b = null;</a:t>
            </a:r>
            <a:endParaRPr lang="hu-HU" sz="2000" b="1" dirty="0">
              <a:solidFill>
                <a:srgbClr val="FFC000"/>
              </a:solidFill>
            </a:endParaRPr>
          </a:p>
          <a:p>
            <a:endParaRPr lang="hu-HU" sz="2000" b="1" dirty="0" smtClean="0">
              <a:solidFill>
                <a:srgbClr val="FFFF00"/>
              </a:solidFill>
            </a:endParaRPr>
          </a:p>
        </p:txBody>
      </p:sp>
      <p:sp>
        <p:nvSpPr>
          <p:cNvPr id="35" name="Szövegdoboz 34"/>
          <p:cNvSpPr txBox="1"/>
          <p:nvPr/>
        </p:nvSpPr>
        <p:spPr>
          <a:xfrm>
            <a:off x="3239156" y="2593333"/>
            <a:ext cx="2575266" cy="369332"/>
          </a:xfrm>
          <a:prstGeom prst="rect">
            <a:avLst/>
          </a:prstGeom>
          <a:noFill/>
        </p:spPr>
        <p:txBody>
          <a:bodyPr wrap="square" rtlCol="0">
            <a:spAutoFit/>
          </a:bodyPr>
          <a:lstStyle/>
          <a:p>
            <a:r>
              <a:rPr lang="hu-HU" dirty="0" err="1"/>
              <a:t>Empty</a:t>
            </a:r>
            <a:r>
              <a:rPr lang="hu-HU" dirty="0"/>
              <a:t> </a:t>
            </a:r>
            <a:r>
              <a:rPr lang="hu-HU" dirty="0" err="1" smtClean="0"/>
              <a:t>Car</a:t>
            </a:r>
            <a:r>
              <a:rPr lang="hu-HU" dirty="0" smtClean="0"/>
              <a:t> </a:t>
            </a:r>
            <a:r>
              <a:rPr lang="hu-HU" dirty="0" err="1" smtClean="0"/>
              <a:t>refference</a:t>
            </a:r>
            <a:endParaRPr lang="hu-HU" dirty="0"/>
          </a:p>
        </p:txBody>
      </p:sp>
    </p:spTree>
    <p:extLst>
      <p:ext uri="{BB962C8B-B14F-4D97-AF65-F5344CB8AC3E}">
        <p14:creationId xmlns:p14="http://schemas.microsoft.com/office/powerpoint/2010/main" val="64711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80">
                                          <p:stCondLst>
                                            <p:cond delay="0"/>
                                          </p:stCondLst>
                                        </p:cTn>
                                        <p:tgtEl>
                                          <p:spTgt spid="34"/>
                                        </p:tgtEl>
                                      </p:cBhvr>
                                    </p:animEffect>
                                    <p:anim calcmode="lin" valueType="num">
                                      <p:cBhvr>
                                        <p:cTn id="8"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3" dur="26">
                                          <p:stCondLst>
                                            <p:cond delay="650"/>
                                          </p:stCondLst>
                                        </p:cTn>
                                        <p:tgtEl>
                                          <p:spTgt spid="34"/>
                                        </p:tgtEl>
                                      </p:cBhvr>
                                      <p:to x="100000" y="60000"/>
                                    </p:animScale>
                                    <p:animScale>
                                      <p:cBhvr>
                                        <p:cTn id="14" dur="166" decel="50000">
                                          <p:stCondLst>
                                            <p:cond delay="676"/>
                                          </p:stCondLst>
                                        </p:cTn>
                                        <p:tgtEl>
                                          <p:spTgt spid="34"/>
                                        </p:tgtEl>
                                      </p:cBhvr>
                                      <p:to x="100000" y="100000"/>
                                    </p:animScale>
                                    <p:animScale>
                                      <p:cBhvr>
                                        <p:cTn id="15" dur="26">
                                          <p:stCondLst>
                                            <p:cond delay="1312"/>
                                          </p:stCondLst>
                                        </p:cTn>
                                        <p:tgtEl>
                                          <p:spTgt spid="34"/>
                                        </p:tgtEl>
                                      </p:cBhvr>
                                      <p:to x="100000" y="80000"/>
                                    </p:animScale>
                                    <p:animScale>
                                      <p:cBhvr>
                                        <p:cTn id="16" dur="166" decel="50000">
                                          <p:stCondLst>
                                            <p:cond delay="1338"/>
                                          </p:stCondLst>
                                        </p:cTn>
                                        <p:tgtEl>
                                          <p:spTgt spid="34"/>
                                        </p:tgtEl>
                                      </p:cBhvr>
                                      <p:to x="100000" y="100000"/>
                                    </p:animScale>
                                    <p:animScale>
                                      <p:cBhvr>
                                        <p:cTn id="17" dur="26">
                                          <p:stCondLst>
                                            <p:cond delay="1642"/>
                                          </p:stCondLst>
                                        </p:cTn>
                                        <p:tgtEl>
                                          <p:spTgt spid="34"/>
                                        </p:tgtEl>
                                      </p:cBhvr>
                                      <p:to x="100000" y="90000"/>
                                    </p:animScale>
                                    <p:animScale>
                                      <p:cBhvr>
                                        <p:cTn id="18" dur="166" decel="50000">
                                          <p:stCondLst>
                                            <p:cond delay="1668"/>
                                          </p:stCondLst>
                                        </p:cTn>
                                        <p:tgtEl>
                                          <p:spTgt spid="34"/>
                                        </p:tgtEl>
                                      </p:cBhvr>
                                      <p:to x="100000" y="100000"/>
                                    </p:animScale>
                                    <p:animScale>
                                      <p:cBhvr>
                                        <p:cTn id="19" dur="26">
                                          <p:stCondLst>
                                            <p:cond delay="1808"/>
                                          </p:stCondLst>
                                        </p:cTn>
                                        <p:tgtEl>
                                          <p:spTgt spid="34"/>
                                        </p:tgtEl>
                                      </p:cBhvr>
                                      <p:to x="100000" y="95000"/>
                                    </p:animScale>
                                    <p:animScale>
                                      <p:cBhvr>
                                        <p:cTn id="20" dur="166" decel="50000">
                                          <p:stCondLst>
                                            <p:cond delay="1834"/>
                                          </p:stCondLst>
                                        </p:cTn>
                                        <p:tgtEl>
                                          <p:spTgt spid="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0" y="449612"/>
            <a:ext cx="9404723" cy="1441286"/>
          </a:xfrm>
        </p:spPr>
        <p:txBody>
          <a:bodyPr/>
          <a:lstStyle/>
          <a:p>
            <a:r>
              <a:rPr lang="hu-HU" sz="4000" dirty="0" err="1" smtClean="0"/>
              <a:t>How</a:t>
            </a:r>
            <a:r>
              <a:rPr lang="hu-HU" sz="4000" dirty="0" smtClean="0"/>
              <a:t> GC </a:t>
            </a:r>
            <a:r>
              <a:rPr lang="hu-HU" sz="4000" dirty="0" err="1" smtClean="0"/>
              <a:t>works</a:t>
            </a:r>
            <a:endParaRPr lang="hu-HU" sz="4000" dirty="0"/>
          </a:p>
        </p:txBody>
      </p:sp>
      <p:sp>
        <p:nvSpPr>
          <p:cNvPr id="24" name="Cím 1"/>
          <p:cNvSpPr txBox="1">
            <a:spLocks/>
          </p:cNvSpPr>
          <p:nvPr/>
        </p:nvSpPr>
        <p:spPr>
          <a:xfrm>
            <a:off x="655937" y="2261679"/>
            <a:ext cx="2670290" cy="239883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err="1">
                <a:solidFill>
                  <a:srgbClr val="FFC000"/>
                </a:solidFill>
              </a:rPr>
              <a:t>Car</a:t>
            </a:r>
            <a:r>
              <a:rPr lang="hu-HU" sz="2000" b="1" dirty="0">
                <a:solidFill>
                  <a:srgbClr val="FFC000"/>
                </a:solidFill>
              </a:rPr>
              <a:t> a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smtClean="0">
                <a:solidFill>
                  <a:srgbClr val="FFC000"/>
                </a:solidFill>
              </a:rPr>
              <a:t>();</a:t>
            </a:r>
          </a:p>
          <a:p>
            <a:endParaRPr lang="hu-HU" sz="2000" b="1" dirty="0">
              <a:solidFill>
                <a:srgbClr val="FFC000"/>
              </a:solidFill>
            </a:endParaRPr>
          </a:p>
          <a:p>
            <a:endParaRPr lang="hu-HU" sz="2000" b="1" dirty="0" smtClean="0">
              <a:solidFill>
                <a:srgbClr val="FFC000"/>
              </a:solidFill>
            </a:endParaRPr>
          </a:p>
          <a:p>
            <a:endParaRPr lang="hu-HU" sz="2000" b="1" dirty="0" smtClean="0">
              <a:solidFill>
                <a:srgbClr val="FFC000"/>
              </a:solidFill>
            </a:endParaRPr>
          </a:p>
          <a:p>
            <a:r>
              <a:rPr lang="hu-HU" sz="2000" b="1" dirty="0" err="1" smtClean="0">
                <a:solidFill>
                  <a:srgbClr val="FFC000"/>
                </a:solidFill>
              </a:rPr>
              <a:t>Car</a:t>
            </a:r>
            <a:r>
              <a:rPr lang="hu-HU" sz="2000" b="1" dirty="0" smtClean="0">
                <a:solidFill>
                  <a:srgbClr val="FFC000"/>
                </a:solidFill>
              </a:rPr>
              <a:t> </a:t>
            </a:r>
            <a:r>
              <a:rPr lang="hu-HU" sz="2000" b="1" dirty="0">
                <a:solidFill>
                  <a:srgbClr val="FFC000"/>
                </a:solidFill>
              </a:rPr>
              <a:t>b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en-US" sz="2000" b="1" dirty="0">
              <a:solidFill>
                <a:srgbClr val="FFC000"/>
              </a:solidFill>
            </a:endParaRPr>
          </a:p>
          <a:p>
            <a:endParaRPr lang="hu-HU" sz="2000" b="1" dirty="0" smtClean="0">
              <a:solidFill>
                <a:srgbClr val="FFC000"/>
              </a:solidFill>
            </a:endParaRPr>
          </a:p>
          <a:p>
            <a:endParaRPr lang="hu-HU" sz="2000" b="1" dirty="0" smtClean="0">
              <a:solidFill>
                <a:srgbClr val="FFC000"/>
              </a:solidFill>
            </a:endParaRPr>
          </a:p>
          <a:p>
            <a:endParaRPr lang="hu-HU" sz="2000" b="1" dirty="0" smtClean="0">
              <a:solidFill>
                <a:srgbClr val="FFC000"/>
              </a:solidFill>
            </a:endParaRPr>
          </a:p>
          <a:p>
            <a:r>
              <a:rPr lang="hu-HU" sz="2000" b="1" dirty="0" err="1" smtClean="0">
                <a:solidFill>
                  <a:srgbClr val="FFC000"/>
                </a:solidFill>
              </a:rPr>
              <a:t>Car</a:t>
            </a:r>
            <a:r>
              <a:rPr lang="hu-HU" sz="2000" b="1" dirty="0" smtClean="0">
                <a:solidFill>
                  <a:srgbClr val="FFC000"/>
                </a:solidFill>
              </a:rPr>
              <a:t> c </a:t>
            </a:r>
            <a:r>
              <a:rPr lang="hu-HU" sz="2000" b="1" dirty="0">
                <a:solidFill>
                  <a:srgbClr val="FFC000"/>
                </a:solidFill>
              </a:rPr>
              <a:t>=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hu-HU" sz="2000" b="1" dirty="0" smtClean="0">
              <a:solidFill>
                <a:srgbClr val="FFC000"/>
              </a:solidFill>
            </a:endParaRPr>
          </a:p>
        </p:txBody>
      </p:sp>
      <p:sp>
        <p:nvSpPr>
          <p:cNvPr id="45" name="Átellenes sarkain kerekített téglalap 44"/>
          <p:cNvSpPr/>
          <p:nvPr/>
        </p:nvSpPr>
        <p:spPr>
          <a:xfrm>
            <a:off x="4054893" y="2327844"/>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a</a:t>
            </a:r>
            <a:endParaRPr lang="hu-HU" dirty="0"/>
          </a:p>
        </p:txBody>
      </p:sp>
      <p:sp>
        <p:nvSpPr>
          <p:cNvPr id="46" name="Átellenes sarkain kerekített téglalap 45"/>
          <p:cNvSpPr/>
          <p:nvPr/>
        </p:nvSpPr>
        <p:spPr>
          <a:xfrm>
            <a:off x="4083904" y="3536220"/>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b</a:t>
            </a:r>
            <a:endParaRPr lang="hu-HU" dirty="0"/>
          </a:p>
        </p:txBody>
      </p:sp>
      <p:sp>
        <p:nvSpPr>
          <p:cNvPr id="48" name="Szövegdoboz 47"/>
          <p:cNvSpPr txBox="1"/>
          <p:nvPr/>
        </p:nvSpPr>
        <p:spPr>
          <a:xfrm>
            <a:off x="7191559" y="2261679"/>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50" name="Ellipszis 49"/>
          <p:cNvSpPr/>
          <p:nvPr/>
        </p:nvSpPr>
        <p:spPr>
          <a:xfrm>
            <a:off x="6472468" y="3361679"/>
            <a:ext cx="1695306" cy="6222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2</a:t>
            </a:r>
            <a:endParaRPr lang="hu-HU" dirty="0"/>
          </a:p>
        </p:txBody>
      </p:sp>
      <p:sp>
        <p:nvSpPr>
          <p:cNvPr id="54" name="Átellenes sarkain kerekített téglalap 53"/>
          <p:cNvSpPr/>
          <p:nvPr/>
        </p:nvSpPr>
        <p:spPr>
          <a:xfrm>
            <a:off x="4083904" y="4735281"/>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c</a:t>
            </a:r>
            <a:endParaRPr lang="hu-HU" dirty="0"/>
          </a:p>
        </p:txBody>
      </p:sp>
      <p:sp>
        <p:nvSpPr>
          <p:cNvPr id="58" name="Szövegdoboz 57"/>
          <p:cNvSpPr txBox="1"/>
          <p:nvPr/>
        </p:nvSpPr>
        <p:spPr>
          <a:xfrm>
            <a:off x="8902825" y="4703986"/>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105" name="Szövegdoboz 104"/>
          <p:cNvSpPr txBox="1"/>
          <p:nvPr/>
        </p:nvSpPr>
        <p:spPr>
          <a:xfrm>
            <a:off x="8107923" y="3429723"/>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cxnSp>
        <p:nvCxnSpPr>
          <p:cNvPr id="119" name="Egyenes összekötő nyíllal 118"/>
          <p:cNvCxnSpPr/>
          <p:nvPr/>
        </p:nvCxnSpPr>
        <p:spPr>
          <a:xfrm>
            <a:off x="5013676" y="3672792"/>
            <a:ext cx="14235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Cím 1"/>
          <p:cNvSpPr txBox="1">
            <a:spLocks/>
          </p:cNvSpPr>
          <p:nvPr/>
        </p:nvSpPr>
        <p:spPr>
          <a:xfrm>
            <a:off x="646111" y="452718"/>
            <a:ext cx="9404723" cy="80767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4000" dirty="0" err="1" smtClean="0">
                <a:solidFill>
                  <a:schemeClr val="tx1"/>
                </a:solidFill>
              </a:rPr>
              <a:t>How</a:t>
            </a:r>
            <a:r>
              <a:rPr lang="hu-HU" sz="4000" dirty="0" smtClean="0">
                <a:solidFill>
                  <a:schemeClr val="tx1"/>
                </a:solidFill>
              </a:rPr>
              <a:t> GC </a:t>
            </a:r>
            <a:r>
              <a:rPr lang="hu-HU" sz="4000" dirty="0" err="1" smtClean="0">
                <a:solidFill>
                  <a:schemeClr val="tx1"/>
                </a:solidFill>
              </a:rPr>
              <a:t>works</a:t>
            </a:r>
            <a:endParaRPr lang="hu-HU" sz="4000" dirty="0"/>
          </a:p>
        </p:txBody>
      </p:sp>
      <p:sp>
        <p:nvSpPr>
          <p:cNvPr id="20" name="Cím 1"/>
          <p:cNvSpPr txBox="1">
            <a:spLocks/>
          </p:cNvSpPr>
          <p:nvPr/>
        </p:nvSpPr>
        <p:spPr>
          <a:xfrm>
            <a:off x="655937" y="5651356"/>
            <a:ext cx="1770080" cy="62587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a = null;</a:t>
            </a:r>
          </a:p>
          <a:p>
            <a:endParaRPr lang="hu-HU" sz="2000" b="1" dirty="0" smtClean="0">
              <a:solidFill>
                <a:srgbClr val="FFFF00"/>
              </a:solidFill>
            </a:endParaRPr>
          </a:p>
          <a:p>
            <a:endParaRPr lang="hu-HU" sz="2000" b="1" dirty="0" smtClean="0">
              <a:solidFill>
                <a:srgbClr val="FFFF00"/>
              </a:solidFill>
            </a:endParaRPr>
          </a:p>
        </p:txBody>
      </p:sp>
      <p:cxnSp>
        <p:nvCxnSpPr>
          <p:cNvPr id="21" name="Egyenes összekötő nyíllal 20"/>
          <p:cNvCxnSpPr/>
          <p:nvPr/>
        </p:nvCxnSpPr>
        <p:spPr>
          <a:xfrm>
            <a:off x="4993694" y="2491870"/>
            <a:ext cx="539579" cy="0"/>
          </a:xfrm>
          <a:prstGeom prst="straightConnector1">
            <a:avLst/>
          </a:prstGeom>
          <a:ln w="57150">
            <a:solidFill>
              <a:schemeClr val="tx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Szövegdoboz 21"/>
          <p:cNvSpPr txBox="1"/>
          <p:nvPr/>
        </p:nvSpPr>
        <p:spPr>
          <a:xfrm>
            <a:off x="4968669" y="2261037"/>
            <a:ext cx="394660" cy="461665"/>
          </a:xfrm>
          <a:prstGeom prst="rect">
            <a:avLst/>
          </a:prstGeom>
          <a:noFill/>
        </p:spPr>
        <p:txBody>
          <a:bodyPr wrap="none" rtlCol="0">
            <a:spAutoFit/>
          </a:bodyPr>
          <a:lstStyle/>
          <a:p>
            <a:r>
              <a:rPr lang="hu-HU" sz="2400" b="1" dirty="0" smtClean="0">
                <a:solidFill>
                  <a:srgbClr val="FF0000"/>
                </a:solidFill>
              </a:rPr>
              <a:t>X</a:t>
            </a:r>
            <a:endParaRPr lang="hu-HU" sz="2400" b="1" dirty="0">
              <a:solidFill>
                <a:srgbClr val="FF0000"/>
              </a:solidFill>
            </a:endParaRPr>
          </a:p>
        </p:txBody>
      </p:sp>
      <p:sp>
        <p:nvSpPr>
          <p:cNvPr id="23" name="Ellipszis 22"/>
          <p:cNvSpPr/>
          <p:nvPr/>
        </p:nvSpPr>
        <p:spPr>
          <a:xfrm>
            <a:off x="5542043" y="2176095"/>
            <a:ext cx="1695306" cy="622226"/>
          </a:xfrm>
          <a:prstGeom prst="ellipse">
            <a:avLst/>
          </a:prstGeom>
          <a:solidFill>
            <a:schemeClr val="accent2">
              <a:lumMod val="40000"/>
              <a:lumOff val="60000"/>
            </a:schemeClr>
          </a:solidFill>
          <a:ln w="28575">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1</a:t>
            </a:r>
            <a:endParaRPr lang="hu-HU" dirty="0"/>
          </a:p>
        </p:txBody>
      </p:sp>
      <p:sp>
        <p:nvSpPr>
          <p:cNvPr id="25" name="Szövegdoboz 24"/>
          <p:cNvSpPr txBox="1"/>
          <p:nvPr/>
        </p:nvSpPr>
        <p:spPr>
          <a:xfrm>
            <a:off x="9200292" y="1832405"/>
            <a:ext cx="2343911" cy="646331"/>
          </a:xfrm>
          <a:prstGeom prst="rect">
            <a:avLst/>
          </a:prstGeom>
          <a:solidFill>
            <a:schemeClr val="accent5">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pPr algn="ctr"/>
            <a:r>
              <a:rPr lang="hu-HU" dirty="0" err="1">
                <a:solidFill>
                  <a:schemeClr val="tx1"/>
                </a:solidFill>
              </a:rPr>
              <a:t>Elligible</a:t>
            </a:r>
            <a:r>
              <a:rPr lang="hu-HU" dirty="0">
                <a:solidFill>
                  <a:schemeClr val="tx1"/>
                </a:solidFill>
              </a:rPr>
              <a:t> </a:t>
            </a:r>
            <a:r>
              <a:rPr lang="hu-HU" dirty="0" err="1" smtClean="0">
                <a:solidFill>
                  <a:schemeClr val="tx1"/>
                </a:solidFill>
              </a:rPr>
              <a:t>for</a:t>
            </a:r>
            <a:endParaRPr lang="hu-HU" dirty="0" smtClean="0">
              <a:solidFill>
                <a:schemeClr val="tx1"/>
              </a:solidFill>
            </a:endParaRPr>
          </a:p>
          <a:p>
            <a:pPr algn="ctr"/>
            <a:r>
              <a:rPr lang="hu-HU" dirty="0" err="1">
                <a:solidFill>
                  <a:schemeClr val="tx1"/>
                </a:solidFill>
              </a:rPr>
              <a:t>garbage</a:t>
            </a:r>
            <a:r>
              <a:rPr lang="hu-HU" dirty="0">
                <a:solidFill>
                  <a:schemeClr val="tx1"/>
                </a:solidFill>
              </a:rPr>
              <a:t> </a:t>
            </a:r>
            <a:r>
              <a:rPr lang="hu-HU" dirty="0" err="1">
                <a:solidFill>
                  <a:schemeClr val="tx1"/>
                </a:solidFill>
              </a:rPr>
              <a:t>collection</a:t>
            </a:r>
            <a:endParaRPr lang="hu-HU" dirty="0">
              <a:solidFill>
                <a:schemeClr val="tx1"/>
              </a:solidFill>
            </a:endParaRPr>
          </a:p>
        </p:txBody>
      </p:sp>
      <p:cxnSp>
        <p:nvCxnSpPr>
          <p:cNvPr id="26" name="Egyenes összekötő nyíllal 25"/>
          <p:cNvCxnSpPr/>
          <p:nvPr/>
        </p:nvCxnSpPr>
        <p:spPr>
          <a:xfrm flipH="1">
            <a:off x="7191559" y="2155571"/>
            <a:ext cx="1987892" cy="36772"/>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Cím 1"/>
          <p:cNvSpPr txBox="1">
            <a:spLocks/>
          </p:cNvSpPr>
          <p:nvPr/>
        </p:nvSpPr>
        <p:spPr>
          <a:xfrm>
            <a:off x="2213262" y="5644019"/>
            <a:ext cx="1088065" cy="4612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c </a:t>
            </a:r>
            <a:r>
              <a:rPr lang="hu-HU" sz="2000" b="1" dirty="0">
                <a:solidFill>
                  <a:srgbClr val="FFC000"/>
                </a:solidFill>
              </a:rPr>
              <a:t>= b;</a:t>
            </a:r>
          </a:p>
          <a:p>
            <a:endParaRPr lang="hu-HU" sz="2000" b="1" dirty="0" smtClean="0">
              <a:solidFill>
                <a:srgbClr val="FFFF00"/>
              </a:solidFill>
            </a:endParaRPr>
          </a:p>
        </p:txBody>
      </p:sp>
      <p:cxnSp>
        <p:nvCxnSpPr>
          <p:cNvPr id="28" name="Egyenes összekötő nyíllal 27"/>
          <p:cNvCxnSpPr/>
          <p:nvPr/>
        </p:nvCxnSpPr>
        <p:spPr>
          <a:xfrm flipV="1">
            <a:off x="5023103" y="3871503"/>
            <a:ext cx="1590948" cy="10214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gyenes összekötő nyíllal 28"/>
          <p:cNvCxnSpPr/>
          <p:nvPr/>
        </p:nvCxnSpPr>
        <p:spPr>
          <a:xfrm>
            <a:off x="5023103" y="4897452"/>
            <a:ext cx="2183526" cy="6703"/>
          </a:xfrm>
          <a:prstGeom prst="straightConnector1">
            <a:avLst/>
          </a:prstGeom>
          <a:ln w="57150">
            <a:solidFill>
              <a:schemeClr val="tx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Szövegdoboz 29"/>
          <p:cNvSpPr txBox="1"/>
          <p:nvPr/>
        </p:nvSpPr>
        <p:spPr>
          <a:xfrm>
            <a:off x="5898413" y="4673323"/>
            <a:ext cx="394660" cy="461665"/>
          </a:xfrm>
          <a:prstGeom prst="rect">
            <a:avLst/>
          </a:prstGeom>
          <a:noFill/>
        </p:spPr>
        <p:txBody>
          <a:bodyPr wrap="none" rtlCol="0">
            <a:spAutoFit/>
          </a:bodyPr>
          <a:lstStyle/>
          <a:p>
            <a:r>
              <a:rPr lang="hu-HU" sz="2400" b="1" dirty="0" smtClean="0">
                <a:solidFill>
                  <a:srgbClr val="FF0000"/>
                </a:solidFill>
              </a:rPr>
              <a:t>X</a:t>
            </a:r>
            <a:endParaRPr lang="hu-HU" sz="2400" b="1" dirty="0">
              <a:solidFill>
                <a:srgbClr val="FF0000"/>
              </a:solidFill>
            </a:endParaRPr>
          </a:p>
        </p:txBody>
      </p:sp>
      <p:sp>
        <p:nvSpPr>
          <p:cNvPr id="31" name="Ellipszis 30"/>
          <p:cNvSpPr/>
          <p:nvPr/>
        </p:nvSpPr>
        <p:spPr>
          <a:xfrm>
            <a:off x="7245888" y="4590821"/>
            <a:ext cx="1695306" cy="622226"/>
          </a:xfrm>
          <a:prstGeom prst="ellipse">
            <a:avLst/>
          </a:prstGeom>
          <a:solidFill>
            <a:schemeClr val="accent2">
              <a:lumMod val="40000"/>
              <a:lumOff val="60000"/>
            </a:schemeClr>
          </a:solidFill>
          <a:ln w="28575">
            <a:solidFill>
              <a:schemeClr val="accent1"/>
            </a:solidFill>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3</a:t>
            </a:r>
            <a:endParaRPr lang="hu-HU" dirty="0"/>
          </a:p>
        </p:txBody>
      </p:sp>
      <p:sp>
        <p:nvSpPr>
          <p:cNvPr id="32" name="Szövegdoboz 31"/>
          <p:cNvSpPr txBox="1"/>
          <p:nvPr/>
        </p:nvSpPr>
        <p:spPr>
          <a:xfrm>
            <a:off x="9175495" y="4017561"/>
            <a:ext cx="2343911" cy="646331"/>
          </a:xfrm>
          <a:prstGeom prst="rect">
            <a:avLst/>
          </a:prstGeom>
          <a:solidFill>
            <a:schemeClr val="accent5">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hu-HU" dirty="0" err="1">
                <a:solidFill>
                  <a:schemeClr val="tx1"/>
                </a:solidFill>
              </a:rPr>
              <a:t>Elligible</a:t>
            </a:r>
            <a:r>
              <a:rPr lang="hu-HU" dirty="0">
                <a:solidFill>
                  <a:schemeClr val="tx1"/>
                </a:solidFill>
              </a:rPr>
              <a:t> </a:t>
            </a:r>
            <a:r>
              <a:rPr lang="hu-HU" dirty="0" err="1">
                <a:solidFill>
                  <a:schemeClr val="tx1"/>
                </a:solidFill>
              </a:rPr>
              <a:t>for</a:t>
            </a:r>
            <a:endParaRPr lang="hu-HU" dirty="0">
              <a:solidFill>
                <a:schemeClr val="tx1"/>
              </a:solidFill>
            </a:endParaRPr>
          </a:p>
          <a:p>
            <a:pPr algn="ctr"/>
            <a:r>
              <a:rPr lang="hu-HU" dirty="0" err="1">
                <a:solidFill>
                  <a:schemeClr val="tx1"/>
                </a:solidFill>
              </a:rPr>
              <a:t>garbage</a:t>
            </a:r>
            <a:r>
              <a:rPr lang="hu-HU" dirty="0">
                <a:solidFill>
                  <a:schemeClr val="tx1"/>
                </a:solidFill>
              </a:rPr>
              <a:t> </a:t>
            </a:r>
            <a:r>
              <a:rPr lang="hu-HU" dirty="0" err="1">
                <a:solidFill>
                  <a:schemeClr val="tx1"/>
                </a:solidFill>
              </a:rPr>
              <a:t>collection</a:t>
            </a:r>
            <a:endParaRPr lang="hu-HU" dirty="0">
              <a:solidFill>
                <a:schemeClr val="tx1"/>
              </a:solidFill>
            </a:endParaRPr>
          </a:p>
        </p:txBody>
      </p:sp>
      <p:cxnSp>
        <p:nvCxnSpPr>
          <p:cNvPr id="33" name="Egyenes összekötő nyíllal 32"/>
          <p:cNvCxnSpPr/>
          <p:nvPr/>
        </p:nvCxnSpPr>
        <p:spPr>
          <a:xfrm flipH="1">
            <a:off x="8472367" y="4356466"/>
            <a:ext cx="638046" cy="241301"/>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Cím 1"/>
          <p:cNvSpPr txBox="1">
            <a:spLocks/>
          </p:cNvSpPr>
          <p:nvPr/>
        </p:nvSpPr>
        <p:spPr>
          <a:xfrm>
            <a:off x="3550976" y="5651356"/>
            <a:ext cx="1307676" cy="4612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b = null;</a:t>
            </a:r>
            <a:endParaRPr lang="hu-HU" sz="2000" b="1" dirty="0">
              <a:solidFill>
                <a:srgbClr val="FFC000"/>
              </a:solidFill>
            </a:endParaRPr>
          </a:p>
          <a:p>
            <a:endParaRPr lang="hu-HU" sz="2000" b="1" dirty="0" smtClean="0">
              <a:solidFill>
                <a:srgbClr val="FFFF00"/>
              </a:solidFill>
            </a:endParaRPr>
          </a:p>
        </p:txBody>
      </p:sp>
      <p:cxnSp>
        <p:nvCxnSpPr>
          <p:cNvPr id="35" name="Egyenes összekötő nyíllal 34"/>
          <p:cNvCxnSpPr/>
          <p:nvPr/>
        </p:nvCxnSpPr>
        <p:spPr>
          <a:xfrm>
            <a:off x="5016011" y="3672931"/>
            <a:ext cx="1423505" cy="0"/>
          </a:xfrm>
          <a:prstGeom prst="straightConnector1">
            <a:avLst/>
          </a:prstGeom>
          <a:ln w="57150">
            <a:solidFill>
              <a:schemeClr val="tx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Szövegdoboz 35"/>
          <p:cNvSpPr txBox="1"/>
          <p:nvPr/>
        </p:nvSpPr>
        <p:spPr>
          <a:xfrm>
            <a:off x="5505422" y="3455190"/>
            <a:ext cx="394660" cy="461665"/>
          </a:xfrm>
          <a:prstGeom prst="rect">
            <a:avLst/>
          </a:prstGeom>
          <a:noFill/>
        </p:spPr>
        <p:txBody>
          <a:bodyPr wrap="none" rtlCol="0">
            <a:spAutoFit/>
          </a:bodyPr>
          <a:lstStyle/>
          <a:p>
            <a:r>
              <a:rPr lang="hu-HU" sz="2400" b="1" dirty="0" smtClean="0">
                <a:solidFill>
                  <a:srgbClr val="FF0000"/>
                </a:solidFill>
              </a:rPr>
              <a:t>X</a:t>
            </a:r>
            <a:endParaRPr lang="hu-HU" sz="2400" b="1" dirty="0">
              <a:solidFill>
                <a:srgbClr val="FF0000"/>
              </a:solidFill>
            </a:endParaRPr>
          </a:p>
        </p:txBody>
      </p:sp>
      <p:sp>
        <p:nvSpPr>
          <p:cNvPr id="39" name="Szövegdoboz 38"/>
          <p:cNvSpPr txBox="1"/>
          <p:nvPr/>
        </p:nvSpPr>
        <p:spPr>
          <a:xfrm>
            <a:off x="3239156" y="2593333"/>
            <a:ext cx="2575266" cy="369332"/>
          </a:xfrm>
          <a:prstGeom prst="rect">
            <a:avLst/>
          </a:prstGeom>
          <a:noFill/>
        </p:spPr>
        <p:txBody>
          <a:bodyPr wrap="square" rtlCol="0">
            <a:spAutoFit/>
          </a:bodyPr>
          <a:lstStyle/>
          <a:p>
            <a:r>
              <a:rPr lang="hu-HU" dirty="0" err="1"/>
              <a:t>Empty</a:t>
            </a:r>
            <a:r>
              <a:rPr lang="hu-HU" dirty="0"/>
              <a:t> </a:t>
            </a:r>
            <a:r>
              <a:rPr lang="hu-HU" dirty="0" err="1" smtClean="0"/>
              <a:t>Car</a:t>
            </a:r>
            <a:r>
              <a:rPr lang="hu-HU" dirty="0" smtClean="0"/>
              <a:t> </a:t>
            </a:r>
            <a:r>
              <a:rPr lang="hu-HU" dirty="0" err="1" smtClean="0"/>
              <a:t>refference</a:t>
            </a:r>
            <a:endParaRPr lang="hu-HU" dirty="0"/>
          </a:p>
        </p:txBody>
      </p:sp>
      <p:sp>
        <p:nvSpPr>
          <p:cNvPr id="43" name="Szövegdoboz 42"/>
          <p:cNvSpPr txBox="1"/>
          <p:nvPr/>
        </p:nvSpPr>
        <p:spPr>
          <a:xfrm>
            <a:off x="3553022" y="4959373"/>
            <a:ext cx="1952368" cy="369332"/>
          </a:xfrm>
          <a:prstGeom prst="rect">
            <a:avLst/>
          </a:prstGeom>
          <a:noFill/>
        </p:spPr>
        <p:txBody>
          <a:bodyPr wrap="square" rtlCol="0">
            <a:spAutoFit/>
          </a:bodyPr>
          <a:lstStyle/>
          <a:p>
            <a:r>
              <a:rPr lang="hu-HU" dirty="0" err="1" smtClean="0"/>
              <a:t>Car</a:t>
            </a:r>
            <a:r>
              <a:rPr lang="hu-HU" dirty="0" smtClean="0"/>
              <a:t> </a:t>
            </a:r>
            <a:r>
              <a:rPr lang="hu-HU" dirty="0" err="1" smtClean="0"/>
              <a:t>refference</a:t>
            </a:r>
            <a:endParaRPr lang="hu-HU" dirty="0"/>
          </a:p>
        </p:txBody>
      </p:sp>
      <p:sp>
        <p:nvSpPr>
          <p:cNvPr id="37" name="Szövegdoboz 36"/>
          <p:cNvSpPr txBox="1"/>
          <p:nvPr/>
        </p:nvSpPr>
        <p:spPr>
          <a:xfrm>
            <a:off x="3239156" y="3808798"/>
            <a:ext cx="2575266" cy="369332"/>
          </a:xfrm>
          <a:prstGeom prst="rect">
            <a:avLst/>
          </a:prstGeom>
          <a:noFill/>
        </p:spPr>
        <p:txBody>
          <a:bodyPr wrap="square" rtlCol="0">
            <a:spAutoFit/>
          </a:bodyPr>
          <a:lstStyle/>
          <a:p>
            <a:r>
              <a:rPr lang="hu-HU" dirty="0" err="1"/>
              <a:t>Empty</a:t>
            </a:r>
            <a:r>
              <a:rPr lang="hu-HU" dirty="0"/>
              <a:t> </a:t>
            </a:r>
            <a:r>
              <a:rPr lang="hu-HU" dirty="0" err="1" smtClean="0"/>
              <a:t>Car</a:t>
            </a:r>
            <a:r>
              <a:rPr lang="hu-HU" dirty="0" smtClean="0"/>
              <a:t> </a:t>
            </a:r>
            <a:r>
              <a:rPr lang="hu-HU" dirty="0" err="1" smtClean="0"/>
              <a:t>refference</a:t>
            </a:r>
            <a:endParaRPr lang="hu-HU" dirty="0"/>
          </a:p>
        </p:txBody>
      </p:sp>
    </p:spTree>
    <p:extLst>
      <p:ext uri="{BB962C8B-B14F-4D97-AF65-F5344CB8AC3E}">
        <p14:creationId xmlns:p14="http://schemas.microsoft.com/office/powerpoint/2010/main" val="277763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119"/>
                                        </p:tgtEl>
                                      </p:cBhvr>
                                    </p:animEffect>
                                    <p:set>
                                      <p:cBhvr>
                                        <p:cTn id="7" dur="1" fill="hold">
                                          <p:stCondLst>
                                            <p:cond delay="999"/>
                                          </p:stCondLst>
                                        </p:cTn>
                                        <p:tgtEl>
                                          <p:spTgt spid="119"/>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10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10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0" y="449612"/>
            <a:ext cx="9404723" cy="1441286"/>
          </a:xfrm>
        </p:spPr>
        <p:txBody>
          <a:bodyPr/>
          <a:lstStyle/>
          <a:p>
            <a:r>
              <a:rPr lang="hu-HU" sz="4000" dirty="0" err="1" smtClean="0"/>
              <a:t>How</a:t>
            </a:r>
            <a:r>
              <a:rPr lang="hu-HU" sz="4000" dirty="0" smtClean="0"/>
              <a:t> GC </a:t>
            </a:r>
            <a:r>
              <a:rPr lang="hu-HU" sz="4000" dirty="0" err="1" smtClean="0"/>
              <a:t>works</a:t>
            </a:r>
            <a:endParaRPr lang="hu-HU" sz="4000" dirty="0"/>
          </a:p>
        </p:txBody>
      </p:sp>
      <p:sp>
        <p:nvSpPr>
          <p:cNvPr id="24" name="Cím 1"/>
          <p:cNvSpPr txBox="1">
            <a:spLocks/>
          </p:cNvSpPr>
          <p:nvPr/>
        </p:nvSpPr>
        <p:spPr>
          <a:xfrm>
            <a:off x="655937" y="2261679"/>
            <a:ext cx="2670290" cy="239883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err="1">
                <a:solidFill>
                  <a:srgbClr val="FFC000"/>
                </a:solidFill>
              </a:rPr>
              <a:t>Car</a:t>
            </a:r>
            <a:r>
              <a:rPr lang="hu-HU" sz="2000" b="1" dirty="0">
                <a:solidFill>
                  <a:srgbClr val="FFC000"/>
                </a:solidFill>
              </a:rPr>
              <a:t> a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smtClean="0">
                <a:solidFill>
                  <a:srgbClr val="FFC000"/>
                </a:solidFill>
              </a:rPr>
              <a:t>();</a:t>
            </a:r>
          </a:p>
          <a:p>
            <a:endParaRPr lang="hu-HU" sz="2000" b="1" dirty="0">
              <a:solidFill>
                <a:srgbClr val="FFC000"/>
              </a:solidFill>
            </a:endParaRPr>
          </a:p>
          <a:p>
            <a:endParaRPr lang="hu-HU" sz="2000" b="1" dirty="0" smtClean="0">
              <a:solidFill>
                <a:srgbClr val="FFC000"/>
              </a:solidFill>
            </a:endParaRPr>
          </a:p>
          <a:p>
            <a:endParaRPr lang="hu-HU" sz="2000" b="1" dirty="0" smtClean="0">
              <a:solidFill>
                <a:srgbClr val="FFC000"/>
              </a:solidFill>
            </a:endParaRPr>
          </a:p>
          <a:p>
            <a:r>
              <a:rPr lang="hu-HU" sz="2000" b="1" dirty="0" err="1" smtClean="0">
                <a:solidFill>
                  <a:srgbClr val="FFC000"/>
                </a:solidFill>
              </a:rPr>
              <a:t>Car</a:t>
            </a:r>
            <a:r>
              <a:rPr lang="hu-HU" sz="2000" b="1" dirty="0" smtClean="0">
                <a:solidFill>
                  <a:srgbClr val="FFC000"/>
                </a:solidFill>
              </a:rPr>
              <a:t> </a:t>
            </a:r>
            <a:r>
              <a:rPr lang="hu-HU" sz="2000" b="1" dirty="0">
                <a:solidFill>
                  <a:srgbClr val="FFC000"/>
                </a:solidFill>
              </a:rPr>
              <a:t>b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en-US" sz="2000" b="1" dirty="0">
              <a:solidFill>
                <a:srgbClr val="FFC000"/>
              </a:solidFill>
            </a:endParaRPr>
          </a:p>
          <a:p>
            <a:endParaRPr lang="hu-HU" sz="2000" b="1" dirty="0" smtClean="0">
              <a:solidFill>
                <a:srgbClr val="FFC000"/>
              </a:solidFill>
            </a:endParaRPr>
          </a:p>
          <a:p>
            <a:endParaRPr lang="hu-HU" sz="2000" b="1" dirty="0" smtClean="0">
              <a:solidFill>
                <a:srgbClr val="FFC000"/>
              </a:solidFill>
            </a:endParaRPr>
          </a:p>
          <a:p>
            <a:endParaRPr lang="hu-HU" sz="2000" b="1" dirty="0" smtClean="0">
              <a:solidFill>
                <a:srgbClr val="FFC000"/>
              </a:solidFill>
            </a:endParaRPr>
          </a:p>
          <a:p>
            <a:r>
              <a:rPr lang="hu-HU" sz="2000" b="1" dirty="0" err="1" smtClean="0">
                <a:solidFill>
                  <a:srgbClr val="FFC000"/>
                </a:solidFill>
              </a:rPr>
              <a:t>Car</a:t>
            </a:r>
            <a:r>
              <a:rPr lang="hu-HU" sz="2000" b="1" dirty="0" smtClean="0">
                <a:solidFill>
                  <a:srgbClr val="FFC000"/>
                </a:solidFill>
              </a:rPr>
              <a:t> c </a:t>
            </a:r>
            <a:r>
              <a:rPr lang="hu-HU" sz="2000" b="1" dirty="0">
                <a:solidFill>
                  <a:srgbClr val="FFC000"/>
                </a:solidFill>
              </a:rPr>
              <a:t>=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hu-HU" sz="2000" b="1" dirty="0" smtClean="0">
              <a:solidFill>
                <a:srgbClr val="FFC000"/>
              </a:solidFill>
            </a:endParaRPr>
          </a:p>
        </p:txBody>
      </p:sp>
      <p:sp>
        <p:nvSpPr>
          <p:cNvPr id="45" name="Átellenes sarkain kerekített téglalap 44"/>
          <p:cNvSpPr/>
          <p:nvPr/>
        </p:nvSpPr>
        <p:spPr>
          <a:xfrm>
            <a:off x="4054893" y="2327844"/>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a</a:t>
            </a:r>
            <a:endParaRPr lang="hu-HU" dirty="0"/>
          </a:p>
        </p:txBody>
      </p:sp>
      <p:sp>
        <p:nvSpPr>
          <p:cNvPr id="46" name="Átellenes sarkain kerekített téglalap 45"/>
          <p:cNvSpPr/>
          <p:nvPr/>
        </p:nvSpPr>
        <p:spPr>
          <a:xfrm>
            <a:off x="4083904" y="3536220"/>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b</a:t>
            </a:r>
            <a:endParaRPr lang="hu-HU" dirty="0"/>
          </a:p>
        </p:txBody>
      </p:sp>
      <p:sp>
        <p:nvSpPr>
          <p:cNvPr id="48" name="Szövegdoboz 47"/>
          <p:cNvSpPr txBox="1"/>
          <p:nvPr/>
        </p:nvSpPr>
        <p:spPr>
          <a:xfrm>
            <a:off x="7191559" y="2261679"/>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50" name="Ellipszis 49"/>
          <p:cNvSpPr/>
          <p:nvPr/>
        </p:nvSpPr>
        <p:spPr>
          <a:xfrm>
            <a:off x="6472468" y="3361679"/>
            <a:ext cx="1695306" cy="6222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2</a:t>
            </a:r>
            <a:endParaRPr lang="hu-HU" dirty="0"/>
          </a:p>
        </p:txBody>
      </p:sp>
      <p:sp>
        <p:nvSpPr>
          <p:cNvPr id="54" name="Átellenes sarkain kerekített téglalap 53"/>
          <p:cNvSpPr/>
          <p:nvPr/>
        </p:nvSpPr>
        <p:spPr>
          <a:xfrm>
            <a:off x="4083904" y="4735281"/>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c</a:t>
            </a:r>
            <a:endParaRPr lang="hu-HU" dirty="0"/>
          </a:p>
        </p:txBody>
      </p:sp>
      <p:sp>
        <p:nvSpPr>
          <p:cNvPr id="58" name="Szövegdoboz 57"/>
          <p:cNvSpPr txBox="1"/>
          <p:nvPr/>
        </p:nvSpPr>
        <p:spPr>
          <a:xfrm>
            <a:off x="8902825" y="4703986"/>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105" name="Szövegdoboz 104"/>
          <p:cNvSpPr txBox="1"/>
          <p:nvPr/>
        </p:nvSpPr>
        <p:spPr>
          <a:xfrm>
            <a:off x="8107923" y="3429723"/>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175" name="Cím 1"/>
          <p:cNvSpPr txBox="1">
            <a:spLocks/>
          </p:cNvSpPr>
          <p:nvPr/>
        </p:nvSpPr>
        <p:spPr>
          <a:xfrm>
            <a:off x="646111" y="452718"/>
            <a:ext cx="9404723" cy="80767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4000" dirty="0" err="1" smtClean="0">
                <a:solidFill>
                  <a:schemeClr val="tx1"/>
                </a:solidFill>
              </a:rPr>
              <a:t>How</a:t>
            </a:r>
            <a:r>
              <a:rPr lang="hu-HU" sz="4000" dirty="0" smtClean="0">
                <a:solidFill>
                  <a:schemeClr val="tx1"/>
                </a:solidFill>
              </a:rPr>
              <a:t> GC </a:t>
            </a:r>
            <a:r>
              <a:rPr lang="hu-HU" sz="4000" dirty="0" err="1" smtClean="0">
                <a:solidFill>
                  <a:schemeClr val="tx1"/>
                </a:solidFill>
              </a:rPr>
              <a:t>works</a:t>
            </a:r>
            <a:endParaRPr lang="hu-HU" sz="4000" dirty="0"/>
          </a:p>
        </p:txBody>
      </p:sp>
      <p:sp>
        <p:nvSpPr>
          <p:cNvPr id="20" name="Cím 1"/>
          <p:cNvSpPr txBox="1">
            <a:spLocks/>
          </p:cNvSpPr>
          <p:nvPr/>
        </p:nvSpPr>
        <p:spPr>
          <a:xfrm>
            <a:off x="655937" y="5651356"/>
            <a:ext cx="1770080" cy="62587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a = null;</a:t>
            </a:r>
          </a:p>
          <a:p>
            <a:endParaRPr lang="hu-HU" sz="2000" b="1" dirty="0" smtClean="0">
              <a:solidFill>
                <a:srgbClr val="FFFF00"/>
              </a:solidFill>
            </a:endParaRPr>
          </a:p>
          <a:p>
            <a:endParaRPr lang="hu-HU" sz="2000" b="1" dirty="0" smtClean="0">
              <a:solidFill>
                <a:srgbClr val="FFFF00"/>
              </a:solidFill>
            </a:endParaRPr>
          </a:p>
        </p:txBody>
      </p:sp>
      <p:cxnSp>
        <p:nvCxnSpPr>
          <p:cNvPr id="21" name="Egyenes összekötő nyíllal 20"/>
          <p:cNvCxnSpPr/>
          <p:nvPr/>
        </p:nvCxnSpPr>
        <p:spPr>
          <a:xfrm>
            <a:off x="4993694" y="2491870"/>
            <a:ext cx="539579" cy="0"/>
          </a:xfrm>
          <a:prstGeom prst="straightConnector1">
            <a:avLst/>
          </a:prstGeom>
          <a:ln w="57150">
            <a:solidFill>
              <a:schemeClr val="tx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Szövegdoboz 21"/>
          <p:cNvSpPr txBox="1"/>
          <p:nvPr/>
        </p:nvSpPr>
        <p:spPr>
          <a:xfrm>
            <a:off x="4968669" y="2261037"/>
            <a:ext cx="394660" cy="461665"/>
          </a:xfrm>
          <a:prstGeom prst="rect">
            <a:avLst/>
          </a:prstGeom>
          <a:noFill/>
        </p:spPr>
        <p:txBody>
          <a:bodyPr wrap="none" rtlCol="0">
            <a:spAutoFit/>
          </a:bodyPr>
          <a:lstStyle/>
          <a:p>
            <a:r>
              <a:rPr lang="hu-HU" sz="2400" b="1" dirty="0" smtClean="0">
                <a:solidFill>
                  <a:srgbClr val="FF0000"/>
                </a:solidFill>
              </a:rPr>
              <a:t>X</a:t>
            </a:r>
            <a:endParaRPr lang="hu-HU" sz="2400" b="1" dirty="0">
              <a:solidFill>
                <a:srgbClr val="FF0000"/>
              </a:solidFill>
            </a:endParaRPr>
          </a:p>
        </p:txBody>
      </p:sp>
      <p:sp>
        <p:nvSpPr>
          <p:cNvPr id="23" name="Ellipszis 22"/>
          <p:cNvSpPr/>
          <p:nvPr/>
        </p:nvSpPr>
        <p:spPr>
          <a:xfrm>
            <a:off x="5542043" y="2176095"/>
            <a:ext cx="1695306" cy="622226"/>
          </a:xfrm>
          <a:prstGeom prst="ellipse">
            <a:avLst/>
          </a:prstGeom>
          <a:solidFill>
            <a:schemeClr val="accent2">
              <a:lumMod val="40000"/>
              <a:lumOff val="60000"/>
            </a:schemeClr>
          </a:solidFill>
          <a:ln w="28575">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1</a:t>
            </a:r>
            <a:endParaRPr lang="hu-HU" dirty="0"/>
          </a:p>
        </p:txBody>
      </p:sp>
      <p:sp>
        <p:nvSpPr>
          <p:cNvPr id="25" name="Szövegdoboz 24"/>
          <p:cNvSpPr txBox="1"/>
          <p:nvPr/>
        </p:nvSpPr>
        <p:spPr>
          <a:xfrm>
            <a:off x="9200292" y="1832405"/>
            <a:ext cx="2343911" cy="646331"/>
          </a:xfrm>
          <a:prstGeom prst="rect">
            <a:avLst/>
          </a:prstGeom>
          <a:solidFill>
            <a:schemeClr val="accent5">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pPr algn="ctr"/>
            <a:r>
              <a:rPr lang="hu-HU" dirty="0" err="1">
                <a:solidFill>
                  <a:schemeClr val="tx1"/>
                </a:solidFill>
              </a:rPr>
              <a:t>Elligible</a:t>
            </a:r>
            <a:r>
              <a:rPr lang="hu-HU" dirty="0">
                <a:solidFill>
                  <a:schemeClr val="tx1"/>
                </a:solidFill>
              </a:rPr>
              <a:t> </a:t>
            </a:r>
            <a:r>
              <a:rPr lang="hu-HU" dirty="0" err="1" smtClean="0">
                <a:solidFill>
                  <a:schemeClr val="tx1"/>
                </a:solidFill>
              </a:rPr>
              <a:t>for</a:t>
            </a:r>
            <a:endParaRPr lang="hu-HU" dirty="0" smtClean="0">
              <a:solidFill>
                <a:schemeClr val="tx1"/>
              </a:solidFill>
            </a:endParaRPr>
          </a:p>
          <a:p>
            <a:pPr algn="ctr"/>
            <a:r>
              <a:rPr lang="hu-HU" dirty="0" err="1">
                <a:solidFill>
                  <a:schemeClr val="tx1"/>
                </a:solidFill>
              </a:rPr>
              <a:t>garbage</a:t>
            </a:r>
            <a:r>
              <a:rPr lang="hu-HU" dirty="0">
                <a:solidFill>
                  <a:schemeClr val="tx1"/>
                </a:solidFill>
              </a:rPr>
              <a:t> </a:t>
            </a:r>
            <a:r>
              <a:rPr lang="hu-HU" dirty="0" err="1">
                <a:solidFill>
                  <a:schemeClr val="tx1"/>
                </a:solidFill>
              </a:rPr>
              <a:t>collection</a:t>
            </a:r>
            <a:endParaRPr lang="hu-HU" dirty="0">
              <a:solidFill>
                <a:schemeClr val="tx1"/>
              </a:solidFill>
            </a:endParaRPr>
          </a:p>
        </p:txBody>
      </p:sp>
      <p:cxnSp>
        <p:nvCxnSpPr>
          <p:cNvPr id="26" name="Egyenes összekötő nyíllal 25"/>
          <p:cNvCxnSpPr/>
          <p:nvPr/>
        </p:nvCxnSpPr>
        <p:spPr>
          <a:xfrm flipH="1">
            <a:off x="7191559" y="2155571"/>
            <a:ext cx="1987892" cy="36772"/>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Cím 1"/>
          <p:cNvSpPr txBox="1">
            <a:spLocks/>
          </p:cNvSpPr>
          <p:nvPr/>
        </p:nvSpPr>
        <p:spPr>
          <a:xfrm>
            <a:off x="2213262" y="5644019"/>
            <a:ext cx="1088065" cy="4612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c </a:t>
            </a:r>
            <a:r>
              <a:rPr lang="hu-HU" sz="2000" b="1" dirty="0">
                <a:solidFill>
                  <a:srgbClr val="FFC000"/>
                </a:solidFill>
              </a:rPr>
              <a:t>= b;</a:t>
            </a:r>
          </a:p>
          <a:p>
            <a:endParaRPr lang="hu-HU" sz="2000" b="1" dirty="0" smtClean="0">
              <a:solidFill>
                <a:srgbClr val="FFFF00"/>
              </a:solidFill>
            </a:endParaRPr>
          </a:p>
        </p:txBody>
      </p:sp>
      <p:cxnSp>
        <p:nvCxnSpPr>
          <p:cNvPr id="28" name="Egyenes összekötő nyíllal 27"/>
          <p:cNvCxnSpPr/>
          <p:nvPr/>
        </p:nvCxnSpPr>
        <p:spPr>
          <a:xfrm flipV="1">
            <a:off x="5023103" y="3871503"/>
            <a:ext cx="1590948" cy="10214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gyenes összekötő nyíllal 28"/>
          <p:cNvCxnSpPr/>
          <p:nvPr/>
        </p:nvCxnSpPr>
        <p:spPr>
          <a:xfrm>
            <a:off x="5023103" y="4897452"/>
            <a:ext cx="2183526" cy="6703"/>
          </a:xfrm>
          <a:prstGeom prst="straightConnector1">
            <a:avLst/>
          </a:prstGeom>
          <a:ln w="57150">
            <a:solidFill>
              <a:schemeClr val="tx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Szövegdoboz 29"/>
          <p:cNvSpPr txBox="1"/>
          <p:nvPr/>
        </p:nvSpPr>
        <p:spPr>
          <a:xfrm>
            <a:off x="5898413" y="4673323"/>
            <a:ext cx="394660" cy="461665"/>
          </a:xfrm>
          <a:prstGeom prst="rect">
            <a:avLst/>
          </a:prstGeom>
          <a:noFill/>
        </p:spPr>
        <p:txBody>
          <a:bodyPr wrap="none" rtlCol="0">
            <a:spAutoFit/>
          </a:bodyPr>
          <a:lstStyle/>
          <a:p>
            <a:r>
              <a:rPr lang="hu-HU" sz="2400" b="1" dirty="0" smtClean="0">
                <a:solidFill>
                  <a:srgbClr val="FF0000"/>
                </a:solidFill>
              </a:rPr>
              <a:t>X</a:t>
            </a:r>
            <a:endParaRPr lang="hu-HU" sz="2400" b="1" dirty="0">
              <a:solidFill>
                <a:srgbClr val="FF0000"/>
              </a:solidFill>
            </a:endParaRPr>
          </a:p>
        </p:txBody>
      </p:sp>
      <p:sp>
        <p:nvSpPr>
          <p:cNvPr id="31" name="Ellipszis 30"/>
          <p:cNvSpPr/>
          <p:nvPr/>
        </p:nvSpPr>
        <p:spPr>
          <a:xfrm>
            <a:off x="7245888" y="4590821"/>
            <a:ext cx="1695306" cy="622226"/>
          </a:xfrm>
          <a:prstGeom prst="ellipse">
            <a:avLst/>
          </a:prstGeom>
          <a:solidFill>
            <a:schemeClr val="accent2">
              <a:lumMod val="40000"/>
              <a:lumOff val="60000"/>
            </a:schemeClr>
          </a:solidFill>
          <a:ln w="28575">
            <a:solidFill>
              <a:schemeClr val="accent1"/>
            </a:solidFill>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3</a:t>
            </a:r>
            <a:endParaRPr lang="hu-HU" dirty="0"/>
          </a:p>
        </p:txBody>
      </p:sp>
      <p:sp>
        <p:nvSpPr>
          <p:cNvPr id="32" name="Szövegdoboz 31"/>
          <p:cNvSpPr txBox="1"/>
          <p:nvPr/>
        </p:nvSpPr>
        <p:spPr>
          <a:xfrm>
            <a:off x="9175495" y="4017561"/>
            <a:ext cx="2343911" cy="646331"/>
          </a:xfrm>
          <a:prstGeom prst="rect">
            <a:avLst/>
          </a:prstGeom>
          <a:solidFill>
            <a:schemeClr val="accent5">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hu-HU" dirty="0" err="1">
                <a:solidFill>
                  <a:schemeClr val="tx1"/>
                </a:solidFill>
              </a:rPr>
              <a:t>Elligible</a:t>
            </a:r>
            <a:r>
              <a:rPr lang="hu-HU" dirty="0">
                <a:solidFill>
                  <a:schemeClr val="tx1"/>
                </a:solidFill>
              </a:rPr>
              <a:t> </a:t>
            </a:r>
            <a:r>
              <a:rPr lang="hu-HU" dirty="0" err="1">
                <a:solidFill>
                  <a:schemeClr val="tx1"/>
                </a:solidFill>
              </a:rPr>
              <a:t>for</a:t>
            </a:r>
            <a:endParaRPr lang="hu-HU" dirty="0">
              <a:solidFill>
                <a:schemeClr val="tx1"/>
              </a:solidFill>
            </a:endParaRPr>
          </a:p>
          <a:p>
            <a:pPr algn="ctr"/>
            <a:r>
              <a:rPr lang="hu-HU" dirty="0" err="1">
                <a:solidFill>
                  <a:schemeClr val="tx1"/>
                </a:solidFill>
              </a:rPr>
              <a:t>garbage</a:t>
            </a:r>
            <a:r>
              <a:rPr lang="hu-HU" dirty="0">
                <a:solidFill>
                  <a:schemeClr val="tx1"/>
                </a:solidFill>
              </a:rPr>
              <a:t> </a:t>
            </a:r>
            <a:r>
              <a:rPr lang="hu-HU" dirty="0" err="1">
                <a:solidFill>
                  <a:schemeClr val="tx1"/>
                </a:solidFill>
              </a:rPr>
              <a:t>collection</a:t>
            </a:r>
            <a:endParaRPr lang="hu-HU" dirty="0">
              <a:solidFill>
                <a:schemeClr val="tx1"/>
              </a:solidFill>
            </a:endParaRPr>
          </a:p>
        </p:txBody>
      </p:sp>
      <p:cxnSp>
        <p:nvCxnSpPr>
          <p:cNvPr id="33" name="Egyenes összekötő nyíllal 32"/>
          <p:cNvCxnSpPr/>
          <p:nvPr/>
        </p:nvCxnSpPr>
        <p:spPr>
          <a:xfrm flipH="1">
            <a:off x="8472367" y="4356466"/>
            <a:ext cx="638046" cy="241301"/>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Cím 1"/>
          <p:cNvSpPr txBox="1">
            <a:spLocks/>
          </p:cNvSpPr>
          <p:nvPr/>
        </p:nvSpPr>
        <p:spPr>
          <a:xfrm>
            <a:off x="3550976" y="5651356"/>
            <a:ext cx="1307676" cy="4612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b = null;</a:t>
            </a:r>
            <a:endParaRPr lang="hu-HU" sz="2000" b="1" dirty="0">
              <a:solidFill>
                <a:srgbClr val="FFC000"/>
              </a:solidFill>
            </a:endParaRPr>
          </a:p>
          <a:p>
            <a:endParaRPr lang="hu-HU" sz="2000" b="1" dirty="0" smtClean="0">
              <a:solidFill>
                <a:srgbClr val="FFFF00"/>
              </a:solidFill>
            </a:endParaRPr>
          </a:p>
        </p:txBody>
      </p:sp>
      <p:cxnSp>
        <p:nvCxnSpPr>
          <p:cNvPr id="35" name="Egyenes összekötő nyíllal 34"/>
          <p:cNvCxnSpPr/>
          <p:nvPr/>
        </p:nvCxnSpPr>
        <p:spPr>
          <a:xfrm>
            <a:off x="5016011" y="3672934"/>
            <a:ext cx="1423505" cy="0"/>
          </a:xfrm>
          <a:prstGeom prst="straightConnector1">
            <a:avLst/>
          </a:prstGeom>
          <a:ln w="57150">
            <a:solidFill>
              <a:schemeClr val="tx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Szövegdoboz 35"/>
          <p:cNvSpPr txBox="1"/>
          <p:nvPr/>
        </p:nvSpPr>
        <p:spPr>
          <a:xfrm>
            <a:off x="5505422" y="3455190"/>
            <a:ext cx="394660" cy="461665"/>
          </a:xfrm>
          <a:prstGeom prst="rect">
            <a:avLst/>
          </a:prstGeom>
          <a:noFill/>
        </p:spPr>
        <p:txBody>
          <a:bodyPr wrap="none" rtlCol="0">
            <a:spAutoFit/>
          </a:bodyPr>
          <a:lstStyle/>
          <a:p>
            <a:r>
              <a:rPr lang="hu-HU" sz="2400" b="1" dirty="0" smtClean="0">
                <a:solidFill>
                  <a:srgbClr val="FF0000"/>
                </a:solidFill>
              </a:rPr>
              <a:t>X</a:t>
            </a:r>
            <a:endParaRPr lang="hu-HU" sz="2400" b="1" dirty="0">
              <a:solidFill>
                <a:srgbClr val="FF0000"/>
              </a:solidFill>
            </a:endParaRPr>
          </a:p>
        </p:txBody>
      </p:sp>
      <p:sp>
        <p:nvSpPr>
          <p:cNvPr id="3" name="Szövegdoboz 2"/>
          <p:cNvSpPr txBox="1"/>
          <p:nvPr/>
        </p:nvSpPr>
        <p:spPr>
          <a:xfrm>
            <a:off x="8200726" y="2841885"/>
            <a:ext cx="3381882" cy="646331"/>
          </a:xfrm>
          <a:prstGeom prst="rect">
            <a:avLst/>
          </a:prstGeom>
          <a:solidFill>
            <a:schemeClr val="accent5">
              <a:lumMod val="50000"/>
            </a:schemeClr>
          </a:solidFill>
          <a:ln w="19050">
            <a:solidFill>
              <a:schemeClr val="accent4">
                <a:lumMod val="75000"/>
              </a:schemeClr>
            </a:solidFill>
          </a:ln>
        </p:spPr>
        <p:txBody>
          <a:bodyPr wrap="square" rtlCol="0">
            <a:spAutoFit/>
          </a:bodyPr>
          <a:lstStyle/>
          <a:p>
            <a:pPr algn="ctr"/>
            <a:r>
              <a:rPr lang="en-US" dirty="0"/>
              <a:t>It is still alive, because </a:t>
            </a:r>
            <a:r>
              <a:rPr lang="en-US" dirty="0" smtClean="0"/>
              <a:t>it still </a:t>
            </a:r>
            <a:r>
              <a:rPr lang="en-US" dirty="0"/>
              <a:t>has one reference (c</a:t>
            </a:r>
            <a:r>
              <a:rPr lang="en-US" dirty="0" smtClean="0"/>
              <a:t>).</a:t>
            </a:r>
            <a:endParaRPr lang="hu-HU" dirty="0"/>
          </a:p>
        </p:txBody>
      </p:sp>
      <p:cxnSp>
        <p:nvCxnSpPr>
          <p:cNvPr id="37" name="Egyenes összekötő nyíllal 36"/>
          <p:cNvCxnSpPr/>
          <p:nvPr/>
        </p:nvCxnSpPr>
        <p:spPr>
          <a:xfrm flipH="1">
            <a:off x="7485717" y="3086356"/>
            <a:ext cx="638046" cy="241301"/>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9" name="Szövegdoboz 38"/>
          <p:cNvSpPr txBox="1"/>
          <p:nvPr/>
        </p:nvSpPr>
        <p:spPr>
          <a:xfrm>
            <a:off x="3239156" y="2593333"/>
            <a:ext cx="2575266" cy="369332"/>
          </a:xfrm>
          <a:prstGeom prst="rect">
            <a:avLst/>
          </a:prstGeom>
          <a:noFill/>
        </p:spPr>
        <p:txBody>
          <a:bodyPr wrap="square" rtlCol="0">
            <a:spAutoFit/>
          </a:bodyPr>
          <a:lstStyle/>
          <a:p>
            <a:r>
              <a:rPr lang="hu-HU" dirty="0" err="1"/>
              <a:t>Empty</a:t>
            </a:r>
            <a:r>
              <a:rPr lang="hu-HU" dirty="0"/>
              <a:t> </a:t>
            </a:r>
            <a:r>
              <a:rPr lang="hu-HU" dirty="0" err="1" smtClean="0"/>
              <a:t>Car</a:t>
            </a:r>
            <a:r>
              <a:rPr lang="hu-HU" dirty="0" smtClean="0"/>
              <a:t> </a:t>
            </a:r>
            <a:r>
              <a:rPr lang="hu-HU" dirty="0" err="1" smtClean="0"/>
              <a:t>refference</a:t>
            </a:r>
            <a:endParaRPr lang="hu-HU" dirty="0"/>
          </a:p>
        </p:txBody>
      </p:sp>
      <p:sp>
        <p:nvSpPr>
          <p:cNvPr id="40" name="Szövegdoboz 39"/>
          <p:cNvSpPr txBox="1"/>
          <p:nvPr/>
        </p:nvSpPr>
        <p:spPr>
          <a:xfrm>
            <a:off x="3239156" y="3808798"/>
            <a:ext cx="2575266" cy="369332"/>
          </a:xfrm>
          <a:prstGeom prst="rect">
            <a:avLst/>
          </a:prstGeom>
          <a:noFill/>
        </p:spPr>
        <p:txBody>
          <a:bodyPr wrap="square" rtlCol="0">
            <a:spAutoFit/>
          </a:bodyPr>
          <a:lstStyle/>
          <a:p>
            <a:r>
              <a:rPr lang="hu-HU" dirty="0" err="1"/>
              <a:t>Empty</a:t>
            </a:r>
            <a:r>
              <a:rPr lang="hu-HU" dirty="0"/>
              <a:t> </a:t>
            </a:r>
            <a:r>
              <a:rPr lang="hu-HU" dirty="0" err="1" smtClean="0"/>
              <a:t>Car</a:t>
            </a:r>
            <a:r>
              <a:rPr lang="hu-HU" dirty="0" smtClean="0"/>
              <a:t> </a:t>
            </a:r>
            <a:r>
              <a:rPr lang="hu-HU" dirty="0" err="1" smtClean="0"/>
              <a:t>refference</a:t>
            </a:r>
            <a:endParaRPr lang="hu-HU" dirty="0"/>
          </a:p>
        </p:txBody>
      </p:sp>
      <p:sp>
        <p:nvSpPr>
          <p:cNvPr id="43" name="Szövegdoboz 42"/>
          <p:cNvSpPr txBox="1"/>
          <p:nvPr/>
        </p:nvSpPr>
        <p:spPr>
          <a:xfrm>
            <a:off x="3553022" y="4959373"/>
            <a:ext cx="1952368" cy="369332"/>
          </a:xfrm>
          <a:prstGeom prst="rect">
            <a:avLst/>
          </a:prstGeom>
          <a:noFill/>
        </p:spPr>
        <p:txBody>
          <a:bodyPr wrap="square" rtlCol="0">
            <a:spAutoFit/>
          </a:bodyPr>
          <a:lstStyle/>
          <a:p>
            <a:r>
              <a:rPr lang="hu-HU" dirty="0" err="1" smtClean="0"/>
              <a:t>Car</a:t>
            </a:r>
            <a:r>
              <a:rPr lang="hu-HU" dirty="0" smtClean="0"/>
              <a:t> </a:t>
            </a:r>
            <a:r>
              <a:rPr lang="hu-HU" dirty="0" err="1" smtClean="0"/>
              <a:t>refference</a:t>
            </a:r>
            <a:endParaRPr lang="hu-HU" dirty="0"/>
          </a:p>
        </p:txBody>
      </p:sp>
    </p:spTree>
    <p:extLst>
      <p:ext uri="{BB962C8B-B14F-4D97-AF65-F5344CB8AC3E}">
        <p14:creationId xmlns:p14="http://schemas.microsoft.com/office/powerpoint/2010/main" val="197293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0" y="449612"/>
            <a:ext cx="9404723" cy="1441286"/>
          </a:xfrm>
        </p:spPr>
        <p:txBody>
          <a:bodyPr/>
          <a:lstStyle/>
          <a:p>
            <a:r>
              <a:rPr lang="hu-HU" sz="4000" dirty="0" err="1" smtClean="0"/>
              <a:t>How</a:t>
            </a:r>
            <a:r>
              <a:rPr lang="hu-HU" sz="4000" dirty="0" smtClean="0"/>
              <a:t> GC </a:t>
            </a:r>
            <a:r>
              <a:rPr lang="hu-HU" sz="4000" dirty="0" err="1" smtClean="0"/>
              <a:t>works</a:t>
            </a:r>
            <a:endParaRPr lang="hu-HU" sz="4000" dirty="0"/>
          </a:p>
        </p:txBody>
      </p:sp>
      <p:sp>
        <p:nvSpPr>
          <p:cNvPr id="24" name="Cím 1"/>
          <p:cNvSpPr txBox="1">
            <a:spLocks/>
          </p:cNvSpPr>
          <p:nvPr/>
        </p:nvSpPr>
        <p:spPr>
          <a:xfrm>
            <a:off x="655937" y="2261679"/>
            <a:ext cx="2670290" cy="239883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err="1">
                <a:solidFill>
                  <a:srgbClr val="FFC000"/>
                </a:solidFill>
              </a:rPr>
              <a:t>Car</a:t>
            </a:r>
            <a:r>
              <a:rPr lang="hu-HU" sz="2000" b="1" dirty="0">
                <a:solidFill>
                  <a:srgbClr val="FFC000"/>
                </a:solidFill>
              </a:rPr>
              <a:t> a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smtClean="0">
                <a:solidFill>
                  <a:srgbClr val="FFC000"/>
                </a:solidFill>
              </a:rPr>
              <a:t>();</a:t>
            </a:r>
          </a:p>
          <a:p>
            <a:endParaRPr lang="hu-HU" sz="2000" b="1" dirty="0">
              <a:solidFill>
                <a:srgbClr val="FFC000"/>
              </a:solidFill>
            </a:endParaRPr>
          </a:p>
          <a:p>
            <a:endParaRPr lang="hu-HU" sz="2000" b="1" dirty="0" smtClean="0">
              <a:solidFill>
                <a:srgbClr val="FFC000"/>
              </a:solidFill>
            </a:endParaRPr>
          </a:p>
          <a:p>
            <a:endParaRPr lang="hu-HU" sz="2000" b="1" dirty="0" smtClean="0">
              <a:solidFill>
                <a:srgbClr val="FFC000"/>
              </a:solidFill>
            </a:endParaRPr>
          </a:p>
          <a:p>
            <a:r>
              <a:rPr lang="hu-HU" sz="2000" b="1" dirty="0" err="1" smtClean="0">
                <a:solidFill>
                  <a:srgbClr val="FFC000"/>
                </a:solidFill>
              </a:rPr>
              <a:t>Car</a:t>
            </a:r>
            <a:r>
              <a:rPr lang="hu-HU" sz="2000" b="1" dirty="0" smtClean="0">
                <a:solidFill>
                  <a:srgbClr val="FFC000"/>
                </a:solidFill>
              </a:rPr>
              <a:t> </a:t>
            </a:r>
            <a:r>
              <a:rPr lang="hu-HU" sz="2000" b="1" dirty="0">
                <a:solidFill>
                  <a:srgbClr val="FFC000"/>
                </a:solidFill>
              </a:rPr>
              <a:t>b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en-US" sz="2000" b="1" dirty="0">
              <a:solidFill>
                <a:srgbClr val="FFC000"/>
              </a:solidFill>
            </a:endParaRPr>
          </a:p>
          <a:p>
            <a:endParaRPr lang="hu-HU" sz="2000" b="1" dirty="0" smtClean="0">
              <a:solidFill>
                <a:srgbClr val="FFC000"/>
              </a:solidFill>
            </a:endParaRPr>
          </a:p>
          <a:p>
            <a:endParaRPr lang="hu-HU" sz="2000" b="1" dirty="0" smtClean="0">
              <a:solidFill>
                <a:srgbClr val="FFC000"/>
              </a:solidFill>
            </a:endParaRPr>
          </a:p>
          <a:p>
            <a:endParaRPr lang="hu-HU" sz="2000" b="1" dirty="0" smtClean="0">
              <a:solidFill>
                <a:srgbClr val="FFC000"/>
              </a:solidFill>
            </a:endParaRPr>
          </a:p>
          <a:p>
            <a:r>
              <a:rPr lang="hu-HU" sz="2000" b="1" dirty="0" err="1" smtClean="0">
                <a:solidFill>
                  <a:srgbClr val="FFC000"/>
                </a:solidFill>
              </a:rPr>
              <a:t>Car</a:t>
            </a:r>
            <a:r>
              <a:rPr lang="hu-HU" sz="2000" b="1" dirty="0" smtClean="0">
                <a:solidFill>
                  <a:srgbClr val="FFC000"/>
                </a:solidFill>
              </a:rPr>
              <a:t> c </a:t>
            </a:r>
            <a:r>
              <a:rPr lang="hu-HU" sz="2000" b="1" dirty="0">
                <a:solidFill>
                  <a:srgbClr val="FFC000"/>
                </a:solidFill>
              </a:rPr>
              <a:t>=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hu-HU" sz="2000" b="1" dirty="0" smtClean="0">
              <a:solidFill>
                <a:srgbClr val="FFC000"/>
              </a:solidFill>
            </a:endParaRPr>
          </a:p>
        </p:txBody>
      </p:sp>
      <p:sp>
        <p:nvSpPr>
          <p:cNvPr id="45" name="Átellenes sarkain kerekített téglalap 44"/>
          <p:cNvSpPr/>
          <p:nvPr/>
        </p:nvSpPr>
        <p:spPr>
          <a:xfrm>
            <a:off x="4054893" y="2327844"/>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a</a:t>
            </a:r>
            <a:endParaRPr lang="hu-HU" dirty="0"/>
          </a:p>
        </p:txBody>
      </p:sp>
      <p:sp>
        <p:nvSpPr>
          <p:cNvPr id="46" name="Átellenes sarkain kerekített téglalap 45"/>
          <p:cNvSpPr/>
          <p:nvPr/>
        </p:nvSpPr>
        <p:spPr>
          <a:xfrm>
            <a:off x="4083904" y="3536220"/>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b</a:t>
            </a:r>
            <a:endParaRPr lang="hu-HU" dirty="0"/>
          </a:p>
        </p:txBody>
      </p:sp>
      <p:sp>
        <p:nvSpPr>
          <p:cNvPr id="48" name="Szövegdoboz 47"/>
          <p:cNvSpPr txBox="1"/>
          <p:nvPr/>
        </p:nvSpPr>
        <p:spPr>
          <a:xfrm>
            <a:off x="7191559" y="2261679"/>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50" name="Ellipszis 49"/>
          <p:cNvSpPr/>
          <p:nvPr/>
        </p:nvSpPr>
        <p:spPr>
          <a:xfrm>
            <a:off x="6472468" y="3361679"/>
            <a:ext cx="1695306" cy="6222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2</a:t>
            </a:r>
            <a:endParaRPr lang="hu-HU" dirty="0"/>
          </a:p>
        </p:txBody>
      </p:sp>
      <p:sp>
        <p:nvSpPr>
          <p:cNvPr id="54" name="Átellenes sarkain kerekített téglalap 53"/>
          <p:cNvSpPr/>
          <p:nvPr/>
        </p:nvSpPr>
        <p:spPr>
          <a:xfrm>
            <a:off x="4083904" y="4735281"/>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c</a:t>
            </a:r>
            <a:endParaRPr lang="hu-HU" dirty="0"/>
          </a:p>
        </p:txBody>
      </p:sp>
      <p:sp>
        <p:nvSpPr>
          <p:cNvPr id="58" name="Szövegdoboz 57"/>
          <p:cNvSpPr txBox="1"/>
          <p:nvPr/>
        </p:nvSpPr>
        <p:spPr>
          <a:xfrm>
            <a:off x="8902825" y="4703986"/>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105" name="Szövegdoboz 104"/>
          <p:cNvSpPr txBox="1"/>
          <p:nvPr/>
        </p:nvSpPr>
        <p:spPr>
          <a:xfrm>
            <a:off x="8107923" y="3429723"/>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175" name="Cím 1"/>
          <p:cNvSpPr txBox="1">
            <a:spLocks/>
          </p:cNvSpPr>
          <p:nvPr/>
        </p:nvSpPr>
        <p:spPr>
          <a:xfrm>
            <a:off x="646111" y="452718"/>
            <a:ext cx="9404723" cy="80767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4000" dirty="0" err="1" smtClean="0">
                <a:solidFill>
                  <a:schemeClr val="tx1"/>
                </a:solidFill>
              </a:rPr>
              <a:t>How</a:t>
            </a:r>
            <a:r>
              <a:rPr lang="hu-HU" sz="4000" dirty="0" smtClean="0">
                <a:solidFill>
                  <a:schemeClr val="tx1"/>
                </a:solidFill>
              </a:rPr>
              <a:t> GC </a:t>
            </a:r>
            <a:r>
              <a:rPr lang="hu-HU" sz="4000" dirty="0" err="1" smtClean="0">
                <a:solidFill>
                  <a:schemeClr val="tx1"/>
                </a:solidFill>
              </a:rPr>
              <a:t>works</a:t>
            </a:r>
            <a:endParaRPr lang="hu-HU" sz="4000" dirty="0"/>
          </a:p>
        </p:txBody>
      </p:sp>
      <p:sp>
        <p:nvSpPr>
          <p:cNvPr id="20" name="Cím 1"/>
          <p:cNvSpPr txBox="1">
            <a:spLocks/>
          </p:cNvSpPr>
          <p:nvPr/>
        </p:nvSpPr>
        <p:spPr>
          <a:xfrm>
            <a:off x="655937" y="5651356"/>
            <a:ext cx="1770080" cy="62587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a = null;</a:t>
            </a:r>
          </a:p>
          <a:p>
            <a:endParaRPr lang="hu-HU" sz="2000" b="1" dirty="0" smtClean="0">
              <a:solidFill>
                <a:srgbClr val="FFFF00"/>
              </a:solidFill>
            </a:endParaRPr>
          </a:p>
          <a:p>
            <a:endParaRPr lang="hu-HU" sz="2000" b="1" dirty="0" smtClean="0">
              <a:solidFill>
                <a:srgbClr val="FFFF00"/>
              </a:solidFill>
            </a:endParaRPr>
          </a:p>
        </p:txBody>
      </p:sp>
      <p:cxnSp>
        <p:nvCxnSpPr>
          <p:cNvPr id="21" name="Egyenes összekötő nyíllal 20"/>
          <p:cNvCxnSpPr/>
          <p:nvPr/>
        </p:nvCxnSpPr>
        <p:spPr>
          <a:xfrm>
            <a:off x="4993694" y="2491870"/>
            <a:ext cx="539579" cy="0"/>
          </a:xfrm>
          <a:prstGeom prst="straightConnector1">
            <a:avLst/>
          </a:prstGeom>
          <a:ln w="57150">
            <a:solidFill>
              <a:schemeClr val="tx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Szövegdoboz 21"/>
          <p:cNvSpPr txBox="1"/>
          <p:nvPr/>
        </p:nvSpPr>
        <p:spPr>
          <a:xfrm>
            <a:off x="4968669" y="2261037"/>
            <a:ext cx="394660" cy="461665"/>
          </a:xfrm>
          <a:prstGeom prst="rect">
            <a:avLst/>
          </a:prstGeom>
          <a:noFill/>
        </p:spPr>
        <p:txBody>
          <a:bodyPr wrap="none" rtlCol="0">
            <a:spAutoFit/>
          </a:bodyPr>
          <a:lstStyle/>
          <a:p>
            <a:r>
              <a:rPr lang="hu-HU" sz="2400" b="1" dirty="0" smtClean="0">
                <a:solidFill>
                  <a:srgbClr val="FF0000"/>
                </a:solidFill>
              </a:rPr>
              <a:t>X</a:t>
            </a:r>
            <a:endParaRPr lang="hu-HU" sz="2400" b="1" dirty="0">
              <a:solidFill>
                <a:srgbClr val="FF0000"/>
              </a:solidFill>
            </a:endParaRPr>
          </a:p>
        </p:txBody>
      </p:sp>
      <p:sp>
        <p:nvSpPr>
          <p:cNvPr id="23" name="Ellipszis 22"/>
          <p:cNvSpPr/>
          <p:nvPr/>
        </p:nvSpPr>
        <p:spPr>
          <a:xfrm>
            <a:off x="5542043" y="2176095"/>
            <a:ext cx="1695306" cy="622226"/>
          </a:xfrm>
          <a:prstGeom prst="ellipse">
            <a:avLst/>
          </a:prstGeom>
          <a:solidFill>
            <a:schemeClr val="accent2">
              <a:lumMod val="40000"/>
              <a:lumOff val="60000"/>
            </a:schemeClr>
          </a:solidFill>
          <a:ln w="28575">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1</a:t>
            </a:r>
            <a:endParaRPr lang="hu-HU" dirty="0"/>
          </a:p>
        </p:txBody>
      </p:sp>
      <p:sp>
        <p:nvSpPr>
          <p:cNvPr id="25" name="Szövegdoboz 24"/>
          <p:cNvSpPr txBox="1"/>
          <p:nvPr/>
        </p:nvSpPr>
        <p:spPr>
          <a:xfrm>
            <a:off x="9200292" y="1832405"/>
            <a:ext cx="2343911" cy="646331"/>
          </a:xfrm>
          <a:prstGeom prst="rect">
            <a:avLst/>
          </a:prstGeom>
          <a:solidFill>
            <a:schemeClr val="accent5">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pPr algn="ctr"/>
            <a:r>
              <a:rPr lang="hu-HU" dirty="0" err="1">
                <a:solidFill>
                  <a:schemeClr val="tx1"/>
                </a:solidFill>
              </a:rPr>
              <a:t>Elligible</a:t>
            </a:r>
            <a:r>
              <a:rPr lang="hu-HU" dirty="0">
                <a:solidFill>
                  <a:schemeClr val="tx1"/>
                </a:solidFill>
              </a:rPr>
              <a:t> </a:t>
            </a:r>
            <a:r>
              <a:rPr lang="hu-HU" dirty="0" err="1" smtClean="0">
                <a:solidFill>
                  <a:schemeClr val="tx1"/>
                </a:solidFill>
              </a:rPr>
              <a:t>for</a:t>
            </a:r>
            <a:endParaRPr lang="hu-HU" dirty="0" smtClean="0">
              <a:solidFill>
                <a:schemeClr val="tx1"/>
              </a:solidFill>
            </a:endParaRPr>
          </a:p>
          <a:p>
            <a:pPr algn="ctr"/>
            <a:r>
              <a:rPr lang="hu-HU" dirty="0" err="1">
                <a:solidFill>
                  <a:schemeClr val="tx1"/>
                </a:solidFill>
              </a:rPr>
              <a:t>garbage</a:t>
            </a:r>
            <a:r>
              <a:rPr lang="hu-HU" dirty="0">
                <a:solidFill>
                  <a:schemeClr val="tx1"/>
                </a:solidFill>
              </a:rPr>
              <a:t> </a:t>
            </a:r>
            <a:r>
              <a:rPr lang="hu-HU" dirty="0" err="1">
                <a:solidFill>
                  <a:schemeClr val="tx1"/>
                </a:solidFill>
              </a:rPr>
              <a:t>collection</a:t>
            </a:r>
            <a:endParaRPr lang="hu-HU" dirty="0">
              <a:solidFill>
                <a:schemeClr val="tx1"/>
              </a:solidFill>
            </a:endParaRPr>
          </a:p>
        </p:txBody>
      </p:sp>
      <p:cxnSp>
        <p:nvCxnSpPr>
          <p:cNvPr id="26" name="Egyenes összekötő nyíllal 25"/>
          <p:cNvCxnSpPr/>
          <p:nvPr/>
        </p:nvCxnSpPr>
        <p:spPr>
          <a:xfrm flipH="1">
            <a:off x="7191559" y="2155571"/>
            <a:ext cx="1987892" cy="36772"/>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Cím 1"/>
          <p:cNvSpPr txBox="1">
            <a:spLocks/>
          </p:cNvSpPr>
          <p:nvPr/>
        </p:nvSpPr>
        <p:spPr>
          <a:xfrm>
            <a:off x="2213262" y="5644019"/>
            <a:ext cx="1088065" cy="4612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c </a:t>
            </a:r>
            <a:r>
              <a:rPr lang="hu-HU" sz="2000" b="1" dirty="0">
                <a:solidFill>
                  <a:srgbClr val="FFC000"/>
                </a:solidFill>
              </a:rPr>
              <a:t>= b;</a:t>
            </a:r>
          </a:p>
          <a:p>
            <a:endParaRPr lang="hu-HU" sz="2000" b="1" dirty="0" smtClean="0">
              <a:solidFill>
                <a:srgbClr val="FFFF00"/>
              </a:solidFill>
            </a:endParaRPr>
          </a:p>
        </p:txBody>
      </p:sp>
      <p:cxnSp>
        <p:nvCxnSpPr>
          <p:cNvPr id="28" name="Egyenes összekötő nyíllal 27"/>
          <p:cNvCxnSpPr/>
          <p:nvPr/>
        </p:nvCxnSpPr>
        <p:spPr>
          <a:xfrm flipV="1">
            <a:off x="5023103" y="3871503"/>
            <a:ext cx="1590948" cy="10214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gyenes összekötő nyíllal 28"/>
          <p:cNvCxnSpPr/>
          <p:nvPr/>
        </p:nvCxnSpPr>
        <p:spPr>
          <a:xfrm>
            <a:off x="5023103" y="4897452"/>
            <a:ext cx="2183526" cy="6703"/>
          </a:xfrm>
          <a:prstGeom prst="straightConnector1">
            <a:avLst/>
          </a:prstGeom>
          <a:ln w="57150">
            <a:solidFill>
              <a:schemeClr val="tx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Szövegdoboz 29"/>
          <p:cNvSpPr txBox="1"/>
          <p:nvPr/>
        </p:nvSpPr>
        <p:spPr>
          <a:xfrm>
            <a:off x="5898413" y="4673323"/>
            <a:ext cx="394660" cy="461665"/>
          </a:xfrm>
          <a:prstGeom prst="rect">
            <a:avLst/>
          </a:prstGeom>
          <a:noFill/>
        </p:spPr>
        <p:txBody>
          <a:bodyPr wrap="none" rtlCol="0">
            <a:spAutoFit/>
          </a:bodyPr>
          <a:lstStyle/>
          <a:p>
            <a:r>
              <a:rPr lang="hu-HU" sz="2400" b="1" dirty="0" smtClean="0">
                <a:solidFill>
                  <a:srgbClr val="FF0000"/>
                </a:solidFill>
              </a:rPr>
              <a:t>X</a:t>
            </a:r>
            <a:endParaRPr lang="hu-HU" sz="2400" b="1" dirty="0">
              <a:solidFill>
                <a:srgbClr val="FF0000"/>
              </a:solidFill>
            </a:endParaRPr>
          </a:p>
        </p:txBody>
      </p:sp>
      <p:sp>
        <p:nvSpPr>
          <p:cNvPr id="31" name="Ellipszis 30"/>
          <p:cNvSpPr/>
          <p:nvPr/>
        </p:nvSpPr>
        <p:spPr>
          <a:xfrm>
            <a:off x="7245888" y="4590821"/>
            <a:ext cx="1695306" cy="622226"/>
          </a:xfrm>
          <a:prstGeom prst="ellipse">
            <a:avLst/>
          </a:prstGeom>
          <a:solidFill>
            <a:schemeClr val="accent2">
              <a:lumMod val="40000"/>
              <a:lumOff val="60000"/>
            </a:schemeClr>
          </a:solidFill>
          <a:ln w="28575">
            <a:solidFill>
              <a:schemeClr val="accent1"/>
            </a:solidFill>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3</a:t>
            </a:r>
            <a:endParaRPr lang="hu-HU" dirty="0"/>
          </a:p>
        </p:txBody>
      </p:sp>
      <p:sp>
        <p:nvSpPr>
          <p:cNvPr id="32" name="Szövegdoboz 31"/>
          <p:cNvSpPr txBox="1"/>
          <p:nvPr/>
        </p:nvSpPr>
        <p:spPr>
          <a:xfrm>
            <a:off x="9175495" y="4017561"/>
            <a:ext cx="2343911" cy="646331"/>
          </a:xfrm>
          <a:prstGeom prst="rect">
            <a:avLst/>
          </a:prstGeom>
          <a:solidFill>
            <a:schemeClr val="accent5">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hu-HU" dirty="0" err="1">
                <a:solidFill>
                  <a:schemeClr val="tx1"/>
                </a:solidFill>
              </a:rPr>
              <a:t>Elligible</a:t>
            </a:r>
            <a:r>
              <a:rPr lang="hu-HU" dirty="0">
                <a:solidFill>
                  <a:schemeClr val="tx1"/>
                </a:solidFill>
              </a:rPr>
              <a:t> </a:t>
            </a:r>
            <a:r>
              <a:rPr lang="hu-HU" dirty="0" err="1">
                <a:solidFill>
                  <a:schemeClr val="tx1"/>
                </a:solidFill>
              </a:rPr>
              <a:t>for</a:t>
            </a:r>
            <a:endParaRPr lang="hu-HU" dirty="0">
              <a:solidFill>
                <a:schemeClr val="tx1"/>
              </a:solidFill>
            </a:endParaRPr>
          </a:p>
          <a:p>
            <a:pPr algn="ctr"/>
            <a:r>
              <a:rPr lang="hu-HU" dirty="0" err="1">
                <a:solidFill>
                  <a:schemeClr val="tx1"/>
                </a:solidFill>
              </a:rPr>
              <a:t>garbage</a:t>
            </a:r>
            <a:r>
              <a:rPr lang="hu-HU" dirty="0">
                <a:solidFill>
                  <a:schemeClr val="tx1"/>
                </a:solidFill>
              </a:rPr>
              <a:t> </a:t>
            </a:r>
            <a:r>
              <a:rPr lang="hu-HU" dirty="0" err="1">
                <a:solidFill>
                  <a:schemeClr val="tx1"/>
                </a:solidFill>
              </a:rPr>
              <a:t>collection</a:t>
            </a:r>
            <a:endParaRPr lang="hu-HU" dirty="0">
              <a:solidFill>
                <a:schemeClr val="tx1"/>
              </a:solidFill>
            </a:endParaRPr>
          </a:p>
        </p:txBody>
      </p:sp>
      <p:cxnSp>
        <p:nvCxnSpPr>
          <p:cNvPr id="33" name="Egyenes összekötő nyíllal 32"/>
          <p:cNvCxnSpPr/>
          <p:nvPr/>
        </p:nvCxnSpPr>
        <p:spPr>
          <a:xfrm flipH="1">
            <a:off x="8472367" y="4356466"/>
            <a:ext cx="638046" cy="241301"/>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Cím 1"/>
          <p:cNvSpPr txBox="1">
            <a:spLocks/>
          </p:cNvSpPr>
          <p:nvPr/>
        </p:nvSpPr>
        <p:spPr>
          <a:xfrm>
            <a:off x="3550976" y="5651356"/>
            <a:ext cx="1307676" cy="4612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b = null;</a:t>
            </a:r>
            <a:endParaRPr lang="hu-HU" sz="2000" b="1" dirty="0">
              <a:solidFill>
                <a:srgbClr val="FFC000"/>
              </a:solidFill>
            </a:endParaRPr>
          </a:p>
          <a:p>
            <a:endParaRPr lang="hu-HU" sz="2000" b="1" dirty="0" smtClean="0">
              <a:solidFill>
                <a:srgbClr val="FFFF00"/>
              </a:solidFill>
            </a:endParaRPr>
          </a:p>
        </p:txBody>
      </p:sp>
      <p:cxnSp>
        <p:nvCxnSpPr>
          <p:cNvPr id="35" name="Egyenes összekötő nyíllal 34"/>
          <p:cNvCxnSpPr/>
          <p:nvPr/>
        </p:nvCxnSpPr>
        <p:spPr>
          <a:xfrm>
            <a:off x="5016011" y="3672934"/>
            <a:ext cx="1423505" cy="0"/>
          </a:xfrm>
          <a:prstGeom prst="straightConnector1">
            <a:avLst/>
          </a:prstGeom>
          <a:ln w="57150">
            <a:solidFill>
              <a:schemeClr val="tx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Szövegdoboz 35"/>
          <p:cNvSpPr txBox="1"/>
          <p:nvPr/>
        </p:nvSpPr>
        <p:spPr>
          <a:xfrm>
            <a:off x="5505422" y="3455190"/>
            <a:ext cx="394660" cy="461665"/>
          </a:xfrm>
          <a:prstGeom prst="rect">
            <a:avLst/>
          </a:prstGeom>
          <a:noFill/>
        </p:spPr>
        <p:txBody>
          <a:bodyPr wrap="none" rtlCol="0">
            <a:spAutoFit/>
          </a:bodyPr>
          <a:lstStyle/>
          <a:p>
            <a:r>
              <a:rPr lang="hu-HU" sz="2400" b="1" dirty="0" smtClean="0">
                <a:solidFill>
                  <a:srgbClr val="FF0000"/>
                </a:solidFill>
              </a:rPr>
              <a:t>X</a:t>
            </a:r>
            <a:endParaRPr lang="hu-HU" sz="2400" b="1" dirty="0">
              <a:solidFill>
                <a:srgbClr val="FF0000"/>
              </a:solidFill>
            </a:endParaRPr>
          </a:p>
        </p:txBody>
      </p:sp>
      <p:sp>
        <p:nvSpPr>
          <p:cNvPr id="3" name="Szövegdoboz 2"/>
          <p:cNvSpPr txBox="1"/>
          <p:nvPr/>
        </p:nvSpPr>
        <p:spPr>
          <a:xfrm>
            <a:off x="8200726" y="2841885"/>
            <a:ext cx="3381882" cy="646331"/>
          </a:xfrm>
          <a:prstGeom prst="rect">
            <a:avLst/>
          </a:prstGeom>
          <a:solidFill>
            <a:schemeClr val="accent5">
              <a:lumMod val="50000"/>
            </a:schemeClr>
          </a:solidFill>
          <a:ln w="19050">
            <a:solidFill>
              <a:schemeClr val="accent4">
                <a:lumMod val="75000"/>
              </a:schemeClr>
            </a:solidFill>
          </a:ln>
        </p:spPr>
        <p:txBody>
          <a:bodyPr wrap="square" rtlCol="0">
            <a:spAutoFit/>
          </a:bodyPr>
          <a:lstStyle/>
          <a:p>
            <a:pPr algn="ctr"/>
            <a:r>
              <a:rPr lang="en-US" dirty="0"/>
              <a:t>It is still alive, because </a:t>
            </a:r>
            <a:r>
              <a:rPr lang="en-US" dirty="0" smtClean="0"/>
              <a:t>it </a:t>
            </a:r>
            <a:r>
              <a:rPr lang="en-US" dirty="0"/>
              <a:t>still has one reference (c).</a:t>
            </a:r>
            <a:endParaRPr lang="hu-HU" dirty="0"/>
          </a:p>
        </p:txBody>
      </p:sp>
      <p:cxnSp>
        <p:nvCxnSpPr>
          <p:cNvPr id="37" name="Egyenes összekötő nyíllal 36"/>
          <p:cNvCxnSpPr/>
          <p:nvPr/>
        </p:nvCxnSpPr>
        <p:spPr>
          <a:xfrm flipH="1">
            <a:off x="7485717" y="3086356"/>
            <a:ext cx="638046" cy="241301"/>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9" name="Szövegdoboz 38"/>
          <p:cNvSpPr txBox="1"/>
          <p:nvPr/>
        </p:nvSpPr>
        <p:spPr>
          <a:xfrm>
            <a:off x="3239156" y="2593333"/>
            <a:ext cx="2575266" cy="369332"/>
          </a:xfrm>
          <a:prstGeom prst="rect">
            <a:avLst/>
          </a:prstGeom>
          <a:noFill/>
        </p:spPr>
        <p:txBody>
          <a:bodyPr wrap="square" rtlCol="0">
            <a:spAutoFit/>
          </a:bodyPr>
          <a:lstStyle/>
          <a:p>
            <a:r>
              <a:rPr lang="hu-HU" dirty="0" err="1"/>
              <a:t>Empty</a:t>
            </a:r>
            <a:r>
              <a:rPr lang="hu-HU" dirty="0"/>
              <a:t> </a:t>
            </a:r>
            <a:r>
              <a:rPr lang="hu-HU" dirty="0" err="1" smtClean="0"/>
              <a:t>Car</a:t>
            </a:r>
            <a:r>
              <a:rPr lang="hu-HU" dirty="0" smtClean="0"/>
              <a:t> </a:t>
            </a:r>
            <a:r>
              <a:rPr lang="hu-HU" dirty="0" err="1" smtClean="0"/>
              <a:t>refference</a:t>
            </a:r>
            <a:endParaRPr lang="hu-HU" dirty="0"/>
          </a:p>
        </p:txBody>
      </p:sp>
      <p:sp>
        <p:nvSpPr>
          <p:cNvPr id="40" name="Szövegdoboz 39"/>
          <p:cNvSpPr txBox="1"/>
          <p:nvPr/>
        </p:nvSpPr>
        <p:spPr>
          <a:xfrm>
            <a:off x="3239156" y="3808798"/>
            <a:ext cx="2575266" cy="369332"/>
          </a:xfrm>
          <a:prstGeom prst="rect">
            <a:avLst/>
          </a:prstGeom>
          <a:noFill/>
        </p:spPr>
        <p:txBody>
          <a:bodyPr wrap="square" rtlCol="0">
            <a:spAutoFit/>
          </a:bodyPr>
          <a:lstStyle/>
          <a:p>
            <a:r>
              <a:rPr lang="hu-HU" dirty="0" err="1"/>
              <a:t>Empty</a:t>
            </a:r>
            <a:r>
              <a:rPr lang="hu-HU" dirty="0"/>
              <a:t> </a:t>
            </a:r>
            <a:r>
              <a:rPr lang="hu-HU" dirty="0" err="1" smtClean="0"/>
              <a:t>Car</a:t>
            </a:r>
            <a:r>
              <a:rPr lang="hu-HU" dirty="0" smtClean="0"/>
              <a:t> </a:t>
            </a:r>
            <a:r>
              <a:rPr lang="hu-HU" dirty="0" err="1" smtClean="0"/>
              <a:t>refference</a:t>
            </a:r>
            <a:endParaRPr lang="hu-HU" dirty="0"/>
          </a:p>
        </p:txBody>
      </p:sp>
      <p:sp>
        <p:nvSpPr>
          <p:cNvPr id="43" name="Szövegdoboz 42"/>
          <p:cNvSpPr txBox="1"/>
          <p:nvPr/>
        </p:nvSpPr>
        <p:spPr>
          <a:xfrm>
            <a:off x="3553022" y="4959373"/>
            <a:ext cx="1952368" cy="369332"/>
          </a:xfrm>
          <a:prstGeom prst="rect">
            <a:avLst/>
          </a:prstGeom>
          <a:noFill/>
        </p:spPr>
        <p:txBody>
          <a:bodyPr wrap="square" rtlCol="0">
            <a:spAutoFit/>
          </a:bodyPr>
          <a:lstStyle/>
          <a:p>
            <a:r>
              <a:rPr lang="hu-HU" dirty="0" err="1" smtClean="0"/>
              <a:t>Car</a:t>
            </a:r>
            <a:r>
              <a:rPr lang="hu-HU" dirty="0" smtClean="0"/>
              <a:t> </a:t>
            </a:r>
            <a:r>
              <a:rPr lang="hu-HU" dirty="0" err="1" smtClean="0"/>
              <a:t>refference</a:t>
            </a:r>
            <a:endParaRPr lang="hu-HU" dirty="0"/>
          </a:p>
        </p:txBody>
      </p:sp>
      <p:sp>
        <p:nvSpPr>
          <p:cNvPr id="4" name="Szövegdoboz 3"/>
          <p:cNvSpPr txBox="1"/>
          <p:nvPr/>
        </p:nvSpPr>
        <p:spPr>
          <a:xfrm>
            <a:off x="4736757" y="1455949"/>
            <a:ext cx="5000367" cy="369332"/>
          </a:xfrm>
          <a:prstGeom prst="rect">
            <a:avLst/>
          </a:prstGeom>
          <a:noFill/>
        </p:spPr>
        <p:txBody>
          <a:bodyPr wrap="square" rtlCol="0">
            <a:spAutoFit/>
          </a:bodyPr>
          <a:lstStyle/>
          <a:p>
            <a:r>
              <a:rPr lang="hu-HU" dirty="0" err="1" smtClean="0">
                <a:solidFill>
                  <a:srgbClr val="FF0000"/>
                </a:solidFill>
              </a:rPr>
              <a:t>When</a:t>
            </a:r>
            <a:r>
              <a:rPr lang="hu-HU" dirty="0" smtClean="0">
                <a:solidFill>
                  <a:srgbClr val="FF0000"/>
                </a:solidFill>
              </a:rPr>
              <a:t> t</a:t>
            </a:r>
            <a:r>
              <a:rPr lang="en-US" dirty="0" smtClean="0">
                <a:solidFill>
                  <a:srgbClr val="FF0000"/>
                </a:solidFill>
              </a:rPr>
              <a:t>he </a:t>
            </a:r>
            <a:r>
              <a:rPr lang="en-US" dirty="0">
                <a:solidFill>
                  <a:srgbClr val="FF0000"/>
                </a:solidFill>
              </a:rPr>
              <a:t>JVM runs </a:t>
            </a:r>
            <a:r>
              <a:rPr lang="hu-HU" dirty="0" err="1" smtClean="0">
                <a:solidFill>
                  <a:srgbClr val="FF0000"/>
                </a:solidFill>
              </a:rPr>
              <a:t>the</a:t>
            </a:r>
            <a:r>
              <a:rPr lang="hu-HU" dirty="0" smtClean="0">
                <a:solidFill>
                  <a:srgbClr val="FF0000"/>
                </a:solidFill>
              </a:rPr>
              <a:t> </a:t>
            </a:r>
            <a:r>
              <a:rPr lang="en-US" dirty="0" smtClean="0">
                <a:solidFill>
                  <a:srgbClr val="FF0000"/>
                </a:solidFill>
              </a:rPr>
              <a:t>Garbage </a:t>
            </a:r>
            <a:r>
              <a:rPr lang="en-US" dirty="0">
                <a:solidFill>
                  <a:srgbClr val="FF0000"/>
                </a:solidFill>
              </a:rPr>
              <a:t>Collector</a:t>
            </a:r>
            <a:endParaRPr lang="hu-HU" dirty="0">
              <a:solidFill>
                <a:srgbClr val="FF0000"/>
              </a:solidFill>
            </a:endParaRPr>
          </a:p>
        </p:txBody>
      </p:sp>
    </p:spTree>
    <p:extLst>
      <p:ext uri="{BB962C8B-B14F-4D97-AF65-F5344CB8AC3E}">
        <p14:creationId xmlns:p14="http://schemas.microsoft.com/office/powerpoint/2010/main" val="193295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0" y="449612"/>
            <a:ext cx="9404723" cy="1441286"/>
          </a:xfrm>
        </p:spPr>
        <p:txBody>
          <a:bodyPr/>
          <a:lstStyle/>
          <a:p>
            <a:r>
              <a:rPr lang="hu-HU" sz="4000" dirty="0" err="1" smtClean="0"/>
              <a:t>How</a:t>
            </a:r>
            <a:r>
              <a:rPr lang="hu-HU" sz="4000" dirty="0" smtClean="0"/>
              <a:t> GC </a:t>
            </a:r>
            <a:r>
              <a:rPr lang="hu-HU" sz="4000" dirty="0" err="1" smtClean="0"/>
              <a:t>works</a:t>
            </a:r>
            <a:endParaRPr lang="hu-HU" sz="4000" dirty="0"/>
          </a:p>
        </p:txBody>
      </p:sp>
      <p:sp>
        <p:nvSpPr>
          <p:cNvPr id="24" name="Cím 1"/>
          <p:cNvSpPr txBox="1">
            <a:spLocks/>
          </p:cNvSpPr>
          <p:nvPr/>
        </p:nvSpPr>
        <p:spPr>
          <a:xfrm>
            <a:off x="655937" y="2261679"/>
            <a:ext cx="2670290" cy="239883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err="1">
                <a:solidFill>
                  <a:srgbClr val="FFC000"/>
                </a:solidFill>
              </a:rPr>
              <a:t>Car</a:t>
            </a:r>
            <a:r>
              <a:rPr lang="hu-HU" sz="2000" b="1" dirty="0">
                <a:solidFill>
                  <a:srgbClr val="FFC000"/>
                </a:solidFill>
              </a:rPr>
              <a:t> a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smtClean="0">
                <a:solidFill>
                  <a:srgbClr val="FFC000"/>
                </a:solidFill>
              </a:rPr>
              <a:t>();</a:t>
            </a:r>
          </a:p>
          <a:p>
            <a:endParaRPr lang="hu-HU" sz="2000" b="1" dirty="0">
              <a:solidFill>
                <a:srgbClr val="FFC000"/>
              </a:solidFill>
            </a:endParaRPr>
          </a:p>
          <a:p>
            <a:endParaRPr lang="hu-HU" sz="2000" b="1" dirty="0" smtClean="0">
              <a:solidFill>
                <a:srgbClr val="FFC000"/>
              </a:solidFill>
            </a:endParaRPr>
          </a:p>
          <a:p>
            <a:endParaRPr lang="hu-HU" sz="2000" b="1" dirty="0" smtClean="0">
              <a:solidFill>
                <a:srgbClr val="FFC000"/>
              </a:solidFill>
            </a:endParaRPr>
          </a:p>
          <a:p>
            <a:r>
              <a:rPr lang="hu-HU" sz="2000" b="1" dirty="0" err="1" smtClean="0">
                <a:solidFill>
                  <a:srgbClr val="FFC000"/>
                </a:solidFill>
              </a:rPr>
              <a:t>Car</a:t>
            </a:r>
            <a:r>
              <a:rPr lang="hu-HU" sz="2000" b="1" dirty="0" smtClean="0">
                <a:solidFill>
                  <a:srgbClr val="FFC000"/>
                </a:solidFill>
              </a:rPr>
              <a:t> </a:t>
            </a:r>
            <a:r>
              <a:rPr lang="hu-HU" sz="2000" b="1" dirty="0">
                <a:solidFill>
                  <a:srgbClr val="FFC000"/>
                </a:solidFill>
              </a:rPr>
              <a:t>b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en-US" sz="2000" b="1" dirty="0">
              <a:solidFill>
                <a:srgbClr val="FFC000"/>
              </a:solidFill>
            </a:endParaRPr>
          </a:p>
          <a:p>
            <a:endParaRPr lang="hu-HU" sz="2000" b="1" dirty="0" smtClean="0">
              <a:solidFill>
                <a:srgbClr val="FFC000"/>
              </a:solidFill>
            </a:endParaRPr>
          </a:p>
          <a:p>
            <a:endParaRPr lang="hu-HU" sz="2000" b="1" dirty="0" smtClean="0">
              <a:solidFill>
                <a:srgbClr val="FFC000"/>
              </a:solidFill>
            </a:endParaRPr>
          </a:p>
          <a:p>
            <a:endParaRPr lang="hu-HU" sz="2000" b="1" dirty="0" smtClean="0">
              <a:solidFill>
                <a:srgbClr val="FFC000"/>
              </a:solidFill>
            </a:endParaRPr>
          </a:p>
          <a:p>
            <a:r>
              <a:rPr lang="hu-HU" sz="2000" b="1" dirty="0" err="1" smtClean="0">
                <a:solidFill>
                  <a:srgbClr val="FFC000"/>
                </a:solidFill>
              </a:rPr>
              <a:t>Car</a:t>
            </a:r>
            <a:r>
              <a:rPr lang="hu-HU" sz="2000" b="1" dirty="0" smtClean="0">
                <a:solidFill>
                  <a:srgbClr val="FFC000"/>
                </a:solidFill>
              </a:rPr>
              <a:t> c </a:t>
            </a:r>
            <a:r>
              <a:rPr lang="hu-HU" sz="2000" b="1" dirty="0">
                <a:solidFill>
                  <a:srgbClr val="FFC000"/>
                </a:solidFill>
              </a:rPr>
              <a:t>=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hu-HU" sz="2000" b="1" dirty="0" smtClean="0">
              <a:solidFill>
                <a:srgbClr val="FFC000"/>
              </a:solidFill>
            </a:endParaRPr>
          </a:p>
        </p:txBody>
      </p:sp>
      <p:sp>
        <p:nvSpPr>
          <p:cNvPr id="45" name="Átellenes sarkain kerekített téglalap 44"/>
          <p:cNvSpPr/>
          <p:nvPr/>
        </p:nvSpPr>
        <p:spPr>
          <a:xfrm>
            <a:off x="4054893" y="2327844"/>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a</a:t>
            </a:r>
            <a:endParaRPr lang="hu-HU" dirty="0"/>
          </a:p>
        </p:txBody>
      </p:sp>
      <p:sp>
        <p:nvSpPr>
          <p:cNvPr id="46" name="Átellenes sarkain kerekített téglalap 45"/>
          <p:cNvSpPr/>
          <p:nvPr/>
        </p:nvSpPr>
        <p:spPr>
          <a:xfrm>
            <a:off x="4083904" y="3536220"/>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b</a:t>
            </a:r>
            <a:endParaRPr lang="hu-HU" dirty="0"/>
          </a:p>
        </p:txBody>
      </p:sp>
      <p:sp>
        <p:nvSpPr>
          <p:cNvPr id="48" name="Szövegdoboz 47"/>
          <p:cNvSpPr txBox="1"/>
          <p:nvPr/>
        </p:nvSpPr>
        <p:spPr>
          <a:xfrm>
            <a:off x="7191559" y="2261679"/>
            <a:ext cx="2416046" cy="369332"/>
          </a:xfrm>
          <a:prstGeom prst="rect">
            <a:avLst/>
          </a:prstGeom>
          <a:noFill/>
        </p:spPr>
        <p:txBody>
          <a:bodyPr wrap="none" rtlCol="0">
            <a:spAutoFit/>
          </a:bodyPr>
          <a:lstStyle/>
          <a:p>
            <a:r>
              <a:rPr lang="hu-HU" dirty="0" err="1" smtClean="0"/>
              <a:t>Deleted</a:t>
            </a:r>
            <a:r>
              <a:rPr lang="hu-HU" dirty="0" smtClean="0"/>
              <a:t> </a:t>
            </a:r>
            <a:r>
              <a:rPr lang="hu-HU" dirty="0" err="1" smtClean="0"/>
              <a:t>Car</a:t>
            </a:r>
            <a:r>
              <a:rPr lang="hu-HU" dirty="0" smtClean="0"/>
              <a:t> </a:t>
            </a:r>
            <a:r>
              <a:rPr lang="hu-HU" dirty="0" err="1" smtClean="0"/>
              <a:t>Object</a:t>
            </a:r>
            <a:endParaRPr lang="hu-HU" dirty="0"/>
          </a:p>
        </p:txBody>
      </p:sp>
      <p:sp>
        <p:nvSpPr>
          <p:cNvPr id="50" name="Ellipszis 49"/>
          <p:cNvSpPr/>
          <p:nvPr/>
        </p:nvSpPr>
        <p:spPr>
          <a:xfrm>
            <a:off x="6472468" y="3361679"/>
            <a:ext cx="1695306" cy="6222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2</a:t>
            </a:r>
            <a:endParaRPr lang="hu-HU" dirty="0"/>
          </a:p>
        </p:txBody>
      </p:sp>
      <p:sp>
        <p:nvSpPr>
          <p:cNvPr id="54" name="Átellenes sarkain kerekített téglalap 53"/>
          <p:cNvSpPr/>
          <p:nvPr/>
        </p:nvSpPr>
        <p:spPr>
          <a:xfrm>
            <a:off x="4083904" y="4735281"/>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c</a:t>
            </a:r>
            <a:endParaRPr lang="hu-HU" dirty="0"/>
          </a:p>
        </p:txBody>
      </p:sp>
      <p:sp>
        <p:nvSpPr>
          <p:cNvPr id="58" name="Szövegdoboz 57"/>
          <p:cNvSpPr txBox="1"/>
          <p:nvPr/>
        </p:nvSpPr>
        <p:spPr>
          <a:xfrm>
            <a:off x="8902825" y="4703986"/>
            <a:ext cx="2416046" cy="369332"/>
          </a:xfrm>
          <a:prstGeom prst="rect">
            <a:avLst/>
          </a:prstGeom>
          <a:noFill/>
        </p:spPr>
        <p:txBody>
          <a:bodyPr wrap="none" rtlCol="0">
            <a:spAutoFit/>
          </a:bodyPr>
          <a:lstStyle/>
          <a:p>
            <a:r>
              <a:rPr lang="hu-HU" dirty="0" err="1" smtClean="0"/>
              <a:t>Deleted</a:t>
            </a:r>
            <a:r>
              <a:rPr lang="hu-HU" dirty="0" smtClean="0"/>
              <a:t> </a:t>
            </a:r>
            <a:r>
              <a:rPr lang="hu-HU" dirty="0" err="1" smtClean="0"/>
              <a:t>Car</a:t>
            </a:r>
            <a:r>
              <a:rPr lang="hu-HU" dirty="0" smtClean="0"/>
              <a:t> </a:t>
            </a:r>
            <a:r>
              <a:rPr lang="hu-HU" dirty="0" err="1" smtClean="0"/>
              <a:t>Object</a:t>
            </a:r>
            <a:endParaRPr lang="hu-HU" dirty="0"/>
          </a:p>
        </p:txBody>
      </p:sp>
      <p:sp>
        <p:nvSpPr>
          <p:cNvPr id="105" name="Szövegdoboz 104"/>
          <p:cNvSpPr txBox="1"/>
          <p:nvPr/>
        </p:nvSpPr>
        <p:spPr>
          <a:xfrm>
            <a:off x="8107923" y="3429723"/>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175" name="Cím 1"/>
          <p:cNvSpPr txBox="1">
            <a:spLocks/>
          </p:cNvSpPr>
          <p:nvPr/>
        </p:nvSpPr>
        <p:spPr>
          <a:xfrm>
            <a:off x="646111" y="452718"/>
            <a:ext cx="9404723" cy="80767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4000" dirty="0" err="1" smtClean="0">
                <a:solidFill>
                  <a:schemeClr val="tx1"/>
                </a:solidFill>
              </a:rPr>
              <a:t>How</a:t>
            </a:r>
            <a:r>
              <a:rPr lang="hu-HU" sz="4000" dirty="0" smtClean="0">
                <a:solidFill>
                  <a:schemeClr val="tx1"/>
                </a:solidFill>
              </a:rPr>
              <a:t> GC </a:t>
            </a:r>
            <a:r>
              <a:rPr lang="hu-HU" sz="4000" dirty="0" err="1" smtClean="0">
                <a:solidFill>
                  <a:schemeClr val="tx1"/>
                </a:solidFill>
              </a:rPr>
              <a:t>works</a:t>
            </a:r>
            <a:endParaRPr lang="hu-HU" sz="4000" dirty="0"/>
          </a:p>
        </p:txBody>
      </p:sp>
      <p:sp>
        <p:nvSpPr>
          <p:cNvPr id="20" name="Cím 1"/>
          <p:cNvSpPr txBox="1">
            <a:spLocks/>
          </p:cNvSpPr>
          <p:nvPr/>
        </p:nvSpPr>
        <p:spPr>
          <a:xfrm>
            <a:off x="655937" y="5651356"/>
            <a:ext cx="1770080" cy="62587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a = null;</a:t>
            </a:r>
          </a:p>
          <a:p>
            <a:endParaRPr lang="hu-HU" sz="2000" b="1" dirty="0" smtClean="0">
              <a:solidFill>
                <a:srgbClr val="FFFF00"/>
              </a:solidFill>
            </a:endParaRPr>
          </a:p>
          <a:p>
            <a:endParaRPr lang="hu-HU" sz="2000" b="1" dirty="0" smtClean="0">
              <a:solidFill>
                <a:srgbClr val="FFFF00"/>
              </a:solidFill>
            </a:endParaRPr>
          </a:p>
        </p:txBody>
      </p:sp>
      <p:cxnSp>
        <p:nvCxnSpPr>
          <p:cNvPr id="21" name="Egyenes összekötő nyíllal 20"/>
          <p:cNvCxnSpPr/>
          <p:nvPr/>
        </p:nvCxnSpPr>
        <p:spPr>
          <a:xfrm>
            <a:off x="4993694" y="2491870"/>
            <a:ext cx="539579" cy="0"/>
          </a:xfrm>
          <a:prstGeom prst="straightConnector1">
            <a:avLst/>
          </a:prstGeom>
          <a:ln w="57150">
            <a:solidFill>
              <a:schemeClr val="tx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Szövegdoboz 21"/>
          <p:cNvSpPr txBox="1"/>
          <p:nvPr/>
        </p:nvSpPr>
        <p:spPr>
          <a:xfrm>
            <a:off x="4968669" y="2261037"/>
            <a:ext cx="394660" cy="461665"/>
          </a:xfrm>
          <a:prstGeom prst="rect">
            <a:avLst/>
          </a:prstGeom>
          <a:noFill/>
        </p:spPr>
        <p:txBody>
          <a:bodyPr wrap="none" rtlCol="0">
            <a:spAutoFit/>
          </a:bodyPr>
          <a:lstStyle/>
          <a:p>
            <a:r>
              <a:rPr lang="hu-HU" sz="2400" b="1" dirty="0" smtClean="0">
                <a:solidFill>
                  <a:srgbClr val="FF0000"/>
                </a:solidFill>
              </a:rPr>
              <a:t>X</a:t>
            </a:r>
            <a:endParaRPr lang="hu-HU" sz="2400" b="1" dirty="0">
              <a:solidFill>
                <a:srgbClr val="FF0000"/>
              </a:solidFill>
            </a:endParaRPr>
          </a:p>
        </p:txBody>
      </p:sp>
      <p:sp>
        <p:nvSpPr>
          <p:cNvPr id="23" name="Ellipszis 22"/>
          <p:cNvSpPr/>
          <p:nvPr/>
        </p:nvSpPr>
        <p:spPr>
          <a:xfrm>
            <a:off x="5542043" y="2176095"/>
            <a:ext cx="1695306" cy="622226"/>
          </a:xfrm>
          <a:prstGeom prst="ellipse">
            <a:avLst/>
          </a:prstGeom>
          <a:noFill/>
          <a:ln w="28575">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1</a:t>
            </a:r>
            <a:endParaRPr lang="hu-HU" dirty="0"/>
          </a:p>
        </p:txBody>
      </p:sp>
      <p:sp>
        <p:nvSpPr>
          <p:cNvPr id="25" name="Szövegdoboz 24"/>
          <p:cNvSpPr txBox="1"/>
          <p:nvPr/>
        </p:nvSpPr>
        <p:spPr>
          <a:xfrm>
            <a:off x="9239477" y="1955975"/>
            <a:ext cx="2507680" cy="369332"/>
          </a:xfrm>
          <a:prstGeom prst="rect">
            <a:avLst/>
          </a:prstGeom>
          <a:solidFill>
            <a:schemeClr val="accent5">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hu-HU" dirty="0" err="1" smtClean="0">
                <a:solidFill>
                  <a:srgbClr val="FF0000"/>
                </a:solidFill>
              </a:rPr>
              <a:t>Object</a:t>
            </a:r>
            <a:r>
              <a:rPr lang="hu-HU" dirty="0" smtClean="0">
                <a:solidFill>
                  <a:srgbClr val="FF0000"/>
                </a:solidFill>
              </a:rPr>
              <a:t> is </a:t>
            </a:r>
            <a:r>
              <a:rPr lang="en-US" dirty="0" smtClean="0">
                <a:solidFill>
                  <a:srgbClr val="FF0000"/>
                </a:solidFill>
              </a:rPr>
              <a:t>destroyed</a:t>
            </a:r>
            <a:endParaRPr lang="hu-HU" dirty="0">
              <a:solidFill>
                <a:srgbClr val="FF0000"/>
              </a:solidFill>
            </a:endParaRPr>
          </a:p>
        </p:txBody>
      </p:sp>
      <p:cxnSp>
        <p:nvCxnSpPr>
          <p:cNvPr id="26" name="Egyenes összekötő nyíllal 25"/>
          <p:cNvCxnSpPr/>
          <p:nvPr/>
        </p:nvCxnSpPr>
        <p:spPr>
          <a:xfrm flipH="1">
            <a:off x="7191559" y="2155571"/>
            <a:ext cx="1987892" cy="36772"/>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Cím 1"/>
          <p:cNvSpPr txBox="1">
            <a:spLocks/>
          </p:cNvSpPr>
          <p:nvPr/>
        </p:nvSpPr>
        <p:spPr>
          <a:xfrm>
            <a:off x="2213262" y="5644019"/>
            <a:ext cx="1088065" cy="4612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c </a:t>
            </a:r>
            <a:r>
              <a:rPr lang="hu-HU" sz="2000" b="1" dirty="0">
                <a:solidFill>
                  <a:srgbClr val="FFC000"/>
                </a:solidFill>
              </a:rPr>
              <a:t>= b;</a:t>
            </a:r>
          </a:p>
          <a:p>
            <a:endParaRPr lang="hu-HU" sz="2000" b="1" dirty="0" smtClean="0">
              <a:solidFill>
                <a:srgbClr val="FFFF00"/>
              </a:solidFill>
            </a:endParaRPr>
          </a:p>
        </p:txBody>
      </p:sp>
      <p:cxnSp>
        <p:nvCxnSpPr>
          <p:cNvPr id="28" name="Egyenes összekötő nyíllal 27"/>
          <p:cNvCxnSpPr/>
          <p:nvPr/>
        </p:nvCxnSpPr>
        <p:spPr>
          <a:xfrm flipV="1">
            <a:off x="5023103" y="3871503"/>
            <a:ext cx="1590948" cy="10214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gyenes összekötő nyíllal 28"/>
          <p:cNvCxnSpPr/>
          <p:nvPr/>
        </p:nvCxnSpPr>
        <p:spPr>
          <a:xfrm>
            <a:off x="5023103" y="4897452"/>
            <a:ext cx="2183526" cy="6703"/>
          </a:xfrm>
          <a:prstGeom prst="straightConnector1">
            <a:avLst/>
          </a:prstGeom>
          <a:ln w="57150">
            <a:solidFill>
              <a:schemeClr val="tx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Szövegdoboz 29"/>
          <p:cNvSpPr txBox="1"/>
          <p:nvPr/>
        </p:nvSpPr>
        <p:spPr>
          <a:xfrm>
            <a:off x="5898413" y="4673323"/>
            <a:ext cx="394660" cy="461665"/>
          </a:xfrm>
          <a:prstGeom prst="rect">
            <a:avLst/>
          </a:prstGeom>
          <a:noFill/>
        </p:spPr>
        <p:txBody>
          <a:bodyPr wrap="none" rtlCol="0">
            <a:spAutoFit/>
          </a:bodyPr>
          <a:lstStyle/>
          <a:p>
            <a:r>
              <a:rPr lang="hu-HU" sz="2400" b="1" dirty="0" smtClean="0">
                <a:solidFill>
                  <a:srgbClr val="FF0000"/>
                </a:solidFill>
              </a:rPr>
              <a:t>X</a:t>
            </a:r>
            <a:endParaRPr lang="hu-HU" sz="2400" b="1" dirty="0">
              <a:solidFill>
                <a:srgbClr val="FF0000"/>
              </a:solidFill>
            </a:endParaRPr>
          </a:p>
        </p:txBody>
      </p:sp>
      <p:sp>
        <p:nvSpPr>
          <p:cNvPr id="31" name="Ellipszis 30"/>
          <p:cNvSpPr/>
          <p:nvPr/>
        </p:nvSpPr>
        <p:spPr>
          <a:xfrm>
            <a:off x="7245888" y="4590821"/>
            <a:ext cx="1695306" cy="622226"/>
          </a:xfrm>
          <a:prstGeom prst="ellipse">
            <a:avLst/>
          </a:prstGeom>
          <a:noFill/>
          <a:ln w="28575">
            <a:solidFill>
              <a:schemeClr val="accent1"/>
            </a:solidFill>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3</a:t>
            </a:r>
            <a:endParaRPr lang="hu-HU" dirty="0"/>
          </a:p>
        </p:txBody>
      </p:sp>
      <p:cxnSp>
        <p:nvCxnSpPr>
          <p:cNvPr id="33" name="Egyenes összekötő nyíllal 32"/>
          <p:cNvCxnSpPr/>
          <p:nvPr/>
        </p:nvCxnSpPr>
        <p:spPr>
          <a:xfrm flipH="1">
            <a:off x="8472367" y="4356466"/>
            <a:ext cx="638046" cy="241301"/>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Cím 1"/>
          <p:cNvSpPr txBox="1">
            <a:spLocks/>
          </p:cNvSpPr>
          <p:nvPr/>
        </p:nvSpPr>
        <p:spPr>
          <a:xfrm>
            <a:off x="3550976" y="5651356"/>
            <a:ext cx="1307676" cy="4612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b = null;</a:t>
            </a:r>
            <a:endParaRPr lang="hu-HU" sz="2000" b="1" dirty="0">
              <a:solidFill>
                <a:srgbClr val="FFC000"/>
              </a:solidFill>
            </a:endParaRPr>
          </a:p>
          <a:p>
            <a:endParaRPr lang="hu-HU" sz="2000" b="1" dirty="0" smtClean="0">
              <a:solidFill>
                <a:srgbClr val="FFFF00"/>
              </a:solidFill>
            </a:endParaRPr>
          </a:p>
        </p:txBody>
      </p:sp>
      <p:cxnSp>
        <p:nvCxnSpPr>
          <p:cNvPr id="35" name="Egyenes összekötő nyíllal 34"/>
          <p:cNvCxnSpPr/>
          <p:nvPr/>
        </p:nvCxnSpPr>
        <p:spPr>
          <a:xfrm>
            <a:off x="5016011" y="3672934"/>
            <a:ext cx="1423505" cy="0"/>
          </a:xfrm>
          <a:prstGeom prst="straightConnector1">
            <a:avLst/>
          </a:prstGeom>
          <a:ln w="57150">
            <a:solidFill>
              <a:schemeClr val="tx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Szövegdoboz 35"/>
          <p:cNvSpPr txBox="1"/>
          <p:nvPr/>
        </p:nvSpPr>
        <p:spPr>
          <a:xfrm>
            <a:off x="5505422" y="3455190"/>
            <a:ext cx="394660" cy="461665"/>
          </a:xfrm>
          <a:prstGeom prst="rect">
            <a:avLst/>
          </a:prstGeom>
          <a:noFill/>
        </p:spPr>
        <p:txBody>
          <a:bodyPr wrap="none" rtlCol="0">
            <a:spAutoFit/>
          </a:bodyPr>
          <a:lstStyle/>
          <a:p>
            <a:r>
              <a:rPr lang="hu-HU" sz="2400" b="1" dirty="0" smtClean="0">
                <a:solidFill>
                  <a:srgbClr val="FF0000"/>
                </a:solidFill>
              </a:rPr>
              <a:t>X</a:t>
            </a:r>
            <a:endParaRPr lang="hu-HU" sz="2400" b="1" dirty="0">
              <a:solidFill>
                <a:srgbClr val="FF0000"/>
              </a:solidFill>
            </a:endParaRPr>
          </a:p>
        </p:txBody>
      </p:sp>
      <p:sp>
        <p:nvSpPr>
          <p:cNvPr id="3" name="Szövegdoboz 2"/>
          <p:cNvSpPr txBox="1"/>
          <p:nvPr/>
        </p:nvSpPr>
        <p:spPr>
          <a:xfrm>
            <a:off x="8200726" y="2841885"/>
            <a:ext cx="3381882" cy="646331"/>
          </a:xfrm>
          <a:prstGeom prst="rect">
            <a:avLst/>
          </a:prstGeom>
          <a:solidFill>
            <a:schemeClr val="accent5">
              <a:lumMod val="50000"/>
            </a:schemeClr>
          </a:solidFill>
          <a:ln w="19050">
            <a:solidFill>
              <a:schemeClr val="accent4">
                <a:lumMod val="75000"/>
              </a:schemeClr>
            </a:solidFill>
          </a:ln>
        </p:spPr>
        <p:txBody>
          <a:bodyPr wrap="square" rtlCol="0">
            <a:spAutoFit/>
          </a:bodyPr>
          <a:lstStyle/>
          <a:p>
            <a:pPr algn="ctr"/>
            <a:r>
              <a:rPr lang="en-US" dirty="0"/>
              <a:t>It is still alive, because </a:t>
            </a:r>
            <a:r>
              <a:rPr lang="en-US" dirty="0" smtClean="0"/>
              <a:t>it </a:t>
            </a:r>
            <a:r>
              <a:rPr lang="en-US" dirty="0"/>
              <a:t>still has one reference (c).</a:t>
            </a:r>
            <a:endParaRPr lang="hu-HU" dirty="0"/>
          </a:p>
        </p:txBody>
      </p:sp>
      <p:cxnSp>
        <p:nvCxnSpPr>
          <p:cNvPr id="37" name="Egyenes összekötő nyíllal 36"/>
          <p:cNvCxnSpPr/>
          <p:nvPr/>
        </p:nvCxnSpPr>
        <p:spPr>
          <a:xfrm flipH="1">
            <a:off x="7485717" y="3086356"/>
            <a:ext cx="638046" cy="241301"/>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9" name="Szövegdoboz 38"/>
          <p:cNvSpPr txBox="1"/>
          <p:nvPr/>
        </p:nvSpPr>
        <p:spPr>
          <a:xfrm>
            <a:off x="3239156" y="2593333"/>
            <a:ext cx="2575266" cy="369332"/>
          </a:xfrm>
          <a:prstGeom prst="rect">
            <a:avLst/>
          </a:prstGeom>
          <a:noFill/>
        </p:spPr>
        <p:txBody>
          <a:bodyPr wrap="square" rtlCol="0">
            <a:spAutoFit/>
          </a:bodyPr>
          <a:lstStyle/>
          <a:p>
            <a:r>
              <a:rPr lang="hu-HU" dirty="0" err="1"/>
              <a:t>Empty</a:t>
            </a:r>
            <a:r>
              <a:rPr lang="hu-HU" dirty="0"/>
              <a:t> </a:t>
            </a:r>
            <a:r>
              <a:rPr lang="hu-HU" dirty="0" err="1" smtClean="0"/>
              <a:t>Car</a:t>
            </a:r>
            <a:r>
              <a:rPr lang="hu-HU" dirty="0" smtClean="0"/>
              <a:t> </a:t>
            </a:r>
            <a:r>
              <a:rPr lang="hu-HU" dirty="0" err="1" smtClean="0"/>
              <a:t>refference</a:t>
            </a:r>
            <a:endParaRPr lang="hu-HU" dirty="0"/>
          </a:p>
        </p:txBody>
      </p:sp>
      <p:sp>
        <p:nvSpPr>
          <p:cNvPr id="40" name="Szövegdoboz 39"/>
          <p:cNvSpPr txBox="1"/>
          <p:nvPr/>
        </p:nvSpPr>
        <p:spPr>
          <a:xfrm>
            <a:off x="3239156" y="3808798"/>
            <a:ext cx="2575266" cy="369332"/>
          </a:xfrm>
          <a:prstGeom prst="rect">
            <a:avLst/>
          </a:prstGeom>
          <a:noFill/>
        </p:spPr>
        <p:txBody>
          <a:bodyPr wrap="square" rtlCol="0">
            <a:spAutoFit/>
          </a:bodyPr>
          <a:lstStyle/>
          <a:p>
            <a:r>
              <a:rPr lang="hu-HU" dirty="0" err="1"/>
              <a:t>Empty</a:t>
            </a:r>
            <a:r>
              <a:rPr lang="hu-HU" dirty="0"/>
              <a:t> </a:t>
            </a:r>
            <a:r>
              <a:rPr lang="hu-HU" dirty="0" err="1" smtClean="0"/>
              <a:t>Car</a:t>
            </a:r>
            <a:r>
              <a:rPr lang="hu-HU" dirty="0" smtClean="0"/>
              <a:t> </a:t>
            </a:r>
            <a:r>
              <a:rPr lang="hu-HU" dirty="0" err="1" smtClean="0"/>
              <a:t>refference</a:t>
            </a:r>
            <a:endParaRPr lang="hu-HU" dirty="0"/>
          </a:p>
        </p:txBody>
      </p:sp>
      <p:sp>
        <p:nvSpPr>
          <p:cNvPr id="43" name="Szövegdoboz 42"/>
          <p:cNvSpPr txBox="1"/>
          <p:nvPr/>
        </p:nvSpPr>
        <p:spPr>
          <a:xfrm>
            <a:off x="3553022" y="4959373"/>
            <a:ext cx="1952368" cy="369332"/>
          </a:xfrm>
          <a:prstGeom prst="rect">
            <a:avLst/>
          </a:prstGeom>
          <a:noFill/>
        </p:spPr>
        <p:txBody>
          <a:bodyPr wrap="square" rtlCol="0">
            <a:spAutoFit/>
          </a:bodyPr>
          <a:lstStyle/>
          <a:p>
            <a:r>
              <a:rPr lang="hu-HU" dirty="0" err="1" smtClean="0"/>
              <a:t>Car</a:t>
            </a:r>
            <a:r>
              <a:rPr lang="hu-HU" dirty="0" smtClean="0"/>
              <a:t> </a:t>
            </a:r>
            <a:r>
              <a:rPr lang="hu-HU" dirty="0" err="1" smtClean="0"/>
              <a:t>refference</a:t>
            </a:r>
            <a:endParaRPr lang="hu-HU" dirty="0"/>
          </a:p>
        </p:txBody>
      </p:sp>
      <p:sp>
        <p:nvSpPr>
          <p:cNvPr id="4" name="Szövegdoboz 3"/>
          <p:cNvSpPr txBox="1"/>
          <p:nvPr/>
        </p:nvSpPr>
        <p:spPr>
          <a:xfrm>
            <a:off x="4736757" y="1455949"/>
            <a:ext cx="5374101" cy="369332"/>
          </a:xfrm>
          <a:prstGeom prst="rect">
            <a:avLst/>
          </a:prstGeom>
          <a:noFill/>
        </p:spPr>
        <p:txBody>
          <a:bodyPr wrap="square" rtlCol="0">
            <a:spAutoFit/>
          </a:bodyPr>
          <a:lstStyle/>
          <a:p>
            <a:r>
              <a:rPr lang="hu-HU" dirty="0" err="1" smtClean="0">
                <a:solidFill>
                  <a:srgbClr val="FF0000"/>
                </a:solidFill>
              </a:rPr>
              <a:t>When</a:t>
            </a:r>
            <a:r>
              <a:rPr lang="hu-HU" dirty="0" smtClean="0">
                <a:solidFill>
                  <a:srgbClr val="FF0000"/>
                </a:solidFill>
              </a:rPr>
              <a:t> t</a:t>
            </a:r>
            <a:r>
              <a:rPr lang="en-US" dirty="0" smtClean="0">
                <a:solidFill>
                  <a:srgbClr val="FF0000"/>
                </a:solidFill>
              </a:rPr>
              <a:t>he </a:t>
            </a:r>
            <a:r>
              <a:rPr lang="en-US" dirty="0">
                <a:solidFill>
                  <a:srgbClr val="FF0000"/>
                </a:solidFill>
              </a:rPr>
              <a:t>JVM runs </a:t>
            </a:r>
            <a:r>
              <a:rPr lang="hu-HU" dirty="0" err="1" smtClean="0">
                <a:solidFill>
                  <a:srgbClr val="FF0000"/>
                </a:solidFill>
              </a:rPr>
              <a:t>the</a:t>
            </a:r>
            <a:r>
              <a:rPr lang="hu-HU" dirty="0" smtClean="0">
                <a:solidFill>
                  <a:srgbClr val="FF0000"/>
                </a:solidFill>
              </a:rPr>
              <a:t> </a:t>
            </a:r>
            <a:r>
              <a:rPr lang="en-US" dirty="0" smtClean="0">
                <a:solidFill>
                  <a:srgbClr val="FF0000"/>
                </a:solidFill>
              </a:rPr>
              <a:t>Garbage </a:t>
            </a:r>
            <a:r>
              <a:rPr lang="en-US" dirty="0">
                <a:solidFill>
                  <a:srgbClr val="FF0000"/>
                </a:solidFill>
              </a:rPr>
              <a:t>Collector</a:t>
            </a:r>
            <a:endParaRPr lang="hu-HU" dirty="0">
              <a:solidFill>
                <a:srgbClr val="FF0000"/>
              </a:solidFill>
            </a:endParaRPr>
          </a:p>
        </p:txBody>
      </p:sp>
      <p:sp>
        <p:nvSpPr>
          <p:cNvPr id="38" name="Szövegdoboz 37"/>
          <p:cNvSpPr txBox="1"/>
          <p:nvPr/>
        </p:nvSpPr>
        <p:spPr>
          <a:xfrm>
            <a:off x="5909446" y="1755461"/>
            <a:ext cx="699912" cy="1446550"/>
          </a:xfrm>
          <a:prstGeom prst="rect">
            <a:avLst/>
          </a:prstGeom>
          <a:noFill/>
        </p:spPr>
        <p:txBody>
          <a:bodyPr wrap="square" rtlCol="0">
            <a:spAutoFit/>
          </a:bodyPr>
          <a:lstStyle/>
          <a:p>
            <a:r>
              <a:rPr lang="hu-HU" sz="8800" b="1" dirty="0" smtClean="0">
                <a:solidFill>
                  <a:srgbClr val="FF0000"/>
                </a:solidFill>
              </a:rPr>
              <a:t>X</a:t>
            </a:r>
            <a:endParaRPr lang="hu-HU" sz="8800" b="1" dirty="0">
              <a:solidFill>
                <a:srgbClr val="FF0000"/>
              </a:solidFill>
            </a:endParaRPr>
          </a:p>
        </p:txBody>
      </p:sp>
      <p:sp>
        <p:nvSpPr>
          <p:cNvPr id="41" name="Szövegdoboz 40"/>
          <p:cNvSpPr txBox="1"/>
          <p:nvPr/>
        </p:nvSpPr>
        <p:spPr>
          <a:xfrm>
            <a:off x="7646004" y="4165377"/>
            <a:ext cx="699912" cy="1446550"/>
          </a:xfrm>
          <a:prstGeom prst="rect">
            <a:avLst/>
          </a:prstGeom>
          <a:noFill/>
        </p:spPr>
        <p:txBody>
          <a:bodyPr wrap="square" rtlCol="0">
            <a:spAutoFit/>
          </a:bodyPr>
          <a:lstStyle/>
          <a:p>
            <a:r>
              <a:rPr lang="hu-HU" sz="8800" b="1" dirty="0" smtClean="0">
                <a:solidFill>
                  <a:srgbClr val="FF0000"/>
                </a:solidFill>
              </a:rPr>
              <a:t>X</a:t>
            </a:r>
            <a:endParaRPr lang="hu-HU" sz="8800" b="1" dirty="0">
              <a:solidFill>
                <a:srgbClr val="FF0000"/>
              </a:solidFill>
            </a:endParaRPr>
          </a:p>
        </p:txBody>
      </p:sp>
      <p:sp>
        <p:nvSpPr>
          <p:cNvPr id="42" name="Szövegdoboz 41"/>
          <p:cNvSpPr txBox="1"/>
          <p:nvPr/>
        </p:nvSpPr>
        <p:spPr>
          <a:xfrm>
            <a:off x="9196653" y="4137758"/>
            <a:ext cx="2550504" cy="369332"/>
          </a:xfrm>
          <a:prstGeom prst="rect">
            <a:avLst/>
          </a:prstGeom>
          <a:solidFill>
            <a:schemeClr val="accent5">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hu-HU" dirty="0" err="1" smtClean="0">
                <a:solidFill>
                  <a:srgbClr val="FF0000"/>
                </a:solidFill>
              </a:rPr>
              <a:t>Object</a:t>
            </a:r>
            <a:r>
              <a:rPr lang="hu-HU" dirty="0" smtClean="0">
                <a:solidFill>
                  <a:srgbClr val="FF0000"/>
                </a:solidFill>
              </a:rPr>
              <a:t> is </a:t>
            </a:r>
            <a:r>
              <a:rPr lang="en-US" dirty="0" smtClean="0">
                <a:solidFill>
                  <a:srgbClr val="FF0000"/>
                </a:solidFill>
              </a:rPr>
              <a:t>destroyed</a:t>
            </a:r>
            <a:endParaRPr lang="hu-HU" dirty="0">
              <a:solidFill>
                <a:srgbClr val="FF0000"/>
              </a:solidFill>
            </a:endParaRPr>
          </a:p>
        </p:txBody>
      </p:sp>
    </p:spTree>
    <p:extLst>
      <p:ext uri="{BB962C8B-B14F-4D97-AF65-F5344CB8AC3E}">
        <p14:creationId xmlns:p14="http://schemas.microsoft.com/office/powerpoint/2010/main" val="363823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8" grpId="0"/>
      <p:bldP spid="25" grpId="0" animBg="1"/>
      <p:bldP spid="38" grpId="0"/>
      <p:bldP spid="41" grpId="0"/>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sz="4000" dirty="0"/>
              <a:t>Objects vs. References</a:t>
            </a:r>
            <a:endParaRPr lang="hu-HU" sz="4000" dirty="0"/>
          </a:p>
        </p:txBody>
      </p:sp>
      <p:sp>
        <p:nvSpPr>
          <p:cNvPr id="3" name="Szövegdoboz 2"/>
          <p:cNvSpPr txBox="1"/>
          <p:nvPr/>
        </p:nvSpPr>
        <p:spPr>
          <a:xfrm>
            <a:off x="361362" y="1531289"/>
            <a:ext cx="11563545" cy="1200329"/>
          </a:xfrm>
          <a:prstGeom prst="rect">
            <a:avLst/>
          </a:prstGeom>
          <a:noFill/>
        </p:spPr>
        <p:txBody>
          <a:bodyPr wrap="square" rtlCol="0">
            <a:spAutoFit/>
          </a:bodyPr>
          <a:lstStyle/>
          <a:p>
            <a:r>
              <a:rPr lang="en-US" dirty="0"/>
              <a:t>Look out! Do not confuse a reference with the object that it refers to; they are two different entities.  </a:t>
            </a:r>
            <a:endParaRPr lang="hu-HU" dirty="0" smtClean="0"/>
          </a:p>
          <a:p>
            <a:endParaRPr lang="hu-HU" dirty="0" smtClean="0"/>
          </a:p>
          <a:p>
            <a:r>
              <a:rPr lang="en-US" dirty="0" smtClean="0"/>
              <a:t>The </a:t>
            </a:r>
            <a:r>
              <a:rPr lang="en-US" dirty="0">
                <a:solidFill>
                  <a:srgbClr val="FFC000"/>
                </a:solidFill>
              </a:rPr>
              <a:t>reference</a:t>
            </a:r>
            <a:r>
              <a:rPr lang="en-US" dirty="0"/>
              <a:t> is a variable that has a name and can be used to access the contents of an object. </a:t>
            </a:r>
            <a:endParaRPr lang="hu-HU" dirty="0" smtClean="0"/>
          </a:p>
          <a:p>
            <a:r>
              <a:rPr lang="en-US" dirty="0" smtClean="0"/>
              <a:t>An </a:t>
            </a:r>
            <a:r>
              <a:rPr lang="en-US" dirty="0">
                <a:solidFill>
                  <a:srgbClr val="FFC000"/>
                </a:solidFill>
              </a:rPr>
              <a:t>object </a:t>
            </a:r>
            <a:r>
              <a:rPr lang="en-US" dirty="0"/>
              <a:t>sits on the heap memory </a:t>
            </a:r>
            <a:r>
              <a:rPr lang="en-US" dirty="0" smtClean="0"/>
              <a:t>and </a:t>
            </a:r>
            <a:r>
              <a:rPr lang="en-US" dirty="0"/>
              <a:t>does not have a name. </a:t>
            </a:r>
            <a:endParaRPr lang="hu-HU" dirty="0" smtClean="0"/>
          </a:p>
        </p:txBody>
      </p:sp>
      <p:sp>
        <p:nvSpPr>
          <p:cNvPr id="5" name="Szövegdoboz 4"/>
          <p:cNvSpPr txBox="1"/>
          <p:nvPr/>
        </p:nvSpPr>
        <p:spPr>
          <a:xfrm>
            <a:off x="1593130" y="4345754"/>
            <a:ext cx="1998482" cy="369332"/>
          </a:xfrm>
          <a:prstGeom prst="rect">
            <a:avLst/>
          </a:prstGeom>
          <a:noFill/>
        </p:spPr>
        <p:txBody>
          <a:bodyPr wrap="square" rtlCol="0">
            <a:spAutoFit/>
          </a:bodyPr>
          <a:lstStyle/>
          <a:p>
            <a:r>
              <a:rPr lang="hu-HU" dirty="0"/>
              <a:t>A </a:t>
            </a:r>
            <a:r>
              <a:rPr lang="hu-HU" dirty="0" err="1"/>
              <a:t>Reference</a:t>
            </a:r>
            <a:endParaRPr lang="hu-HU" dirty="0"/>
          </a:p>
        </p:txBody>
      </p:sp>
      <p:sp>
        <p:nvSpPr>
          <p:cNvPr id="6" name="Téglalap 5"/>
          <p:cNvSpPr/>
          <p:nvPr/>
        </p:nvSpPr>
        <p:spPr>
          <a:xfrm>
            <a:off x="5665509" y="4044102"/>
            <a:ext cx="5373279" cy="2630078"/>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7" name="Ellipszis 6"/>
          <p:cNvSpPr/>
          <p:nvPr/>
        </p:nvSpPr>
        <p:spPr>
          <a:xfrm>
            <a:off x="7178510" y="5359141"/>
            <a:ext cx="2347275" cy="118777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5" name="Szövegdoboz 14"/>
          <p:cNvSpPr txBox="1"/>
          <p:nvPr/>
        </p:nvSpPr>
        <p:spPr>
          <a:xfrm>
            <a:off x="7631000" y="4960188"/>
            <a:ext cx="1998482" cy="369332"/>
          </a:xfrm>
          <a:prstGeom prst="rect">
            <a:avLst/>
          </a:prstGeom>
          <a:noFill/>
        </p:spPr>
        <p:txBody>
          <a:bodyPr wrap="square" rtlCol="0">
            <a:spAutoFit/>
          </a:bodyPr>
          <a:lstStyle/>
          <a:p>
            <a:r>
              <a:rPr lang="hu-HU" dirty="0" smtClean="0"/>
              <a:t>An </a:t>
            </a:r>
            <a:r>
              <a:rPr lang="hu-HU" dirty="0" err="1" smtClean="0"/>
              <a:t>Object</a:t>
            </a:r>
            <a:endParaRPr lang="hu-HU" dirty="0"/>
          </a:p>
        </p:txBody>
      </p:sp>
      <p:cxnSp>
        <p:nvCxnSpPr>
          <p:cNvPr id="19" name="Egyenes összekötő 18"/>
          <p:cNvCxnSpPr>
            <a:stCxn id="4" idx="1"/>
          </p:cNvCxnSpPr>
          <p:nvPr/>
        </p:nvCxnSpPr>
        <p:spPr>
          <a:xfrm flipH="1">
            <a:off x="2512243" y="5410983"/>
            <a:ext cx="1" cy="50904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Egyenes összekötő nyíllal 20"/>
          <p:cNvCxnSpPr/>
          <p:nvPr/>
        </p:nvCxnSpPr>
        <p:spPr>
          <a:xfrm>
            <a:off x="2512243" y="5916633"/>
            <a:ext cx="461442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Szövegdoboz 21"/>
          <p:cNvSpPr txBox="1"/>
          <p:nvPr/>
        </p:nvSpPr>
        <p:spPr>
          <a:xfrm>
            <a:off x="7631000" y="3645149"/>
            <a:ext cx="1998482" cy="369332"/>
          </a:xfrm>
          <a:prstGeom prst="rect">
            <a:avLst/>
          </a:prstGeom>
          <a:noFill/>
        </p:spPr>
        <p:txBody>
          <a:bodyPr wrap="square" rtlCol="0">
            <a:spAutoFit/>
          </a:bodyPr>
          <a:lstStyle/>
          <a:p>
            <a:r>
              <a:rPr lang="hu-HU" dirty="0" smtClean="0"/>
              <a:t>The </a:t>
            </a:r>
            <a:r>
              <a:rPr lang="hu-HU" dirty="0" err="1" smtClean="0"/>
              <a:t>Heap</a:t>
            </a:r>
            <a:endParaRPr lang="hu-HU" dirty="0"/>
          </a:p>
        </p:txBody>
      </p:sp>
      <p:sp>
        <p:nvSpPr>
          <p:cNvPr id="8" name="Szövegdoboz 7"/>
          <p:cNvSpPr txBox="1"/>
          <p:nvPr/>
        </p:nvSpPr>
        <p:spPr>
          <a:xfrm>
            <a:off x="361362" y="2891757"/>
            <a:ext cx="9268120" cy="369332"/>
          </a:xfrm>
          <a:prstGeom prst="rect">
            <a:avLst/>
          </a:prstGeom>
          <a:noFill/>
        </p:spPr>
        <p:txBody>
          <a:bodyPr wrap="square" rtlCol="0">
            <a:spAutoFit/>
          </a:bodyPr>
          <a:lstStyle/>
          <a:p>
            <a:r>
              <a:rPr lang="en-US" dirty="0"/>
              <a:t>Therefore, you have no way to access an object except through a reference.</a:t>
            </a:r>
            <a:endParaRPr lang="hu-HU" dirty="0"/>
          </a:p>
        </p:txBody>
      </p:sp>
      <p:sp>
        <p:nvSpPr>
          <p:cNvPr id="4" name="Átellenes sarkain kerekített téglalap 3"/>
          <p:cNvSpPr/>
          <p:nvPr/>
        </p:nvSpPr>
        <p:spPr>
          <a:xfrm>
            <a:off x="1366887" y="4779387"/>
            <a:ext cx="2290713" cy="631596"/>
          </a:xfrm>
          <a:prstGeom prst="round2Diag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Name</a:t>
            </a:r>
            <a:endParaRPr lang="hu-HU" dirty="0"/>
          </a:p>
        </p:txBody>
      </p:sp>
    </p:spTree>
    <p:extLst>
      <p:ext uri="{BB962C8B-B14F-4D97-AF65-F5344CB8AC3E}">
        <p14:creationId xmlns:p14="http://schemas.microsoft.com/office/powerpoint/2010/main" val="380040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0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animBg="1"/>
      <p:bldP spid="7" grpId="0" animBg="1"/>
      <p:bldP spid="15" grpId="0"/>
      <p:bldP spid="22" grpId="0"/>
      <p:bldP spid="8" grpId="0"/>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1" y="433864"/>
            <a:ext cx="9404723" cy="807671"/>
          </a:xfrm>
        </p:spPr>
        <p:txBody>
          <a:bodyPr/>
          <a:lstStyle/>
          <a:p>
            <a:r>
              <a:rPr lang="en-US" sz="4000" dirty="0">
                <a:solidFill>
                  <a:schemeClr val="tx1"/>
                </a:solidFill>
              </a:rPr>
              <a:t>Garbage Collection</a:t>
            </a:r>
            <a:r>
              <a:rPr lang="hu-HU" sz="4000" dirty="0" smtClean="0"/>
              <a:t> </a:t>
            </a:r>
            <a:r>
              <a:rPr lang="hu-HU" sz="4000" dirty="0" err="1" smtClean="0"/>
              <a:t>overview</a:t>
            </a:r>
            <a:r>
              <a:rPr lang="hu-HU" sz="4000" dirty="0" smtClean="0"/>
              <a:t> </a:t>
            </a:r>
            <a:endParaRPr lang="hu-HU" sz="4000" dirty="0"/>
          </a:p>
        </p:txBody>
      </p:sp>
      <p:sp>
        <p:nvSpPr>
          <p:cNvPr id="5" name="Cím 1"/>
          <p:cNvSpPr txBox="1">
            <a:spLocks/>
          </p:cNvSpPr>
          <p:nvPr/>
        </p:nvSpPr>
        <p:spPr>
          <a:xfrm>
            <a:off x="646111" y="2743038"/>
            <a:ext cx="6576814" cy="338931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000" dirty="0">
                <a:solidFill>
                  <a:schemeClr val="tx1"/>
                </a:solidFill>
              </a:rPr>
              <a:t>In other programming languages like C/C++ </a:t>
            </a:r>
            <a:r>
              <a:rPr lang="hu-HU" sz="2000" dirty="0" err="1" smtClean="0">
                <a:solidFill>
                  <a:schemeClr val="tx1"/>
                </a:solidFill>
              </a:rPr>
              <a:t>the</a:t>
            </a:r>
            <a:r>
              <a:rPr lang="hu-HU" sz="2000" dirty="0" smtClean="0">
                <a:solidFill>
                  <a:schemeClr val="tx1"/>
                </a:solidFill>
              </a:rPr>
              <a:t> </a:t>
            </a:r>
            <a:r>
              <a:rPr lang="en-US" sz="2000" dirty="0" smtClean="0">
                <a:solidFill>
                  <a:schemeClr val="tx1"/>
                </a:solidFill>
              </a:rPr>
              <a:t>program</a:t>
            </a:r>
            <a:r>
              <a:rPr lang="hu-HU" sz="2000" dirty="0" smtClean="0">
                <a:solidFill>
                  <a:schemeClr val="tx1"/>
                </a:solidFill>
              </a:rPr>
              <a:t>m</a:t>
            </a:r>
            <a:r>
              <a:rPr lang="en-US" sz="2000" dirty="0" err="1" smtClean="0">
                <a:solidFill>
                  <a:schemeClr val="tx1"/>
                </a:solidFill>
              </a:rPr>
              <a:t>er</a:t>
            </a:r>
            <a:r>
              <a:rPr lang="en-US" sz="2000" dirty="0" smtClean="0">
                <a:solidFill>
                  <a:schemeClr val="tx1"/>
                </a:solidFill>
              </a:rPr>
              <a:t> </a:t>
            </a:r>
            <a:r>
              <a:rPr lang="en-US" sz="2000" dirty="0">
                <a:solidFill>
                  <a:schemeClr val="tx1"/>
                </a:solidFill>
              </a:rPr>
              <a:t>has to deal with memory management manually. In these languages the programmer is responsible for both </a:t>
            </a:r>
            <a:r>
              <a:rPr lang="hu-HU" sz="2000" dirty="0" err="1" smtClean="0">
                <a:solidFill>
                  <a:schemeClr val="tx1"/>
                </a:solidFill>
              </a:rPr>
              <a:t>the</a:t>
            </a:r>
            <a:r>
              <a:rPr lang="hu-HU" sz="2000" dirty="0" smtClean="0">
                <a:solidFill>
                  <a:schemeClr val="tx1"/>
                </a:solidFill>
              </a:rPr>
              <a:t> </a:t>
            </a:r>
            <a:r>
              <a:rPr lang="en-US" sz="2000" dirty="0" smtClean="0">
                <a:solidFill>
                  <a:schemeClr val="tx1"/>
                </a:solidFill>
              </a:rPr>
              <a:t>creation </a:t>
            </a:r>
            <a:r>
              <a:rPr lang="en-US" sz="2000" dirty="0">
                <a:solidFill>
                  <a:schemeClr val="tx1"/>
                </a:solidFill>
              </a:rPr>
              <a:t>and </a:t>
            </a:r>
            <a:r>
              <a:rPr lang="hu-HU" sz="2000" dirty="0" err="1" smtClean="0">
                <a:solidFill>
                  <a:schemeClr val="tx1"/>
                </a:solidFill>
              </a:rPr>
              <a:t>the</a:t>
            </a:r>
            <a:r>
              <a:rPr lang="hu-HU" sz="2000" dirty="0" smtClean="0">
                <a:solidFill>
                  <a:schemeClr val="tx1"/>
                </a:solidFill>
              </a:rPr>
              <a:t> </a:t>
            </a:r>
            <a:r>
              <a:rPr lang="en-US" sz="2000" dirty="0" smtClean="0">
                <a:solidFill>
                  <a:schemeClr val="tx1"/>
                </a:solidFill>
              </a:rPr>
              <a:t>destruction </a:t>
            </a:r>
            <a:r>
              <a:rPr lang="en-US" sz="2000" dirty="0">
                <a:solidFill>
                  <a:schemeClr val="tx1"/>
                </a:solidFill>
              </a:rPr>
              <a:t>of objects. Usually </a:t>
            </a:r>
            <a:r>
              <a:rPr lang="hu-HU" sz="2000" dirty="0" err="1" smtClean="0">
                <a:solidFill>
                  <a:schemeClr val="tx1"/>
                </a:solidFill>
              </a:rPr>
              <a:t>the</a:t>
            </a:r>
            <a:r>
              <a:rPr lang="hu-HU" sz="2000" dirty="0" smtClean="0">
                <a:solidFill>
                  <a:schemeClr val="tx1"/>
                </a:solidFill>
              </a:rPr>
              <a:t> </a:t>
            </a:r>
            <a:r>
              <a:rPr lang="en-US" sz="2000" dirty="0" smtClean="0">
                <a:solidFill>
                  <a:schemeClr val="tx1"/>
                </a:solidFill>
              </a:rPr>
              <a:t>programmer </a:t>
            </a:r>
            <a:r>
              <a:rPr lang="en-US" sz="2000" dirty="0">
                <a:solidFill>
                  <a:schemeClr val="tx1"/>
                </a:solidFill>
              </a:rPr>
              <a:t>neglects destruction of useless objects and this </a:t>
            </a:r>
            <a:r>
              <a:rPr lang="hu-HU" sz="2000" dirty="0" err="1" smtClean="0">
                <a:solidFill>
                  <a:schemeClr val="tx1"/>
                </a:solidFill>
              </a:rPr>
              <a:t>can</a:t>
            </a:r>
            <a:r>
              <a:rPr lang="en-US" sz="2000" dirty="0" smtClean="0">
                <a:solidFill>
                  <a:schemeClr val="tx1"/>
                </a:solidFill>
              </a:rPr>
              <a:t> </a:t>
            </a:r>
            <a:r>
              <a:rPr lang="en-US" sz="2000" dirty="0" err="1" smtClean="0">
                <a:solidFill>
                  <a:schemeClr val="tx1"/>
                </a:solidFill>
              </a:rPr>
              <a:t>caus</a:t>
            </a:r>
            <a:r>
              <a:rPr lang="hu-HU" sz="2000" dirty="0" smtClean="0">
                <a:solidFill>
                  <a:schemeClr val="tx1"/>
                </a:solidFill>
              </a:rPr>
              <a:t>e</a:t>
            </a:r>
            <a:r>
              <a:rPr lang="en-US" sz="2000" dirty="0" smtClean="0">
                <a:solidFill>
                  <a:schemeClr val="tx1"/>
                </a:solidFill>
              </a:rPr>
              <a:t> </a:t>
            </a:r>
            <a:r>
              <a:rPr lang="en-US" sz="2000" dirty="0">
                <a:solidFill>
                  <a:schemeClr val="tx1"/>
                </a:solidFill>
              </a:rPr>
              <a:t>out of memory errors (the memory </a:t>
            </a:r>
            <a:r>
              <a:rPr lang="en-US" sz="2000" dirty="0" err="1" smtClean="0">
                <a:solidFill>
                  <a:schemeClr val="tx1"/>
                </a:solidFill>
              </a:rPr>
              <a:t>bec</a:t>
            </a:r>
            <a:r>
              <a:rPr lang="hu-HU" sz="2000" dirty="0" smtClean="0">
                <a:solidFill>
                  <a:schemeClr val="tx1"/>
                </a:solidFill>
              </a:rPr>
              <a:t>o</a:t>
            </a:r>
            <a:r>
              <a:rPr lang="en-US" sz="2000" dirty="0" smtClean="0">
                <a:solidFill>
                  <a:schemeClr val="tx1"/>
                </a:solidFill>
              </a:rPr>
              <a:t>me</a:t>
            </a:r>
            <a:r>
              <a:rPr lang="hu-HU" sz="2000" dirty="0" smtClean="0">
                <a:solidFill>
                  <a:schemeClr val="tx1"/>
                </a:solidFill>
              </a:rPr>
              <a:t>s</a:t>
            </a:r>
            <a:r>
              <a:rPr lang="en-US" sz="2000" dirty="0" smtClean="0">
                <a:solidFill>
                  <a:schemeClr val="tx1"/>
                </a:solidFill>
              </a:rPr>
              <a:t> </a:t>
            </a:r>
            <a:r>
              <a:rPr lang="en-US" sz="2000" dirty="0">
                <a:solidFill>
                  <a:schemeClr val="tx1"/>
                </a:solidFill>
              </a:rPr>
              <a:t>full).</a:t>
            </a:r>
          </a:p>
        </p:txBody>
      </p:sp>
      <p:graphicFrame>
        <p:nvGraphicFramePr>
          <p:cNvPr id="15" name="Diagram 14"/>
          <p:cNvGraphicFramePr/>
          <p:nvPr>
            <p:extLst>
              <p:ext uri="{D42A27DB-BD31-4B8C-83A1-F6EECF244321}">
                <p14:modId xmlns:p14="http://schemas.microsoft.com/office/powerpoint/2010/main" val="1836806138"/>
              </p:ext>
            </p:extLst>
          </p:nvPr>
        </p:nvGraphicFramePr>
        <p:xfrm>
          <a:off x="6137188" y="2038363"/>
          <a:ext cx="7339335" cy="4054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146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Graphic spid="1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1" y="433864"/>
            <a:ext cx="9404723" cy="807671"/>
          </a:xfrm>
        </p:spPr>
        <p:txBody>
          <a:bodyPr/>
          <a:lstStyle/>
          <a:p>
            <a:r>
              <a:rPr lang="en-US" sz="4000" dirty="0">
                <a:solidFill>
                  <a:schemeClr val="tx1"/>
                </a:solidFill>
              </a:rPr>
              <a:t>Garbage Collection</a:t>
            </a:r>
            <a:r>
              <a:rPr lang="hu-HU" sz="4000" dirty="0" smtClean="0"/>
              <a:t> </a:t>
            </a:r>
            <a:r>
              <a:rPr lang="hu-HU" sz="4000" dirty="0" err="1" smtClean="0"/>
              <a:t>overview</a:t>
            </a:r>
            <a:r>
              <a:rPr lang="hu-HU" sz="4000" dirty="0" smtClean="0"/>
              <a:t> </a:t>
            </a:r>
            <a:endParaRPr lang="hu-HU" sz="4000" dirty="0"/>
          </a:p>
        </p:txBody>
      </p:sp>
      <p:sp>
        <p:nvSpPr>
          <p:cNvPr id="4" name="Cím 1"/>
          <p:cNvSpPr txBox="1">
            <a:spLocks/>
          </p:cNvSpPr>
          <p:nvPr/>
        </p:nvSpPr>
        <p:spPr>
          <a:xfrm>
            <a:off x="646108" y="4224550"/>
            <a:ext cx="1026173" cy="38786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solidFill>
                  <a:srgbClr val="FFC000"/>
                </a:solidFill>
              </a:rPr>
              <a:t>Mark</a:t>
            </a:r>
            <a:endParaRPr lang="hu-HU" sz="2000" dirty="0" smtClean="0">
              <a:solidFill>
                <a:srgbClr val="FFC000"/>
              </a:solidFill>
            </a:endParaRPr>
          </a:p>
        </p:txBody>
      </p:sp>
      <p:sp>
        <p:nvSpPr>
          <p:cNvPr id="9" name="Cím 1"/>
          <p:cNvSpPr txBox="1">
            <a:spLocks/>
          </p:cNvSpPr>
          <p:nvPr/>
        </p:nvSpPr>
        <p:spPr>
          <a:xfrm>
            <a:off x="646108" y="5274435"/>
            <a:ext cx="1157978" cy="42206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solidFill>
                  <a:srgbClr val="FFC000"/>
                </a:solidFill>
              </a:rPr>
              <a:t>Sweep</a:t>
            </a:r>
            <a:endParaRPr lang="hu-HU" sz="2000" dirty="0" smtClean="0">
              <a:solidFill>
                <a:srgbClr val="FFC000"/>
              </a:solidFill>
            </a:endParaRPr>
          </a:p>
        </p:txBody>
      </p:sp>
      <p:sp>
        <p:nvSpPr>
          <p:cNvPr id="7" name="Cím 1"/>
          <p:cNvSpPr txBox="1">
            <a:spLocks/>
          </p:cNvSpPr>
          <p:nvPr/>
        </p:nvSpPr>
        <p:spPr>
          <a:xfrm>
            <a:off x="646107" y="4612418"/>
            <a:ext cx="11002195" cy="43746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solidFill>
                  <a:schemeClr val="tx1"/>
                </a:solidFill>
              </a:rPr>
              <a:t>The </a:t>
            </a:r>
            <a:r>
              <a:rPr lang="hu-HU" sz="2000" dirty="0" smtClean="0">
                <a:solidFill>
                  <a:schemeClr val="tx1"/>
                </a:solidFill>
              </a:rPr>
              <a:t>G</a:t>
            </a:r>
            <a:r>
              <a:rPr lang="en-US" sz="2000" dirty="0" err="1" smtClean="0">
                <a:solidFill>
                  <a:schemeClr val="tx1"/>
                </a:solidFill>
              </a:rPr>
              <a:t>arbage</a:t>
            </a:r>
            <a:r>
              <a:rPr lang="en-US" sz="2000" dirty="0" smtClean="0">
                <a:solidFill>
                  <a:schemeClr val="tx1"/>
                </a:solidFill>
              </a:rPr>
              <a:t> </a:t>
            </a:r>
            <a:r>
              <a:rPr lang="hu-HU" sz="2000" dirty="0" smtClean="0">
                <a:solidFill>
                  <a:schemeClr val="tx1"/>
                </a:solidFill>
              </a:rPr>
              <a:t>C</a:t>
            </a:r>
            <a:r>
              <a:rPr lang="en-US" sz="2000" dirty="0" err="1" smtClean="0">
                <a:solidFill>
                  <a:schemeClr val="tx1"/>
                </a:solidFill>
              </a:rPr>
              <a:t>ollector</a:t>
            </a:r>
            <a:r>
              <a:rPr lang="en-US" sz="2000" dirty="0" smtClean="0">
                <a:solidFill>
                  <a:schemeClr val="tx1"/>
                </a:solidFill>
              </a:rPr>
              <a:t> </a:t>
            </a:r>
            <a:r>
              <a:rPr lang="en-US" sz="2000" dirty="0">
                <a:solidFill>
                  <a:schemeClr val="tx1"/>
                </a:solidFill>
              </a:rPr>
              <a:t>identifies which pieces of memory are in use and which are not.</a:t>
            </a:r>
          </a:p>
        </p:txBody>
      </p:sp>
      <p:sp>
        <p:nvSpPr>
          <p:cNvPr id="8" name="Cím 1"/>
          <p:cNvSpPr txBox="1">
            <a:spLocks/>
          </p:cNvSpPr>
          <p:nvPr/>
        </p:nvSpPr>
        <p:spPr>
          <a:xfrm>
            <a:off x="646108" y="5717805"/>
            <a:ext cx="9832422" cy="42049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solidFill>
                  <a:schemeClr val="tx1"/>
                </a:solidFill>
              </a:rPr>
              <a:t>The </a:t>
            </a:r>
            <a:r>
              <a:rPr lang="en-US" sz="2000" dirty="0">
                <a:solidFill>
                  <a:schemeClr val="tx1"/>
                </a:solidFill>
              </a:rPr>
              <a:t>GC </a:t>
            </a:r>
            <a:r>
              <a:rPr lang="en-US" sz="2000" dirty="0" smtClean="0">
                <a:solidFill>
                  <a:schemeClr val="tx1"/>
                </a:solidFill>
              </a:rPr>
              <a:t>automatically</a:t>
            </a:r>
            <a:r>
              <a:rPr lang="hu-HU" sz="2000" dirty="0" smtClean="0">
                <a:solidFill>
                  <a:schemeClr val="tx1"/>
                </a:solidFill>
              </a:rPr>
              <a:t> </a:t>
            </a:r>
            <a:r>
              <a:rPr lang="en-US" sz="2000" dirty="0" smtClean="0">
                <a:solidFill>
                  <a:schemeClr val="tx1"/>
                </a:solidFill>
              </a:rPr>
              <a:t>removes </a:t>
            </a:r>
            <a:r>
              <a:rPr lang="en-US" sz="2000" dirty="0">
                <a:solidFill>
                  <a:schemeClr val="tx1"/>
                </a:solidFill>
              </a:rPr>
              <a:t>objects identified during the “mark” phase.</a:t>
            </a:r>
            <a:endParaRPr lang="hu-HU" sz="2000" dirty="0">
              <a:solidFill>
                <a:schemeClr val="tx1"/>
              </a:solidFill>
            </a:endParaRPr>
          </a:p>
        </p:txBody>
      </p:sp>
      <p:sp>
        <p:nvSpPr>
          <p:cNvPr id="17" name="Cím 1"/>
          <p:cNvSpPr txBox="1">
            <a:spLocks/>
          </p:cNvSpPr>
          <p:nvPr/>
        </p:nvSpPr>
        <p:spPr>
          <a:xfrm>
            <a:off x="646108" y="3360468"/>
            <a:ext cx="9404723" cy="56037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chemeClr val="tx1"/>
                </a:solidFill>
              </a:rPr>
              <a:t>Garbage Collect</a:t>
            </a:r>
            <a:r>
              <a:rPr lang="hu-HU" sz="2000" dirty="0" err="1">
                <a:solidFill>
                  <a:schemeClr val="tx1"/>
                </a:solidFill>
              </a:rPr>
              <a:t>or</a:t>
            </a:r>
            <a:r>
              <a:rPr lang="en-US" sz="2000" dirty="0">
                <a:solidFill>
                  <a:schemeClr val="tx1"/>
                </a:solidFill>
              </a:rPr>
              <a:t> works in two simple steps:</a:t>
            </a:r>
          </a:p>
        </p:txBody>
      </p:sp>
      <p:sp>
        <p:nvSpPr>
          <p:cNvPr id="14" name="Cím 1"/>
          <p:cNvSpPr txBox="1">
            <a:spLocks/>
          </p:cNvSpPr>
          <p:nvPr/>
        </p:nvSpPr>
        <p:spPr>
          <a:xfrm>
            <a:off x="646107" y="1770560"/>
            <a:ext cx="10903342" cy="150862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000" dirty="0">
                <a:solidFill>
                  <a:schemeClr val="tx1"/>
                </a:solidFill>
              </a:rPr>
              <a:t>In Java we are in a better situation because Java has automatic memory management, called </a:t>
            </a:r>
            <a:r>
              <a:rPr lang="hu-HU" sz="2000" dirty="0" smtClean="0">
                <a:solidFill>
                  <a:schemeClr val="tx1"/>
                </a:solidFill>
              </a:rPr>
              <a:t>G</a:t>
            </a:r>
            <a:r>
              <a:rPr lang="en-US" sz="2000" dirty="0" err="1" smtClean="0">
                <a:solidFill>
                  <a:schemeClr val="tx1"/>
                </a:solidFill>
              </a:rPr>
              <a:t>arbage</a:t>
            </a:r>
            <a:r>
              <a:rPr lang="en-US" sz="2000" dirty="0" smtClean="0">
                <a:solidFill>
                  <a:schemeClr val="tx1"/>
                </a:solidFill>
              </a:rPr>
              <a:t> </a:t>
            </a:r>
            <a:r>
              <a:rPr lang="hu-HU" sz="2000" dirty="0" smtClean="0">
                <a:solidFill>
                  <a:schemeClr val="tx1"/>
                </a:solidFill>
              </a:rPr>
              <a:t>C</a:t>
            </a:r>
            <a:r>
              <a:rPr lang="en-US" sz="2000" dirty="0" err="1" smtClean="0">
                <a:solidFill>
                  <a:schemeClr val="tx1"/>
                </a:solidFill>
              </a:rPr>
              <a:t>ollector</a:t>
            </a:r>
            <a:r>
              <a:rPr lang="en-US" sz="2000" dirty="0" smtClean="0">
                <a:solidFill>
                  <a:schemeClr val="tx1"/>
                </a:solidFill>
              </a:rPr>
              <a:t> </a:t>
            </a:r>
            <a:r>
              <a:rPr lang="en-US" sz="2000" dirty="0">
                <a:solidFill>
                  <a:schemeClr val="tx1"/>
                </a:solidFill>
              </a:rPr>
              <a:t>that works in the background. The Garbage Collector runs on the heap memory (we will discuss heap memory in the next lecture) to free the memory used by objects that doesn’t have any reference.</a:t>
            </a:r>
          </a:p>
        </p:txBody>
      </p:sp>
    </p:spTree>
    <p:extLst>
      <p:ext uri="{BB962C8B-B14F-4D97-AF65-F5344CB8AC3E}">
        <p14:creationId xmlns:p14="http://schemas.microsoft.com/office/powerpoint/2010/main" val="115075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7" grpId="0"/>
      <p:bldP spid="8" grpId="0"/>
      <p:bldP spid="17"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1" y="433864"/>
            <a:ext cx="9404723" cy="807671"/>
          </a:xfrm>
        </p:spPr>
        <p:txBody>
          <a:bodyPr/>
          <a:lstStyle/>
          <a:p>
            <a:r>
              <a:rPr lang="en-US" sz="4000" dirty="0">
                <a:solidFill>
                  <a:schemeClr val="tx1"/>
                </a:solidFill>
              </a:rPr>
              <a:t>Garbage Collection</a:t>
            </a:r>
            <a:r>
              <a:rPr lang="hu-HU" sz="4000" dirty="0" smtClean="0"/>
              <a:t> </a:t>
            </a:r>
            <a:r>
              <a:rPr lang="hu-HU" sz="4000" dirty="0" err="1" smtClean="0"/>
              <a:t>overview</a:t>
            </a:r>
            <a:r>
              <a:rPr lang="hu-HU" sz="4000" dirty="0" smtClean="0"/>
              <a:t> </a:t>
            </a:r>
            <a:endParaRPr lang="hu-HU" sz="4000" dirty="0"/>
          </a:p>
        </p:txBody>
      </p:sp>
      <p:sp>
        <p:nvSpPr>
          <p:cNvPr id="14" name="Cím 1"/>
          <p:cNvSpPr txBox="1">
            <a:spLocks/>
          </p:cNvSpPr>
          <p:nvPr/>
        </p:nvSpPr>
        <p:spPr>
          <a:xfrm>
            <a:off x="510746" y="1284522"/>
            <a:ext cx="11129319" cy="104068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000" dirty="0">
                <a:solidFill>
                  <a:schemeClr val="tx1"/>
                </a:solidFill>
              </a:rPr>
              <a:t>Once we made </a:t>
            </a:r>
            <a:r>
              <a:rPr lang="hu-HU" sz="2000" dirty="0" smtClean="0">
                <a:solidFill>
                  <a:schemeClr val="tx1"/>
                </a:solidFill>
              </a:rPr>
              <a:t>an </a:t>
            </a:r>
            <a:r>
              <a:rPr lang="en-US" sz="2000" dirty="0" smtClean="0">
                <a:solidFill>
                  <a:schemeClr val="tx1"/>
                </a:solidFill>
              </a:rPr>
              <a:t>object </a:t>
            </a:r>
            <a:r>
              <a:rPr lang="en-US" sz="2000" dirty="0">
                <a:solidFill>
                  <a:schemeClr val="tx1"/>
                </a:solidFill>
              </a:rPr>
              <a:t>eligible for garbage </a:t>
            </a:r>
            <a:r>
              <a:rPr lang="en-US" sz="2000" dirty="0" smtClean="0">
                <a:solidFill>
                  <a:schemeClr val="tx1"/>
                </a:solidFill>
              </a:rPr>
              <a:t>collection</a:t>
            </a:r>
            <a:r>
              <a:rPr lang="hu-HU" sz="2000" dirty="0" smtClean="0">
                <a:solidFill>
                  <a:schemeClr val="tx1"/>
                </a:solidFill>
              </a:rPr>
              <a:t> (</a:t>
            </a:r>
            <a:r>
              <a:rPr lang="hu-HU" sz="2000" dirty="0" smtClean="0">
                <a:solidFill>
                  <a:srgbClr val="FFC000"/>
                </a:solidFill>
              </a:rPr>
              <a:t>Mark</a:t>
            </a:r>
            <a:r>
              <a:rPr lang="hu-HU" sz="2000" dirty="0" smtClean="0">
                <a:solidFill>
                  <a:schemeClr val="tx1"/>
                </a:solidFill>
              </a:rPr>
              <a:t>)</a:t>
            </a:r>
            <a:r>
              <a:rPr lang="en-US" sz="2000" dirty="0" smtClean="0">
                <a:solidFill>
                  <a:schemeClr val="tx1"/>
                </a:solidFill>
              </a:rPr>
              <a:t>, </a:t>
            </a:r>
            <a:r>
              <a:rPr lang="en-US" sz="2000" dirty="0">
                <a:solidFill>
                  <a:schemeClr val="tx1"/>
                </a:solidFill>
              </a:rPr>
              <a:t>it may not </a:t>
            </a:r>
            <a:r>
              <a:rPr lang="hu-HU" sz="2000" dirty="0" smtClean="0">
                <a:solidFill>
                  <a:schemeClr val="tx1"/>
                </a:solidFill>
              </a:rPr>
              <a:t>be </a:t>
            </a:r>
            <a:r>
              <a:rPr lang="en-US" sz="2000" dirty="0" smtClean="0">
                <a:solidFill>
                  <a:schemeClr val="tx1"/>
                </a:solidFill>
              </a:rPr>
              <a:t>destroy</a:t>
            </a:r>
            <a:r>
              <a:rPr lang="hu-HU" sz="2000" dirty="0" err="1" smtClean="0">
                <a:solidFill>
                  <a:schemeClr val="tx1"/>
                </a:solidFill>
              </a:rPr>
              <a:t>ed</a:t>
            </a:r>
            <a:r>
              <a:rPr lang="en-US" sz="2000" dirty="0" smtClean="0">
                <a:solidFill>
                  <a:schemeClr val="tx1"/>
                </a:solidFill>
              </a:rPr>
              <a:t> immediately </a:t>
            </a:r>
            <a:r>
              <a:rPr lang="en-US" sz="2000" dirty="0">
                <a:solidFill>
                  <a:schemeClr val="tx1"/>
                </a:solidFill>
              </a:rPr>
              <a:t>by </a:t>
            </a:r>
            <a:r>
              <a:rPr lang="hu-HU" sz="2000" dirty="0" smtClean="0">
                <a:solidFill>
                  <a:schemeClr val="tx1"/>
                </a:solidFill>
              </a:rPr>
              <a:t>G</a:t>
            </a:r>
            <a:r>
              <a:rPr lang="en-US" sz="2000" dirty="0" err="1" smtClean="0">
                <a:solidFill>
                  <a:schemeClr val="tx1"/>
                </a:solidFill>
              </a:rPr>
              <a:t>arbage</a:t>
            </a:r>
            <a:r>
              <a:rPr lang="en-US" sz="2000" dirty="0" smtClean="0">
                <a:solidFill>
                  <a:schemeClr val="tx1"/>
                </a:solidFill>
              </a:rPr>
              <a:t> </a:t>
            </a:r>
            <a:r>
              <a:rPr lang="hu-HU" sz="2000" dirty="0" smtClean="0">
                <a:solidFill>
                  <a:schemeClr val="tx1"/>
                </a:solidFill>
              </a:rPr>
              <a:t>C</a:t>
            </a:r>
            <a:r>
              <a:rPr lang="en-US" sz="2000" dirty="0" err="1" smtClean="0">
                <a:solidFill>
                  <a:schemeClr val="tx1"/>
                </a:solidFill>
              </a:rPr>
              <a:t>ollector</a:t>
            </a:r>
            <a:r>
              <a:rPr lang="en-US" sz="2000" dirty="0">
                <a:solidFill>
                  <a:schemeClr val="tx1"/>
                </a:solidFill>
              </a:rPr>
              <a:t>. When the JVM runs Garbage Collector program</a:t>
            </a:r>
            <a:r>
              <a:rPr lang="en-US" sz="2000" dirty="0" smtClean="0">
                <a:solidFill>
                  <a:schemeClr val="tx1"/>
                </a:solidFill>
              </a:rPr>
              <a:t>, </a:t>
            </a:r>
            <a:r>
              <a:rPr lang="en-US" sz="2000" dirty="0">
                <a:solidFill>
                  <a:schemeClr val="tx1"/>
                </a:solidFill>
              </a:rPr>
              <a:t>the object will be </a:t>
            </a:r>
            <a:r>
              <a:rPr lang="en-US" sz="2000" dirty="0" smtClean="0">
                <a:solidFill>
                  <a:schemeClr val="tx1"/>
                </a:solidFill>
              </a:rPr>
              <a:t>destroyed</a:t>
            </a:r>
            <a:r>
              <a:rPr lang="hu-HU" sz="2000" dirty="0" smtClean="0">
                <a:solidFill>
                  <a:schemeClr val="tx1"/>
                </a:solidFill>
              </a:rPr>
              <a:t> (</a:t>
            </a:r>
            <a:r>
              <a:rPr lang="hu-HU" sz="2000" dirty="0" err="1" smtClean="0">
                <a:solidFill>
                  <a:srgbClr val="FFC000"/>
                </a:solidFill>
              </a:rPr>
              <a:t>Sweep</a:t>
            </a:r>
            <a:r>
              <a:rPr lang="hu-HU" sz="2000" dirty="0" smtClean="0">
                <a:solidFill>
                  <a:schemeClr val="tx1"/>
                </a:solidFill>
              </a:rPr>
              <a:t>)</a:t>
            </a:r>
            <a:r>
              <a:rPr lang="en-US" sz="2000" dirty="0" smtClean="0">
                <a:solidFill>
                  <a:schemeClr val="tx1"/>
                </a:solidFill>
              </a:rPr>
              <a:t>. </a:t>
            </a:r>
            <a:endParaRPr lang="en-US" sz="2000" dirty="0">
              <a:solidFill>
                <a:schemeClr val="tx1"/>
              </a:solidFill>
            </a:endParaRPr>
          </a:p>
        </p:txBody>
      </p:sp>
      <p:sp>
        <p:nvSpPr>
          <p:cNvPr id="10" name="Cím 1"/>
          <p:cNvSpPr txBox="1">
            <a:spLocks/>
          </p:cNvSpPr>
          <p:nvPr/>
        </p:nvSpPr>
        <p:spPr>
          <a:xfrm>
            <a:off x="510746" y="2450576"/>
            <a:ext cx="11129319" cy="84204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000" dirty="0" smtClean="0">
                <a:solidFill>
                  <a:schemeClr val="tx1"/>
                </a:solidFill>
              </a:rPr>
              <a:t>System </a:t>
            </a:r>
            <a:r>
              <a:rPr lang="en-US" sz="2000" dirty="0">
                <a:solidFill>
                  <a:schemeClr val="tx1"/>
                </a:solidFill>
              </a:rPr>
              <a:t>checks whether there's enough free space in memory, and if there isn't, it runs the GC to free up space. You have no direct control over GC in Java.</a:t>
            </a:r>
          </a:p>
        </p:txBody>
      </p:sp>
      <p:sp>
        <p:nvSpPr>
          <p:cNvPr id="5" name="Téglalap 4"/>
          <p:cNvSpPr/>
          <p:nvPr/>
        </p:nvSpPr>
        <p:spPr>
          <a:xfrm>
            <a:off x="2883247" y="4031029"/>
            <a:ext cx="5972432"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3" name="Téglalap 12"/>
          <p:cNvSpPr/>
          <p:nvPr/>
        </p:nvSpPr>
        <p:spPr>
          <a:xfrm>
            <a:off x="8855679" y="4031029"/>
            <a:ext cx="2763794" cy="76611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8" name="Téglalap 17"/>
          <p:cNvSpPr/>
          <p:nvPr/>
        </p:nvSpPr>
        <p:spPr>
          <a:xfrm>
            <a:off x="6301950" y="4026202"/>
            <a:ext cx="691978" cy="76611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9" name="Téglalap 18"/>
          <p:cNvSpPr/>
          <p:nvPr/>
        </p:nvSpPr>
        <p:spPr>
          <a:xfrm>
            <a:off x="8200771" y="4032339"/>
            <a:ext cx="350108" cy="76611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0" name="Téglalap 19"/>
          <p:cNvSpPr/>
          <p:nvPr/>
        </p:nvSpPr>
        <p:spPr>
          <a:xfrm>
            <a:off x="3970641" y="4026202"/>
            <a:ext cx="1062681" cy="76611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1" name="Cím 1"/>
          <p:cNvSpPr txBox="1">
            <a:spLocks/>
          </p:cNvSpPr>
          <p:nvPr/>
        </p:nvSpPr>
        <p:spPr>
          <a:xfrm>
            <a:off x="255373" y="4215327"/>
            <a:ext cx="2446639" cy="38786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dirty="0" err="1" smtClean="0">
                <a:solidFill>
                  <a:srgbClr val="FFC000"/>
                </a:solidFill>
              </a:rPr>
              <a:t>Before</a:t>
            </a:r>
            <a:r>
              <a:rPr lang="hu-HU" sz="2000" dirty="0">
                <a:solidFill>
                  <a:srgbClr val="FFC000"/>
                </a:solidFill>
              </a:rPr>
              <a:t> </a:t>
            </a:r>
            <a:r>
              <a:rPr lang="hu-HU" sz="2000" dirty="0" smtClean="0">
                <a:solidFill>
                  <a:srgbClr val="FFC000"/>
                </a:solidFill>
              </a:rPr>
              <a:t>GC </a:t>
            </a:r>
            <a:r>
              <a:rPr lang="hu-HU" sz="2000" dirty="0" err="1" smtClean="0">
                <a:solidFill>
                  <a:srgbClr val="FFC000"/>
                </a:solidFill>
              </a:rPr>
              <a:t>runs</a:t>
            </a:r>
            <a:endParaRPr lang="hu-HU" sz="2000" dirty="0" smtClean="0">
              <a:solidFill>
                <a:srgbClr val="FFC000"/>
              </a:solidFill>
            </a:endParaRPr>
          </a:p>
          <a:p>
            <a:endParaRPr lang="hu-HU" sz="2000" b="1" dirty="0">
              <a:solidFill>
                <a:srgbClr val="FFFF00"/>
              </a:solidFill>
            </a:endParaRPr>
          </a:p>
        </p:txBody>
      </p:sp>
      <p:sp>
        <p:nvSpPr>
          <p:cNvPr id="22" name="Cím 1"/>
          <p:cNvSpPr txBox="1">
            <a:spLocks/>
          </p:cNvSpPr>
          <p:nvPr/>
        </p:nvSpPr>
        <p:spPr>
          <a:xfrm>
            <a:off x="255374" y="4976227"/>
            <a:ext cx="2446638" cy="70085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dirty="0" err="1" smtClean="0">
                <a:solidFill>
                  <a:srgbClr val="FFC000"/>
                </a:solidFill>
              </a:rPr>
              <a:t>After</a:t>
            </a:r>
            <a:r>
              <a:rPr lang="hu-HU" sz="2000" dirty="0">
                <a:solidFill>
                  <a:srgbClr val="FFC000"/>
                </a:solidFill>
              </a:rPr>
              <a:t> GC </a:t>
            </a:r>
            <a:r>
              <a:rPr lang="hu-HU" sz="2000" dirty="0" err="1" smtClean="0">
                <a:solidFill>
                  <a:srgbClr val="FFC000"/>
                </a:solidFill>
              </a:rPr>
              <a:t>runs</a:t>
            </a:r>
            <a:endParaRPr lang="hu-HU" sz="2000" dirty="0" smtClean="0">
              <a:solidFill>
                <a:srgbClr val="FFC000"/>
              </a:solidFill>
            </a:endParaRPr>
          </a:p>
          <a:p>
            <a:r>
              <a:rPr lang="hu-HU" sz="2000" dirty="0" smtClean="0">
                <a:solidFill>
                  <a:srgbClr val="FFC000"/>
                </a:solidFill>
              </a:rPr>
              <a:t>(</a:t>
            </a:r>
            <a:r>
              <a:rPr lang="hu-HU" sz="2000" dirty="0" err="1" smtClean="0">
                <a:solidFill>
                  <a:srgbClr val="FFC000"/>
                </a:solidFill>
              </a:rPr>
              <a:t>after</a:t>
            </a:r>
            <a:r>
              <a:rPr lang="hu-HU" sz="2000" dirty="0" smtClean="0">
                <a:solidFill>
                  <a:srgbClr val="FFC000"/>
                </a:solidFill>
              </a:rPr>
              <a:t> </a:t>
            </a:r>
            <a:r>
              <a:rPr lang="hu-HU" sz="2000" dirty="0" err="1" smtClean="0">
                <a:solidFill>
                  <a:srgbClr val="FFC000"/>
                </a:solidFill>
              </a:rPr>
              <a:t>Sweep</a:t>
            </a:r>
            <a:r>
              <a:rPr lang="hu-HU" sz="2000" dirty="0" smtClean="0">
                <a:solidFill>
                  <a:srgbClr val="FFC000"/>
                </a:solidFill>
              </a:rPr>
              <a:t>)</a:t>
            </a:r>
          </a:p>
        </p:txBody>
      </p:sp>
      <p:sp>
        <p:nvSpPr>
          <p:cNvPr id="12" name="Szövegdoboz 11"/>
          <p:cNvSpPr txBox="1"/>
          <p:nvPr/>
        </p:nvSpPr>
        <p:spPr>
          <a:xfrm>
            <a:off x="4604956" y="3208149"/>
            <a:ext cx="3698790" cy="369332"/>
          </a:xfrm>
          <a:prstGeom prst="rect">
            <a:avLst/>
          </a:prstGeom>
          <a:noFill/>
        </p:spPr>
        <p:txBody>
          <a:bodyPr wrap="square" rtlCol="0">
            <a:spAutoFit/>
          </a:bodyPr>
          <a:lstStyle/>
          <a:p>
            <a:r>
              <a:rPr lang="hu-HU" dirty="0" err="1">
                <a:solidFill>
                  <a:schemeClr val="accent1">
                    <a:lumMod val="60000"/>
                    <a:lumOff val="40000"/>
                  </a:schemeClr>
                </a:solidFill>
              </a:rPr>
              <a:t>Elligible</a:t>
            </a:r>
            <a:r>
              <a:rPr lang="hu-HU" dirty="0">
                <a:solidFill>
                  <a:schemeClr val="accent1">
                    <a:lumMod val="60000"/>
                    <a:lumOff val="40000"/>
                  </a:schemeClr>
                </a:solidFill>
              </a:rPr>
              <a:t> </a:t>
            </a:r>
            <a:r>
              <a:rPr lang="hu-HU" dirty="0" err="1">
                <a:solidFill>
                  <a:schemeClr val="accent1">
                    <a:lumMod val="60000"/>
                    <a:lumOff val="40000"/>
                  </a:schemeClr>
                </a:solidFill>
              </a:rPr>
              <a:t>for</a:t>
            </a:r>
            <a:r>
              <a:rPr lang="hu-HU" dirty="0">
                <a:solidFill>
                  <a:schemeClr val="accent1">
                    <a:lumMod val="60000"/>
                    <a:lumOff val="40000"/>
                  </a:schemeClr>
                </a:solidFill>
              </a:rPr>
              <a:t> </a:t>
            </a:r>
            <a:r>
              <a:rPr lang="hu-HU" dirty="0" err="1">
                <a:solidFill>
                  <a:schemeClr val="accent1">
                    <a:lumMod val="60000"/>
                    <a:lumOff val="40000"/>
                  </a:schemeClr>
                </a:solidFill>
              </a:rPr>
              <a:t>garbage</a:t>
            </a:r>
            <a:r>
              <a:rPr lang="hu-HU" dirty="0">
                <a:solidFill>
                  <a:schemeClr val="accent1">
                    <a:lumMod val="60000"/>
                    <a:lumOff val="40000"/>
                  </a:schemeClr>
                </a:solidFill>
              </a:rPr>
              <a:t> </a:t>
            </a:r>
            <a:r>
              <a:rPr lang="hu-HU" dirty="0" err="1">
                <a:solidFill>
                  <a:schemeClr val="accent1">
                    <a:lumMod val="60000"/>
                    <a:lumOff val="40000"/>
                  </a:schemeClr>
                </a:solidFill>
              </a:rPr>
              <a:t>collection</a:t>
            </a:r>
            <a:endParaRPr lang="hu-HU" dirty="0">
              <a:solidFill>
                <a:schemeClr val="accent1">
                  <a:lumMod val="60000"/>
                  <a:lumOff val="40000"/>
                </a:schemeClr>
              </a:solidFill>
            </a:endParaRPr>
          </a:p>
        </p:txBody>
      </p:sp>
      <p:cxnSp>
        <p:nvCxnSpPr>
          <p:cNvPr id="24" name="Egyenes összekötő nyíllal 23"/>
          <p:cNvCxnSpPr/>
          <p:nvPr/>
        </p:nvCxnSpPr>
        <p:spPr>
          <a:xfrm flipH="1">
            <a:off x="4604956" y="3577481"/>
            <a:ext cx="263610" cy="335489"/>
          </a:xfrm>
          <a:prstGeom prst="straightConnector1">
            <a:avLst/>
          </a:prstGeom>
          <a:ln w="762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gyenes összekötő nyíllal 25"/>
          <p:cNvCxnSpPr/>
          <p:nvPr/>
        </p:nvCxnSpPr>
        <p:spPr>
          <a:xfrm flipH="1">
            <a:off x="6573799" y="3594459"/>
            <a:ext cx="8238" cy="335622"/>
          </a:xfrm>
          <a:prstGeom prst="straightConnector1">
            <a:avLst/>
          </a:prstGeom>
          <a:ln w="762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gyenes összekötő nyíllal 27"/>
          <p:cNvCxnSpPr/>
          <p:nvPr/>
        </p:nvCxnSpPr>
        <p:spPr>
          <a:xfrm>
            <a:off x="7949518" y="3594459"/>
            <a:ext cx="354228" cy="335622"/>
          </a:xfrm>
          <a:prstGeom prst="straightConnector1">
            <a:avLst/>
          </a:prstGeom>
          <a:ln w="762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églalap 28"/>
          <p:cNvSpPr/>
          <p:nvPr/>
        </p:nvSpPr>
        <p:spPr>
          <a:xfrm>
            <a:off x="2883247" y="4981054"/>
            <a:ext cx="5972432"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0" name="Téglalap 29"/>
          <p:cNvSpPr/>
          <p:nvPr/>
        </p:nvSpPr>
        <p:spPr>
          <a:xfrm>
            <a:off x="8855679" y="4981054"/>
            <a:ext cx="2763794" cy="76611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1" name="Téglalap 30"/>
          <p:cNvSpPr/>
          <p:nvPr/>
        </p:nvSpPr>
        <p:spPr>
          <a:xfrm>
            <a:off x="6301950" y="4976227"/>
            <a:ext cx="691978" cy="76611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2" name="Téglalap 31"/>
          <p:cNvSpPr/>
          <p:nvPr/>
        </p:nvSpPr>
        <p:spPr>
          <a:xfrm>
            <a:off x="8200771" y="4982364"/>
            <a:ext cx="350108" cy="76611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3" name="Téglalap 32"/>
          <p:cNvSpPr/>
          <p:nvPr/>
        </p:nvSpPr>
        <p:spPr>
          <a:xfrm>
            <a:off x="3970641" y="4976227"/>
            <a:ext cx="1062681" cy="76611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4" name="Téglalap 33"/>
          <p:cNvSpPr/>
          <p:nvPr/>
        </p:nvSpPr>
        <p:spPr>
          <a:xfrm>
            <a:off x="2883247" y="5934596"/>
            <a:ext cx="5972432"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5" name="Téglalap 34"/>
          <p:cNvSpPr/>
          <p:nvPr/>
        </p:nvSpPr>
        <p:spPr>
          <a:xfrm>
            <a:off x="6779747" y="5934596"/>
            <a:ext cx="4839726" cy="76611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9" name="Cím 1"/>
          <p:cNvSpPr txBox="1">
            <a:spLocks/>
          </p:cNvSpPr>
          <p:nvPr/>
        </p:nvSpPr>
        <p:spPr>
          <a:xfrm>
            <a:off x="255372" y="6085078"/>
            <a:ext cx="2446639" cy="38786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dirty="0" err="1" smtClean="0">
                <a:solidFill>
                  <a:srgbClr val="FFC000"/>
                </a:solidFill>
              </a:rPr>
              <a:t>After</a:t>
            </a:r>
            <a:r>
              <a:rPr lang="hu-HU" sz="2000" dirty="0">
                <a:solidFill>
                  <a:srgbClr val="FFC000"/>
                </a:solidFill>
              </a:rPr>
              <a:t> </a:t>
            </a:r>
            <a:r>
              <a:rPr lang="hu-HU" sz="2000" dirty="0" err="1">
                <a:solidFill>
                  <a:srgbClr val="FFC000"/>
                </a:solidFill>
              </a:rPr>
              <a:t>compaction</a:t>
            </a:r>
            <a:endParaRPr lang="hu-HU" sz="2000" dirty="0" smtClean="0">
              <a:solidFill>
                <a:srgbClr val="FFC000"/>
              </a:solidFill>
            </a:endParaRPr>
          </a:p>
          <a:p>
            <a:endParaRPr lang="hu-HU" sz="2000" b="1" dirty="0">
              <a:solidFill>
                <a:srgbClr val="FFFF00"/>
              </a:solidFill>
            </a:endParaRPr>
          </a:p>
        </p:txBody>
      </p:sp>
    </p:spTree>
    <p:extLst>
      <p:ext uri="{BB962C8B-B14F-4D97-AF65-F5344CB8AC3E}">
        <p14:creationId xmlns:p14="http://schemas.microsoft.com/office/powerpoint/2010/main" val="16595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5" grpId="0" animBg="1"/>
      <p:bldP spid="13" grpId="0" animBg="1"/>
      <p:bldP spid="18" grpId="0" animBg="1"/>
      <p:bldP spid="19" grpId="0" animBg="1"/>
      <p:bldP spid="20" grpId="0" animBg="1"/>
      <p:bldP spid="21" grpId="0"/>
      <p:bldP spid="22" grpId="0"/>
      <p:bldP spid="12" grpId="0"/>
      <p:bldP spid="29" grpId="0" animBg="1"/>
      <p:bldP spid="30" grpId="0" animBg="1"/>
      <p:bldP spid="31" grpId="0" animBg="1"/>
      <p:bldP spid="32" grpId="0" animBg="1"/>
      <p:bldP spid="33" grpId="0" animBg="1"/>
      <p:bldP spid="34" grpId="0" animBg="1"/>
      <p:bldP spid="35" grpId="0" animBg="1"/>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0" y="449612"/>
            <a:ext cx="9404723" cy="1441286"/>
          </a:xfrm>
        </p:spPr>
        <p:txBody>
          <a:bodyPr/>
          <a:lstStyle/>
          <a:p>
            <a:r>
              <a:rPr lang="hu-HU" sz="4000" dirty="0" err="1" smtClean="0"/>
              <a:t>How</a:t>
            </a:r>
            <a:r>
              <a:rPr lang="hu-HU" sz="4000" dirty="0" smtClean="0"/>
              <a:t> GC </a:t>
            </a:r>
            <a:r>
              <a:rPr lang="hu-HU" sz="4000" dirty="0" err="1" smtClean="0"/>
              <a:t>works</a:t>
            </a:r>
            <a:endParaRPr lang="hu-HU" sz="4000" dirty="0"/>
          </a:p>
        </p:txBody>
      </p:sp>
      <p:sp>
        <p:nvSpPr>
          <p:cNvPr id="24" name="Cím 1"/>
          <p:cNvSpPr txBox="1">
            <a:spLocks/>
          </p:cNvSpPr>
          <p:nvPr/>
        </p:nvSpPr>
        <p:spPr>
          <a:xfrm>
            <a:off x="655937" y="2261679"/>
            <a:ext cx="2670290" cy="239883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err="1">
                <a:solidFill>
                  <a:srgbClr val="FFC000"/>
                </a:solidFill>
              </a:rPr>
              <a:t>Car</a:t>
            </a:r>
            <a:r>
              <a:rPr lang="hu-HU" sz="2000" b="1" dirty="0">
                <a:solidFill>
                  <a:srgbClr val="FFC000"/>
                </a:solidFill>
              </a:rPr>
              <a:t> a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smtClean="0">
                <a:solidFill>
                  <a:srgbClr val="FFC000"/>
                </a:solidFill>
              </a:rPr>
              <a:t>();</a:t>
            </a:r>
          </a:p>
          <a:p>
            <a:endParaRPr lang="hu-HU" sz="2000" b="1" dirty="0">
              <a:solidFill>
                <a:srgbClr val="FFFF00"/>
              </a:solidFill>
            </a:endParaRPr>
          </a:p>
          <a:p>
            <a:endParaRPr lang="hu-HU" sz="2000" b="1" dirty="0" smtClean="0">
              <a:solidFill>
                <a:srgbClr val="FFFF00"/>
              </a:solidFill>
            </a:endParaRPr>
          </a:p>
          <a:p>
            <a:endParaRPr lang="hu-HU" sz="2000" b="1" dirty="0" smtClean="0">
              <a:solidFill>
                <a:srgbClr val="FFFF00"/>
              </a:solidFill>
            </a:endParaRPr>
          </a:p>
          <a:p>
            <a:r>
              <a:rPr lang="hu-HU" sz="2000" b="1" dirty="0" err="1" smtClean="0">
                <a:solidFill>
                  <a:srgbClr val="FFC000"/>
                </a:solidFill>
              </a:rPr>
              <a:t>Car</a:t>
            </a:r>
            <a:r>
              <a:rPr lang="hu-HU" sz="2000" b="1" dirty="0" smtClean="0">
                <a:solidFill>
                  <a:srgbClr val="FFC000"/>
                </a:solidFill>
              </a:rPr>
              <a:t> </a:t>
            </a:r>
            <a:r>
              <a:rPr lang="hu-HU" sz="2000" b="1" dirty="0">
                <a:solidFill>
                  <a:srgbClr val="FFC000"/>
                </a:solidFill>
              </a:rPr>
              <a:t>b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en-US" sz="2000" b="1" dirty="0">
              <a:solidFill>
                <a:srgbClr val="FFC000"/>
              </a:solidFill>
            </a:endParaRPr>
          </a:p>
          <a:p>
            <a:endParaRPr lang="hu-HU" sz="2000" b="1" dirty="0" smtClean="0">
              <a:solidFill>
                <a:srgbClr val="FFFF00"/>
              </a:solidFill>
            </a:endParaRPr>
          </a:p>
          <a:p>
            <a:endParaRPr lang="hu-HU" sz="2000" b="1" dirty="0" smtClean="0">
              <a:solidFill>
                <a:srgbClr val="FFFF00"/>
              </a:solidFill>
            </a:endParaRPr>
          </a:p>
          <a:p>
            <a:endParaRPr lang="hu-HU" sz="2000" b="1" dirty="0" smtClean="0">
              <a:solidFill>
                <a:srgbClr val="FFFF00"/>
              </a:solidFill>
            </a:endParaRPr>
          </a:p>
          <a:p>
            <a:r>
              <a:rPr lang="hu-HU" sz="2000" b="1" dirty="0" err="1" smtClean="0">
                <a:solidFill>
                  <a:srgbClr val="FFC000"/>
                </a:solidFill>
              </a:rPr>
              <a:t>Car</a:t>
            </a:r>
            <a:r>
              <a:rPr lang="hu-HU" sz="2000" b="1" dirty="0" smtClean="0">
                <a:solidFill>
                  <a:srgbClr val="FFC000"/>
                </a:solidFill>
              </a:rPr>
              <a:t> c </a:t>
            </a:r>
            <a:r>
              <a:rPr lang="hu-HU" sz="2000" b="1" dirty="0">
                <a:solidFill>
                  <a:srgbClr val="FFC000"/>
                </a:solidFill>
              </a:rPr>
              <a:t>=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hu-HU" sz="2000" b="1" dirty="0" smtClean="0">
              <a:solidFill>
                <a:srgbClr val="FFC000"/>
              </a:solidFill>
            </a:endParaRPr>
          </a:p>
        </p:txBody>
      </p:sp>
      <p:sp>
        <p:nvSpPr>
          <p:cNvPr id="45" name="Átellenes sarkain kerekített téglalap 44"/>
          <p:cNvSpPr/>
          <p:nvPr/>
        </p:nvSpPr>
        <p:spPr>
          <a:xfrm>
            <a:off x="4054893" y="2327844"/>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a</a:t>
            </a:r>
            <a:endParaRPr lang="hu-HU" dirty="0"/>
          </a:p>
        </p:txBody>
      </p:sp>
      <p:sp>
        <p:nvSpPr>
          <p:cNvPr id="46" name="Átellenes sarkain kerekített téglalap 45"/>
          <p:cNvSpPr/>
          <p:nvPr/>
        </p:nvSpPr>
        <p:spPr>
          <a:xfrm>
            <a:off x="4083904" y="3536220"/>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b</a:t>
            </a:r>
            <a:endParaRPr lang="hu-HU" dirty="0"/>
          </a:p>
        </p:txBody>
      </p:sp>
      <p:sp>
        <p:nvSpPr>
          <p:cNvPr id="47" name="Szövegdoboz 46"/>
          <p:cNvSpPr txBox="1"/>
          <p:nvPr/>
        </p:nvSpPr>
        <p:spPr>
          <a:xfrm>
            <a:off x="3515314" y="2569047"/>
            <a:ext cx="1952368" cy="369332"/>
          </a:xfrm>
          <a:prstGeom prst="rect">
            <a:avLst/>
          </a:prstGeom>
          <a:noFill/>
        </p:spPr>
        <p:txBody>
          <a:bodyPr wrap="square" rtlCol="0">
            <a:spAutoFit/>
          </a:bodyPr>
          <a:lstStyle/>
          <a:p>
            <a:r>
              <a:rPr lang="hu-HU" dirty="0" err="1" smtClean="0"/>
              <a:t>Car</a:t>
            </a:r>
            <a:r>
              <a:rPr lang="hu-HU" dirty="0" smtClean="0"/>
              <a:t> </a:t>
            </a:r>
            <a:r>
              <a:rPr lang="hu-HU" dirty="0" err="1" smtClean="0"/>
              <a:t>refference</a:t>
            </a:r>
            <a:endParaRPr lang="hu-HU" dirty="0"/>
          </a:p>
        </p:txBody>
      </p:sp>
      <p:sp>
        <p:nvSpPr>
          <p:cNvPr id="48" name="Szövegdoboz 47"/>
          <p:cNvSpPr txBox="1"/>
          <p:nvPr/>
        </p:nvSpPr>
        <p:spPr>
          <a:xfrm>
            <a:off x="7191559" y="2261679"/>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49" name="Ellipszis 48"/>
          <p:cNvSpPr/>
          <p:nvPr/>
        </p:nvSpPr>
        <p:spPr>
          <a:xfrm>
            <a:off x="5573839" y="2159637"/>
            <a:ext cx="1695306" cy="6222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1</a:t>
            </a:r>
            <a:endParaRPr lang="hu-HU" dirty="0"/>
          </a:p>
        </p:txBody>
      </p:sp>
      <p:sp>
        <p:nvSpPr>
          <p:cNvPr id="50" name="Ellipszis 49"/>
          <p:cNvSpPr/>
          <p:nvPr/>
        </p:nvSpPr>
        <p:spPr>
          <a:xfrm>
            <a:off x="6472468" y="3361679"/>
            <a:ext cx="1695306" cy="6222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2</a:t>
            </a:r>
            <a:endParaRPr lang="hu-HU" dirty="0"/>
          </a:p>
        </p:txBody>
      </p:sp>
      <p:sp>
        <p:nvSpPr>
          <p:cNvPr id="53" name="Szövegdoboz 52"/>
          <p:cNvSpPr txBox="1"/>
          <p:nvPr/>
        </p:nvSpPr>
        <p:spPr>
          <a:xfrm>
            <a:off x="3559602" y="3774566"/>
            <a:ext cx="1952368" cy="369332"/>
          </a:xfrm>
          <a:prstGeom prst="rect">
            <a:avLst/>
          </a:prstGeom>
          <a:noFill/>
        </p:spPr>
        <p:txBody>
          <a:bodyPr wrap="square" rtlCol="0">
            <a:spAutoFit/>
          </a:bodyPr>
          <a:lstStyle/>
          <a:p>
            <a:r>
              <a:rPr lang="hu-HU" dirty="0" err="1" smtClean="0"/>
              <a:t>Car</a:t>
            </a:r>
            <a:r>
              <a:rPr lang="hu-HU" dirty="0" smtClean="0"/>
              <a:t> </a:t>
            </a:r>
            <a:r>
              <a:rPr lang="hu-HU" dirty="0" err="1" smtClean="0"/>
              <a:t>refference</a:t>
            </a:r>
            <a:endParaRPr lang="hu-HU" dirty="0"/>
          </a:p>
        </p:txBody>
      </p:sp>
      <p:sp>
        <p:nvSpPr>
          <p:cNvPr id="54" name="Átellenes sarkain kerekített téglalap 53"/>
          <p:cNvSpPr/>
          <p:nvPr/>
        </p:nvSpPr>
        <p:spPr>
          <a:xfrm>
            <a:off x="4083904" y="4735281"/>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c</a:t>
            </a:r>
            <a:endParaRPr lang="hu-HU" dirty="0"/>
          </a:p>
        </p:txBody>
      </p:sp>
      <p:sp>
        <p:nvSpPr>
          <p:cNvPr id="55" name="Szövegdoboz 54"/>
          <p:cNvSpPr txBox="1"/>
          <p:nvPr/>
        </p:nvSpPr>
        <p:spPr>
          <a:xfrm>
            <a:off x="3553022" y="4959373"/>
            <a:ext cx="1952368" cy="369332"/>
          </a:xfrm>
          <a:prstGeom prst="rect">
            <a:avLst/>
          </a:prstGeom>
          <a:noFill/>
        </p:spPr>
        <p:txBody>
          <a:bodyPr wrap="square" rtlCol="0">
            <a:spAutoFit/>
          </a:bodyPr>
          <a:lstStyle/>
          <a:p>
            <a:r>
              <a:rPr lang="hu-HU" dirty="0" err="1" smtClean="0"/>
              <a:t>Car</a:t>
            </a:r>
            <a:r>
              <a:rPr lang="hu-HU" dirty="0" smtClean="0"/>
              <a:t> </a:t>
            </a:r>
            <a:r>
              <a:rPr lang="hu-HU" dirty="0" err="1" smtClean="0"/>
              <a:t>refference</a:t>
            </a:r>
            <a:endParaRPr lang="hu-HU" dirty="0"/>
          </a:p>
        </p:txBody>
      </p:sp>
      <p:sp>
        <p:nvSpPr>
          <p:cNvPr id="58" name="Szövegdoboz 57"/>
          <p:cNvSpPr txBox="1"/>
          <p:nvPr/>
        </p:nvSpPr>
        <p:spPr>
          <a:xfrm>
            <a:off x="8902825" y="4703986"/>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104" name="Ellipszis 103"/>
          <p:cNvSpPr/>
          <p:nvPr/>
        </p:nvSpPr>
        <p:spPr>
          <a:xfrm>
            <a:off x="7259820" y="4597814"/>
            <a:ext cx="1695306" cy="6222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3</a:t>
            </a:r>
            <a:endParaRPr lang="hu-HU" dirty="0"/>
          </a:p>
        </p:txBody>
      </p:sp>
      <p:sp>
        <p:nvSpPr>
          <p:cNvPr id="105" name="Szövegdoboz 104"/>
          <p:cNvSpPr txBox="1"/>
          <p:nvPr/>
        </p:nvSpPr>
        <p:spPr>
          <a:xfrm>
            <a:off x="8107923" y="3429723"/>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cxnSp>
        <p:nvCxnSpPr>
          <p:cNvPr id="117" name="Egyenes összekötő nyíllal 116"/>
          <p:cNvCxnSpPr/>
          <p:nvPr/>
        </p:nvCxnSpPr>
        <p:spPr>
          <a:xfrm>
            <a:off x="4994822" y="2481029"/>
            <a:ext cx="53957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Egyenes összekötő nyíllal 118"/>
          <p:cNvCxnSpPr/>
          <p:nvPr/>
        </p:nvCxnSpPr>
        <p:spPr>
          <a:xfrm>
            <a:off x="5013676" y="3672792"/>
            <a:ext cx="14235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Egyenes összekötő nyíllal 124"/>
          <p:cNvCxnSpPr/>
          <p:nvPr/>
        </p:nvCxnSpPr>
        <p:spPr>
          <a:xfrm>
            <a:off x="5023103" y="4895919"/>
            <a:ext cx="2183526" cy="67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Cím 1"/>
          <p:cNvSpPr txBox="1">
            <a:spLocks/>
          </p:cNvSpPr>
          <p:nvPr/>
        </p:nvSpPr>
        <p:spPr>
          <a:xfrm>
            <a:off x="646111" y="452718"/>
            <a:ext cx="9404723" cy="80767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4000" dirty="0" err="1" smtClean="0">
                <a:solidFill>
                  <a:schemeClr val="tx1"/>
                </a:solidFill>
              </a:rPr>
              <a:t>How</a:t>
            </a:r>
            <a:r>
              <a:rPr lang="hu-HU" sz="4000" dirty="0" smtClean="0">
                <a:solidFill>
                  <a:schemeClr val="tx1"/>
                </a:solidFill>
              </a:rPr>
              <a:t> GC </a:t>
            </a:r>
            <a:r>
              <a:rPr lang="hu-HU" sz="4000" dirty="0" err="1" smtClean="0">
                <a:solidFill>
                  <a:schemeClr val="tx1"/>
                </a:solidFill>
              </a:rPr>
              <a:t>works</a:t>
            </a:r>
            <a:endParaRPr lang="hu-HU" sz="4000" dirty="0"/>
          </a:p>
        </p:txBody>
      </p:sp>
      <p:sp>
        <p:nvSpPr>
          <p:cNvPr id="21" name="Folyamatábra: Másik feldolgozás 20"/>
          <p:cNvSpPr/>
          <p:nvPr/>
        </p:nvSpPr>
        <p:spPr>
          <a:xfrm>
            <a:off x="9209903" y="5486400"/>
            <a:ext cx="2698080" cy="1143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Hint! </a:t>
            </a:r>
            <a:r>
              <a:rPr lang="hu-HU" dirty="0" smtClean="0"/>
              <a:t>P</a:t>
            </a:r>
            <a:r>
              <a:rPr lang="en-US" dirty="0" err="1" smtClean="0"/>
              <a:t>reviously</a:t>
            </a:r>
            <a:r>
              <a:rPr lang="en-US" dirty="0" smtClean="0">
                <a:solidFill>
                  <a:schemeClr val="tx1"/>
                </a:solidFill>
              </a:rPr>
              <a:t>: </a:t>
            </a:r>
            <a:endParaRPr lang="hu-HU" dirty="0" smtClean="0">
              <a:solidFill>
                <a:schemeClr val="tx1"/>
              </a:solidFill>
            </a:endParaRPr>
          </a:p>
          <a:p>
            <a:pPr algn="ctr"/>
            <a:r>
              <a:rPr lang="en-US" dirty="0" smtClean="0">
                <a:solidFill>
                  <a:srgbClr val="FFFF00"/>
                </a:solidFill>
              </a:rPr>
              <a:t>First </a:t>
            </a:r>
            <a:r>
              <a:rPr lang="en-US" dirty="0">
                <a:solidFill>
                  <a:srgbClr val="FFFF00"/>
                </a:solidFill>
              </a:rPr>
              <a:t>Steps in Java, lecture </a:t>
            </a:r>
            <a:r>
              <a:rPr lang="hu-HU" dirty="0" smtClean="0">
                <a:solidFill>
                  <a:srgbClr val="FFFF00"/>
                </a:solidFill>
              </a:rPr>
              <a:t>9</a:t>
            </a:r>
            <a:r>
              <a:rPr lang="en-US" dirty="0" smtClean="0">
                <a:solidFill>
                  <a:srgbClr val="FFFF00"/>
                </a:solidFill>
              </a:rPr>
              <a:t>, </a:t>
            </a:r>
            <a:endParaRPr lang="hu-HU" dirty="0" smtClean="0">
              <a:solidFill>
                <a:srgbClr val="FFFF00"/>
              </a:solidFill>
            </a:endParaRPr>
          </a:p>
          <a:p>
            <a:pPr algn="ctr"/>
            <a:r>
              <a:rPr lang="en-US" dirty="0" smtClean="0">
                <a:solidFill>
                  <a:srgbClr val="FFFF00"/>
                </a:solidFill>
              </a:rPr>
              <a:t>„</a:t>
            </a:r>
            <a:r>
              <a:rPr lang="hu-HU" dirty="0" err="1" smtClean="0">
                <a:solidFill>
                  <a:srgbClr val="FFFF00"/>
                </a:solidFill>
              </a:rPr>
              <a:t>Classes</a:t>
            </a:r>
            <a:r>
              <a:rPr lang="hu-HU" dirty="0" smtClean="0">
                <a:solidFill>
                  <a:srgbClr val="FFFF00"/>
                </a:solidFill>
              </a:rPr>
              <a:t> and </a:t>
            </a:r>
            <a:r>
              <a:rPr lang="hu-HU" dirty="0" err="1">
                <a:solidFill>
                  <a:srgbClr val="FFFF00"/>
                </a:solidFill>
              </a:rPr>
              <a:t>o</a:t>
            </a:r>
            <a:r>
              <a:rPr lang="hu-HU" dirty="0" err="1" smtClean="0">
                <a:solidFill>
                  <a:srgbClr val="FFFF00"/>
                </a:solidFill>
              </a:rPr>
              <a:t>bjects</a:t>
            </a:r>
            <a:r>
              <a:rPr lang="en-US" dirty="0" smtClean="0">
                <a:solidFill>
                  <a:srgbClr val="FFFF00"/>
                </a:solidFill>
              </a:rPr>
              <a:t>"</a:t>
            </a:r>
            <a:endParaRPr lang="hu-HU" dirty="0">
              <a:solidFill>
                <a:srgbClr val="FFFF00"/>
              </a:solidFill>
            </a:endParaRPr>
          </a:p>
        </p:txBody>
      </p:sp>
    </p:spTree>
    <p:extLst>
      <p:ext uri="{BB962C8B-B14F-4D97-AF65-F5344CB8AC3E}">
        <p14:creationId xmlns:p14="http://schemas.microsoft.com/office/powerpoint/2010/main" val="368736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10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1000"/>
                                        <p:tgtEl>
                                          <p:spTgt spid="4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1000"/>
                                        <p:tgtEl>
                                          <p:spTgt spid="4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1000"/>
                                        <p:tgtEl>
                                          <p:spTgt spid="4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1000"/>
                                        <p:tgtEl>
                                          <p:spTgt spid="4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1000"/>
                                        <p:tgtEl>
                                          <p:spTgt spid="5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10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1000"/>
                                        <p:tgtEl>
                                          <p:spTgt spid="5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1000"/>
                                        <p:tgtEl>
                                          <p:spTgt spid="5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1000"/>
                                        <p:tgtEl>
                                          <p:spTgt spid="5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4"/>
                                        </p:tgtEl>
                                        <p:attrNameLst>
                                          <p:attrName>style.visibility</p:attrName>
                                        </p:attrNameLst>
                                      </p:cBhvr>
                                      <p:to>
                                        <p:strVal val="visible"/>
                                      </p:to>
                                    </p:set>
                                    <p:animEffect transition="in" filter="fade">
                                      <p:cBhvr>
                                        <p:cTn id="43" dur="1000"/>
                                        <p:tgtEl>
                                          <p:spTgt spid="10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5"/>
                                        </p:tgtEl>
                                        <p:attrNameLst>
                                          <p:attrName>style.visibility</p:attrName>
                                        </p:attrNameLst>
                                      </p:cBhvr>
                                      <p:to>
                                        <p:strVal val="visible"/>
                                      </p:to>
                                    </p:set>
                                    <p:animEffect transition="in" filter="fade">
                                      <p:cBhvr>
                                        <p:cTn id="46" dur="1000"/>
                                        <p:tgtEl>
                                          <p:spTgt spid="105"/>
                                        </p:tgtEl>
                                      </p:cBhvr>
                                    </p:animEffect>
                                  </p:childTnLst>
                                </p:cTn>
                              </p:par>
                              <p:par>
                                <p:cTn id="47" presetID="10" presetClass="entr" presetSubtype="0" fill="hold" nodeType="withEffect">
                                  <p:stCondLst>
                                    <p:cond delay="0"/>
                                  </p:stCondLst>
                                  <p:childTnLst>
                                    <p:set>
                                      <p:cBhvr>
                                        <p:cTn id="48" dur="1" fill="hold">
                                          <p:stCondLst>
                                            <p:cond delay="0"/>
                                          </p:stCondLst>
                                        </p:cTn>
                                        <p:tgtEl>
                                          <p:spTgt spid="117"/>
                                        </p:tgtEl>
                                        <p:attrNameLst>
                                          <p:attrName>style.visibility</p:attrName>
                                        </p:attrNameLst>
                                      </p:cBhvr>
                                      <p:to>
                                        <p:strVal val="visible"/>
                                      </p:to>
                                    </p:set>
                                    <p:animEffect transition="in" filter="fade">
                                      <p:cBhvr>
                                        <p:cTn id="49" dur="1000"/>
                                        <p:tgtEl>
                                          <p:spTgt spid="117"/>
                                        </p:tgtEl>
                                      </p:cBhvr>
                                    </p:animEffect>
                                  </p:childTnLst>
                                </p:cTn>
                              </p:par>
                              <p:par>
                                <p:cTn id="50" presetID="10" presetClass="entr" presetSubtype="0" fill="hold" nodeType="withEffect">
                                  <p:stCondLst>
                                    <p:cond delay="0"/>
                                  </p:stCondLst>
                                  <p:childTnLst>
                                    <p:set>
                                      <p:cBhvr>
                                        <p:cTn id="51" dur="1" fill="hold">
                                          <p:stCondLst>
                                            <p:cond delay="0"/>
                                          </p:stCondLst>
                                        </p:cTn>
                                        <p:tgtEl>
                                          <p:spTgt spid="119"/>
                                        </p:tgtEl>
                                        <p:attrNameLst>
                                          <p:attrName>style.visibility</p:attrName>
                                        </p:attrNameLst>
                                      </p:cBhvr>
                                      <p:to>
                                        <p:strVal val="visible"/>
                                      </p:to>
                                    </p:set>
                                    <p:animEffect transition="in" filter="fade">
                                      <p:cBhvr>
                                        <p:cTn id="52" dur="1000"/>
                                        <p:tgtEl>
                                          <p:spTgt spid="119"/>
                                        </p:tgtEl>
                                      </p:cBhvr>
                                    </p:animEffect>
                                  </p:childTnLst>
                                </p:cTn>
                              </p:par>
                              <p:par>
                                <p:cTn id="53" presetID="10" presetClass="entr" presetSubtype="0" fill="hold" nodeType="withEffect">
                                  <p:stCondLst>
                                    <p:cond delay="0"/>
                                  </p:stCondLst>
                                  <p:childTnLst>
                                    <p:set>
                                      <p:cBhvr>
                                        <p:cTn id="54" dur="1" fill="hold">
                                          <p:stCondLst>
                                            <p:cond delay="0"/>
                                          </p:stCondLst>
                                        </p:cTn>
                                        <p:tgtEl>
                                          <p:spTgt spid="125"/>
                                        </p:tgtEl>
                                        <p:attrNameLst>
                                          <p:attrName>style.visibility</p:attrName>
                                        </p:attrNameLst>
                                      </p:cBhvr>
                                      <p:to>
                                        <p:strVal val="visible"/>
                                      </p:to>
                                    </p:set>
                                    <p:animEffect transition="in" filter="fade">
                                      <p:cBhvr>
                                        <p:cTn id="55" dur="1000"/>
                                        <p:tgtEl>
                                          <p:spTgt spid="12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5"/>
                                        </p:tgtEl>
                                        <p:attrNameLst>
                                          <p:attrName>style.visibility</p:attrName>
                                        </p:attrNameLst>
                                      </p:cBhvr>
                                      <p:to>
                                        <p:strVal val="visible"/>
                                      </p:to>
                                    </p:set>
                                    <p:animEffect transition="in" filter="fade">
                                      <p:cBhvr>
                                        <p:cTn id="58" dur="1000"/>
                                        <p:tgtEl>
                                          <p:spTgt spid="175"/>
                                        </p:tgtEl>
                                      </p:cBhvr>
                                    </p:animEffect>
                                  </p:childTnLst>
                                </p:cTn>
                              </p:par>
                              <p:par>
                                <p:cTn id="59" presetID="45"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2000"/>
                                        <p:tgtEl>
                                          <p:spTgt spid="21"/>
                                        </p:tgtEl>
                                      </p:cBhvr>
                                    </p:animEffect>
                                    <p:anim calcmode="lin" valueType="num">
                                      <p:cBhvr>
                                        <p:cTn id="62" dur="2000" fill="hold"/>
                                        <p:tgtEl>
                                          <p:spTgt spid="21"/>
                                        </p:tgtEl>
                                        <p:attrNameLst>
                                          <p:attrName>ppt_w</p:attrName>
                                        </p:attrNameLst>
                                      </p:cBhvr>
                                      <p:tavLst>
                                        <p:tav tm="0" fmla="#ppt_w*sin(2.5*pi*$)">
                                          <p:val>
                                            <p:fltVal val="0"/>
                                          </p:val>
                                        </p:tav>
                                        <p:tav tm="100000">
                                          <p:val>
                                            <p:fltVal val="1"/>
                                          </p:val>
                                        </p:tav>
                                      </p:tavLst>
                                    </p:anim>
                                    <p:anim calcmode="lin" valueType="num">
                                      <p:cBhvr>
                                        <p:cTn id="63" dur="20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P spid="45" grpId="0" animBg="1"/>
      <p:bldP spid="46" grpId="0" animBg="1"/>
      <p:bldP spid="47" grpId="0"/>
      <p:bldP spid="48" grpId="0"/>
      <p:bldP spid="49" grpId="0" animBg="1"/>
      <p:bldP spid="50" grpId="0" animBg="1"/>
      <p:bldP spid="53" grpId="0"/>
      <p:bldP spid="54" grpId="0" animBg="1"/>
      <p:bldP spid="55" grpId="0"/>
      <p:bldP spid="58" grpId="0"/>
      <p:bldP spid="104" grpId="0" animBg="1"/>
      <p:bldP spid="105" grpId="0"/>
      <p:bldP spid="175"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0" y="449612"/>
            <a:ext cx="9404723" cy="1441286"/>
          </a:xfrm>
        </p:spPr>
        <p:txBody>
          <a:bodyPr/>
          <a:lstStyle/>
          <a:p>
            <a:r>
              <a:rPr lang="hu-HU" sz="4000" dirty="0" err="1" smtClean="0"/>
              <a:t>How</a:t>
            </a:r>
            <a:r>
              <a:rPr lang="hu-HU" sz="4000" dirty="0" smtClean="0"/>
              <a:t> GC </a:t>
            </a:r>
            <a:r>
              <a:rPr lang="hu-HU" sz="4000" dirty="0" err="1" smtClean="0"/>
              <a:t>works</a:t>
            </a:r>
            <a:endParaRPr lang="hu-HU" sz="4000" dirty="0"/>
          </a:p>
        </p:txBody>
      </p:sp>
      <p:sp>
        <p:nvSpPr>
          <p:cNvPr id="24" name="Cím 1"/>
          <p:cNvSpPr txBox="1">
            <a:spLocks/>
          </p:cNvSpPr>
          <p:nvPr/>
        </p:nvSpPr>
        <p:spPr>
          <a:xfrm>
            <a:off x="655937" y="2261679"/>
            <a:ext cx="2670290" cy="239883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err="1">
                <a:solidFill>
                  <a:srgbClr val="FFC000"/>
                </a:solidFill>
              </a:rPr>
              <a:t>Car</a:t>
            </a:r>
            <a:r>
              <a:rPr lang="hu-HU" sz="2000" b="1" dirty="0">
                <a:solidFill>
                  <a:srgbClr val="FFC000"/>
                </a:solidFill>
              </a:rPr>
              <a:t> a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smtClean="0">
                <a:solidFill>
                  <a:srgbClr val="FFC000"/>
                </a:solidFill>
              </a:rPr>
              <a:t>();</a:t>
            </a:r>
          </a:p>
          <a:p>
            <a:endParaRPr lang="hu-HU" sz="2000" b="1" dirty="0">
              <a:solidFill>
                <a:srgbClr val="FFC000"/>
              </a:solidFill>
            </a:endParaRPr>
          </a:p>
          <a:p>
            <a:endParaRPr lang="hu-HU" sz="2000" b="1" dirty="0" smtClean="0">
              <a:solidFill>
                <a:srgbClr val="FFC000"/>
              </a:solidFill>
            </a:endParaRPr>
          </a:p>
          <a:p>
            <a:endParaRPr lang="hu-HU" sz="2000" b="1" dirty="0" smtClean="0">
              <a:solidFill>
                <a:srgbClr val="FFC000"/>
              </a:solidFill>
            </a:endParaRPr>
          </a:p>
          <a:p>
            <a:r>
              <a:rPr lang="hu-HU" sz="2000" b="1" dirty="0" err="1" smtClean="0">
                <a:solidFill>
                  <a:srgbClr val="FFC000"/>
                </a:solidFill>
              </a:rPr>
              <a:t>Car</a:t>
            </a:r>
            <a:r>
              <a:rPr lang="hu-HU" sz="2000" b="1" dirty="0" smtClean="0">
                <a:solidFill>
                  <a:srgbClr val="FFC000"/>
                </a:solidFill>
              </a:rPr>
              <a:t> </a:t>
            </a:r>
            <a:r>
              <a:rPr lang="hu-HU" sz="2000" b="1" dirty="0">
                <a:solidFill>
                  <a:srgbClr val="FFC000"/>
                </a:solidFill>
              </a:rPr>
              <a:t>b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en-US" sz="2000" b="1" dirty="0">
              <a:solidFill>
                <a:srgbClr val="FFC000"/>
              </a:solidFill>
            </a:endParaRPr>
          </a:p>
          <a:p>
            <a:endParaRPr lang="hu-HU" sz="2000" b="1" dirty="0" smtClean="0">
              <a:solidFill>
                <a:srgbClr val="FFC000"/>
              </a:solidFill>
            </a:endParaRPr>
          </a:p>
          <a:p>
            <a:endParaRPr lang="hu-HU" sz="2000" b="1" dirty="0" smtClean="0">
              <a:solidFill>
                <a:srgbClr val="FFC000"/>
              </a:solidFill>
            </a:endParaRPr>
          </a:p>
          <a:p>
            <a:endParaRPr lang="hu-HU" sz="2000" b="1" dirty="0" smtClean="0">
              <a:solidFill>
                <a:srgbClr val="FFFF00"/>
              </a:solidFill>
            </a:endParaRPr>
          </a:p>
          <a:p>
            <a:r>
              <a:rPr lang="hu-HU" sz="2000" b="1" dirty="0" err="1" smtClean="0">
                <a:solidFill>
                  <a:srgbClr val="FFC000"/>
                </a:solidFill>
              </a:rPr>
              <a:t>Car</a:t>
            </a:r>
            <a:r>
              <a:rPr lang="hu-HU" sz="2000" b="1" dirty="0" smtClean="0">
                <a:solidFill>
                  <a:srgbClr val="FFC000"/>
                </a:solidFill>
              </a:rPr>
              <a:t> c </a:t>
            </a:r>
            <a:r>
              <a:rPr lang="hu-HU" sz="2000" b="1" dirty="0">
                <a:solidFill>
                  <a:srgbClr val="FFC000"/>
                </a:solidFill>
              </a:rPr>
              <a:t>=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hu-HU" sz="2000" b="1" dirty="0" smtClean="0">
              <a:solidFill>
                <a:srgbClr val="FFC000"/>
              </a:solidFill>
            </a:endParaRPr>
          </a:p>
        </p:txBody>
      </p:sp>
      <p:sp>
        <p:nvSpPr>
          <p:cNvPr id="45" name="Átellenes sarkain kerekített téglalap 44"/>
          <p:cNvSpPr/>
          <p:nvPr/>
        </p:nvSpPr>
        <p:spPr>
          <a:xfrm>
            <a:off x="4054893" y="2327844"/>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a</a:t>
            </a:r>
            <a:endParaRPr lang="hu-HU" dirty="0"/>
          </a:p>
        </p:txBody>
      </p:sp>
      <p:sp>
        <p:nvSpPr>
          <p:cNvPr id="46" name="Átellenes sarkain kerekített téglalap 45"/>
          <p:cNvSpPr/>
          <p:nvPr/>
        </p:nvSpPr>
        <p:spPr>
          <a:xfrm>
            <a:off x="4083904" y="3536220"/>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b</a:t>
            </a:r>
            <a:endParaRPr lang="hu-HU" dirty="0"/>
          </a:p>
        </p:txBody>
      </p:sp>
      <p:sp>
        <p:nvSpPr>
          <p:cNvPr id="47" name="Szövegdoboz 46"/>
          <p:cNvSpPr txBox="1"/>
          <p:nvPr/>
        </p:nvSpPr>
        <p:spPr>
          <a:xfrm>
            <a:off x="3515314" y="2569047"/>
            <a:ext cx="1952368" cy="369332"/>
          </a:xfrm>
          <a:prstGeom prst="rect">
            <a:avLst/>
          </a:prstGeom>
          <a:noFill/>
        </p:spPr>
        <p:txBody>
          <a:bodyPr wrap="square" rtlCol="0">
            <a:spAutoFit/>
          </a:bodyPr>
          <a:lstStyle/>
          <a:p>
            <a:r>
              <a:rPr lang="hu-HU" dirty="0" err="1" smtClean="0"/>
              <a:t>Car</a:t>
            </a:r>
            <a:r>
              <a:rPr lang="hu-HU" dirty="0" smtClean="0"/>
              <a:t> </a:t>
            </a:r>
            <a:r>
              <a:rPr lang="hu-HU" dirty="0" err="1" smtClean="0"/>
              <a:t>refference</a:t>
            </a:r>
            <a:endParaRPr lang="hu-HU" dirty="0"/>
          </a:p>
        </p:txBody>
      </p:sp>
      <p:sp>
        <p:nvSpPr>
          <p:cNvPr id="48" name="Szövegdoboz 47"/>
          <p:cNvSpPr txBox="1"/>
          <p:nvPr/>
        </p:nvSpPr>
        <p:spPr>
          <a:xfrm>
            <a:off x="7191559" y="2261679"/>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49" name="Ellipszis 48"/>
          <p:cNvSpPr/>
          <p:nvPr/>
        </p:nvSpPr>
        <p:spPr>
          <a:xfrm>
            <a:off x="5573839" y="2159637"/>
            <a:ext cx="1695306" cy="6222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1</a:t>
            </a:r>
            <a:endParaRPr lang="hu-HU" dirty="0"/>
          </a:p>
        </p:txBody>
      </p:sp>
      <p:sp>
        <p:nvSpPr>
          <p:cNvPr id="50" name="Ellipszis 49"/>
          <p:cNvSpPr/>
          <p:nvPr/>
        </p:nvSpPr>
        <p:spPr>
          <a:xfrm>
            <a:off x="6472468" y="3361679"/>
            <a:ext cx="1695306" cy="6222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2</a:t>
            </a:r>
            <a:endParaRPr lang="hu-HU" dirty="0"/>
          </a:p>
        </p:txBody>
      </p:sp>
      <p:sp>
        <p:nvSpPr>
          <p:cNvPr id="53" name="Szövegdoboz 52"/>
          <p:cNvSpPr txBox="1"/>
          <p:nvPr/>
        </p:nvSpPr>
        <p:spPr>
          <a:xfrm>
            <a:off x="3559602" y="3774566"/>
            <a:ext cx="1952368" cy="369332"/>
          </a:xfrm>
          <a:prstGeom prst="rect">
            <a:avLst/>
          </a:prstGeom>
          <a:noFill/>
        </p:spPr>
        <p:txBody>
          <a:bodyPr wrap="square" rtlCol="0">
            <a:spAutoFit/>
          </a:bodyPr>
          <a:lstStyle/>
          <a:p>
            <a:r>
              <a:rPr lang="hu-HU" dirty="0" err="1" smtClean="0"/>
              <a:t>Car</a:t>
            </a:r>
            <a:r>
              <a:rPr lang="hu-HU" dirty="0" smtClean="0"/>
              <a:t> </a:t>
            </a:r>
            <a:r>
              <a:rPr lang="hu-HU" dirty="0" err="1" smtClean="0"/>
              <a:t>refference</a:t>
            </a:r>
            <a:endParaRPr lang="hu-HU" dirty="0"/>
          </a:p>
        </p:txBody>
      </p:sp>
      <p:sp>
        <p:nvSpPr>
          <p:cNvPr id="54" name="Átellenes sarkain kerekített téglalap 53"/>
          <p:cNvSpPr/>
          <p:nvPr/>
        </p:nvSpPr>
        <p:spPr>
          <a:xfrm>
            <a:off x="4083904" y="4735281"/>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c</a:t>
            </a:r>
            <a:endParaRPr lang="hu-HU" dirty="0"/>
          </a:p>
        </p:txBody>
      </p:sp>
      <p:sp>
        <p:nvSpPr>
          <p:cNvPr id="55" name="Szövegdoboz 54"/>
          <p:cNvSpPr txBox="1"/>
          <p:nvPr/>
        </p:nvSpPr>
        <p:spPr>
          <a:xfrm>
            <a:off x="3553022" y="4959373"/>
            <a:ext cx="1952368" cy="369332"/>
          </a:xfrm>
          <a:prstGeom prst="rect">
            <a:avLst/>
          </a:prstGeom>
          <a:noFill/>
        </p:spPr>
        <p:txBody>
          <a:bodyPr wrap="square" rtlCol="0">
            <a:spAutoFit/>
          </a:bodyPr>
          <a:lstStyle/>
          <a:p>
            <a:r>
              <a:rPr lang="hu-HU" dirty="0" err="1" smtClean="0"/>
              <a:t>Car</a:t>
            </a:r>
            <a:r>
              <a:rPr lang="hu-HU" dirty="0" smtClean="0"/>
              <a:t> </a:t>
            </a:r>
            <a:r>
              <a:rPr lang="hu-HU" dirty="0" err="1" smtClean="0"/>
              <a:t>refference</a:t>
            </a:r>
            <a:endParaRPr lang="hu-HU" dirty="0"/>
          </a:p>
        </p:txBody>
      </p:sp>
      <p:sp>
        <p:nvSpPr>
          <p:cNvPr id="58" name="Szövegdoboz 57"/>
          <p:cNvSpPr txBox="1"/>
          <p:nvPr/>
        </p:nvSpPr>
        <p:spPr>
          <a:xfrm>
            <a:off x="8902825" y="4703986"/>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104" name="Ellipszis 103"/>
          <p:cNvSpPr/>
          <p:nvPr/>
        </p:nvSpPr>
        <p:spPr>
          <a:xfrm>
            <a:off x="7259820" y="4597814"/>
            <a:ext cx="1695306" cy="6222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3</a:t>
            </a:r>
            <a:endParaRPr lang="hu-HU" dirty="0"/>
          </a:p>
        </p:txBody>
      </p:sp>
      <p:sp>
        <p:nvSpPr>
          <p:cNvPr id="105" name="Szövegdoboz 104"/>
          <p:cNvSpPr txBox="1"/>
          <p:nvPr/>
        </p:nvSpPr>
        <p:spPr>
          <a:xfrm>
            <a:off x="8107923" y="3429723"/>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cxnSp>
        <p:nvCxnSpPr>
          <p:cNvPr id="117" name="Egyenes összekötő nyíllal 116"/>
          <p:cNvCxnSpPr/>
          <p:nvPr/>
        </p:nvCxnSpPr>
        <p:spPr>
          <a:xfrm>
            <a:off x="4994822" y="2481029"/>
            <a:ext cx="53957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Egyenes összekötő nyíllal 118"/>
          <p:cNvCxnSpPr/>
          <p:nvPr/>
        </p:nvCxnSpPr>
        <p:spPr>
          <a:xfrm>
            <a:off x="5013676" y="3672792"/>
            <a:ext cx="14235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Egyenes összekötő nyíllal 124"/>
          <p:cNvCxnSpPr/>
          <p:nvPr/>
        </p:nvCxnSpPr>
        <p:spPr>
          <a:xfrm>
            <a:off x="5023103" y="4895919"/>
            <a:ext cx="2183526" cy="67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Cím 1"/>
          <p:cNvSpPr txBox="1">
            <a:spLocks/>
          </p:cNvSpPr>
          <p:nvPr/>
        </p:nvSpPr>
        <p:spPr>
          <a:xfrm>
            <a:off x="646111" y="452718"/>
            <a:ext cx="9404723" cy="80767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4000" dirty="0" err="1" smtClean="0">
                <a:solidFill>
                  <a:schemeClr val="tx1"/>
                </a:solidFill>
              </a:rPr>
              <a:t>How</a:t>
            </a:r>
            <a:r>
              <a:rPr lang="hu-HU" sz="4000" dirty="0" smtClean="0">
                <a:solidFill>
                  <a:schemeClr val="tx1"/>
                </a:solidFill>
              </a:rPr>
              <a:t> GC </a:t>
            </a:r>
            <a:r>
              <a:rPr lang="hu-HU" sz="4000" dirty="0" err="1" smtClean="0">
                <a:solidFill>
                  <a:schemeClr val="tx1"/>
                </a:solidFill>
              </a:rPr>
              <a:t>works</a:t>
            </a:r>
            <a:endParaRPr lang="hu-HU" sz="4000" dirty="0"/>
          </a:p>
        </p:txBody>
      </p:sp>
      <p:sp>
        <p:nvSpPr>
          <p:cNvPr id="20" name="Cím 1"/>
          <p:cNvSpPr txBox="1">
            <a:spLocks/>
          </p:cNvSpPr>
          <p:nvPr/>
        </p:nvSpPr>
        <p:spPr>
          <a:xfrm>
            <a:off x="655937" y="5651356"/>
            <a:ext cx="1770080" cy="62587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a = null;</a:t>
            </a:r>
          </a:p>
          <a:p>
            <a:endParaRPr lang="hu-HU" sz="2000" b="1" dirty="0" smtClean="0">
              <a:solidFill>
                <a:srgbClr val="FFFF00"/>
              </a:solidFill>
            </a:endParaRPr>
          </a:p>
          <a:p>
            <a:endParaRPr lang="hu-HU" sz="2000" b="1" dirty="0" smtClean="0">
              <a:solidFill>
                <a:srgbClr val="FFFF00"/>
              </a:solidFill>
            </a:endParaRPr>
          </a:p>
        </p:txBody>
      </p:sp>
      <p:sp>
        <p:nvSpPr>
          <p:cNvPr id="21" name="Folyamatábra: Másik feldolgozás 20"/>
          <p:cNvSpPr/>
          <p:nvPr/>
        </p:nvSpPr>
        <p:spPr>
          <a:xfrm>
            <a:off x="9209903" y="5486400"/>
            <a:ext cx="2698080" cy="1143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Hint! </a:t>
            </a:r>
            <a:r>
              <a:rPr lang="hu-HU" dirty="0" smtClean="0"/>
              <a:t>P</a:t>
            </a:r>
            <a:r>
              <a:rPr lang="en-US" dirty="0" err="1" smtClean="0"/>
              <a:t>reviously</a:t>
            </a:r>
            <a:r>
              <a:rPr lang="en-US" dirty="0" smtClean="0">
                <a:solidFill>
                  <a:schemeClr val="tx1"/>
                </a:solidFill>
              </a:rPr>
              <a:t>: </a:t>
            </a:r>
            <a:endParaRPr lang="hu-HU" dirty="0" smtClean="0">
              <a:solidFill>
                <a:schemeClr val="tx1"/>
              </a:solidFill>
            </a:endParaRPr>
          </a:p>
          <a:p>
            <a:pPr algn="ctr"/>
            <a:r>
              <a:rPr lang="en-US" dirty="0" smtClean="0">
                <a:solidFill>
                  <a:srgbClr val="FFFF00"/>
                </a:solidFill>
              </a:rPr>
              <a:t>First </a:t>
            </a:r>
            <a:r>
              <a:rPr lang="en-US" dirty="0">
                <a:solidFill>
                  <a:srgbClr val="FFFF00"/>
                </a:solidFill>
              </a:rPr>
              <a:t>Steps in Java, lecture </a:t>
            </a:r>
            <a:r>
              <a:rPr lang="hu-HU" dirty="0" smtClean="0">
                <a:solidFill>
                  <a:srgbClr val="FFFF00"/>
                </a:solidFill>
              </a:rPr>
              <a:t>9</a:t>
            </a:r>
            <a:r>
              <a:rPr lang="en-US" dirty="0" smtClean="0">
                <a:solidFill>
                  <a:srgbClr val="FFFF00"/>
                </a:solidFill>
              </a:rPr>
              <a:t>, </a:t>
            </a:r>
            <a:endParaRPr lang="hu-HU" dirty="0" smtClean="0">
              <a:solidFill>
                <a:srgbClr val="FFFF00"/>
              </a:solidFill>
            </a:endParaRPr>
          </a:p>
          <a:p>
            <a:pPr algn="ctr"/>
            <a:r>
              <a:rPr lang="en-US" dirty="0" smtClean="0">
                <a:solidFill>
                  <a:srgbClr val="FFFF00"/>
                </a:solidFill>
              </a:rPr>
              <a:t>„</a:t>
            </a:r>
            <a:r>
              <a:rPr lang="hu-HU" dirty="0" err="1" smtClean="0">
                <a:solidFill>
                  <a:srgbClr val="FFFF00"/>
                </a:solidFill>
              </a:rPr>
              <a:t>Classes</a:t>
            </a:r>
            <a:r>
              <a:rPr lang="hu-HU" dirty="0" smtClean="0">
                <a:solidFill>
                  <a:srgbClr val="FFFF00"/>
                </a:solidFill>
              </a:rPr>
              <a:t> and </a:t>
            </a:r>
            <a:r>
              <a:rPr lang="hu-HU" dirty="0" err="1">
                <a:solidFill>
                  <a:srgbClr val="FFFF00"/>
                </a:solidFill>
              </a:rPr>
              <a:t>o</a:t>
            </a:r>
            <a:r>
              <a:rPr lang="hu-HU" dirty="0" err="1" smtClean="0">
                <a:solidFill>
                  <a:srgbClr val="FFFF00"/>
                </a:solidFill>
              </a:rPr>
              <a:t>bjects</a:t>
            </a:r>
            <a:r>
              <a:rPr lang="en-US" dirty="0" smtClean="0">
                <a:solidFill>
                  <a:srgbClr val="FFFF00"/>
                </a:solidFill>
              </a:rPr>
              <a:t>"</a:t>
            </a:r>
            <a:endParaRPr lang="hu-HU" dirty="0">
              <a:solidFill>
                <a:srgbClr val="FFFF00"/>
              </a:solidFill>
            </a:endParaRPr>
          </a:p>
        </p:txBody>
      </p:sp>
    </p:spTree>
    <p:extLst>
      <p:ext uri="{BB962C8B-B14F-4D97-AF65-F5344CB8AC3E}">
        <p14:creationId xmlns:p14="http://schemas.microsoft.com/office/powerpoint/2010/main" val="233898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xit" presetSubtype="0" fill="hold" grpId="0" nodeType="withEffect">
                                  <p:stCondLst>
                                    <p:cond delay="0"/>
                                  </p:stCondLst>
                                  <p:childTnLst>
                                    <p:animEffect transition="out" filter="fade">
                                      <p:cBhvr>
                                        <p:cTn id="6" dur="2000"/>
                                        <p:tgtEl>
                                          <p:spTgt spid="21"/>
                                        </p:tgtEl>
                                      </p:cBhvr>
                                    </p:animEffect>
                                    <p:anim calcmode="lin" valueType="num">
                                      <p:cBhvr>
                                        <p:cTn id="7" dur="2000"/>
                                        <p:tgtEl>
                                          <p:spTgt spid="21"/>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21"/>
                                        </p:tgtEl>
                                        <p:attrNameLst>
                                          <p:attrName>ppt_h</p:attrName>
                                        </p:attrNameLst>
                                      </p:cBhvr>
                                      <p:tavLst>
                                        <p:tav tm="0">
                                          <p:val>
                                            <p:strVal val="ppt_h"/>
                                          </p:val>
                                        </p:tav>
                                        <p:tav tm="100000">
                                          <p:val>
                                            <p:strVal val="ppt_h"/>
                                          </p:val>
                                        </p:tav>
                                      </p:tavLst>
                                    </p:anim>
                                    <p:set>
                                      <p:cBhvr>
                                        <p:cTn id="9" dur="1" fill="hold">
                                          <p:stCondLst>
                                            <p:cond delay="1999"/>
                                          </p:stCondLst>
                                        </p:cTn>
                                        <p:tgtEl>
                                          <p:spTgt spid="21"/>
                                        </p:tgtEl>
                                        <p:attrNameLst>
                                          <p:attrName>style.visibility</p:attrName>
                                        </p:attrNameLst>
                                      </p:cBhvr>
                                      <p:to>
                                        <p:strVal val="hidden"/>
                                      </p:to>
                                    </p:set>
                                  </p:childTnLst>
                                </p:cTn>
                              </p:par>
                              <p:par>
                                <p:cTn id="10" presetID="26" presetClass="entr" presetSubtype="0" fill="hold" grpId="0" nodeType="withEffect">
                                  <p:stCondLst>
                                    <p:cond delay="25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80">
                                          <p:stCondLst>
                                            <p:cond delay="0"/>
                                          </p:stCondLst>
                                        </p:cTn>
                                        <p:tgtEl>
                                          <p:spTgt spid="20"/>
                                        </p:tgtEl>
                                      </p:cBhvr>
                                    </p:animEffect>
                                    <p:anim calcmode="lin" valueType="num">
                                      <p:cBhvr>
                                        <p:cTn id="13"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8" dur="26">
                                          <p:stCondLst>
                                            <p:cond delay="650"/>
                                          </p:stCondLst>
                                        </p:cTn>
                                        <p:tgtEl>
                                          <p:spTgt spid="20"/>
                                        </p:tgtEl>
                                      </p:cBhvr>
                                      <p:to x="100000" y="60000"/>
                                    </p:animScale>
                                    <p:animScale>
                                      <p:cBhvr>
                                        <p:cTn id="19" dur="166" decel="50000">
                                          <p:stCondLst>
                                            <p:cond delay="676"/>
                                          </p:stCondLst>
                                        </p:cTn>
                                        <p:tgtEl>
                                          <p:spTgt spid="20"/>
                                        </p:tgtEl>
                                      </p:cBhvr>
                                      <p:to x="100000" y="100000"/>
                                    </p:animScale>
                                    <p:animScale>
                                      <p:cBhvr>
                                        <p:cTn id="20" dur="26">
                                          <p:stCondLst>
                                            <p:cond delay="1312"/>
                                          </p:stCondLst>
                                        </p:cTn>
                                        <p:tgtEl>
                                          <p:spTgt spid="20"/>
                                        </p:tgtEl>
                                      </p:cBhvr>
                                      <p:to x="100000" y="80000"/>
                                    </p:animScale>
                                    <p:animScale>
                                      <p:cBhvr>
                                        <p:cTn id="21" dur="166" decel="50000">
                                          <p:stCondLst>
                                            <p:cond delay="1338"/>
                                          </p:stCondLst>
                                        </p:cTn>
                                        <p:tgtEl>
                                          <p:spTgt spid="20"/>
                                        </p:tgtEl>
                                      </p:cBhvr>
                                      <p:to x="100000" y="100000"/>
                                    </p:animScale>
                                    <p:animScale>
                                      <p:cBhvr>
                                        <p:cTn id="22" dur="26">
                                          <p:stCondLst>
                                            <p:cond delay="1642"/>
                                          </p:stCondLst>
                                        </p:cTn>
                                        <p:tgtEl>
                                          <p:spTgt spid="20"/>
                                        </p:tgtEl>
                                      </p:cBhvr>
                                      <p:to x="100000" y="90000"/>
                                    </p:animScale>
                                    <p:animScale>
                                      <p:cBhvr>
                                        <p:cTn id="23" dur="166" decel="50000">
                                          <p:stCondLst>
                                            <p:cond delay="1668"/>
                                          </p:stCondLst>
                                        </p:cTn>
                                        <p:tgtEl>
                                          <p:spTgt spid="20"/>
                                        </p:tgtEl>
                                      </p:cBhvr>
                                      <p:to x="100000" y="100000"/>
                                    </p:animScale>
                                    <p:animScale>
                                      <p:cBhvr>
                                        <p:cTn id="24" dur="26">
                                          <p:stCondLst>
                                            <p:cond delay="1808"/>
                                          </p:stCondLst>
                                        </p:cTn>
                                        <p:tgtEl>
                                          <p:spTgt spid="20"/>
                                        </p:tgtEl>
                                      </p:cBhvr>
                                      <p:to x="100000" y="95000"/>
                                    </p:animScale>
                                    <p:animScale>
                                      <p:cBhvr>
                                        <p:cTn id="25" dur="166" decel="50000">
                                          <p:stCondLst>
                                            <p:cond delay="1834"/>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0" y="449612"/>
            <a:ext cx="9404723" cy="1441286"/>
          </a:xfrm>
        </p:spPr>
        <p:txBody>
          <a:bodyPr/>
          <a:lstStyle/>
          <a:p>
            <a:r>
              <a:rPr lang="hu-HU" sz="4000" dirty="0" err="1" smtClean="0"/>
              <a:t>How</a:t>
            </a:r>
            <a:r>
              <a:rPr lang="hu-HU" sz="4000" dirty="0" smtClean="0"/>
              <a:t> GC </a:t>
            </a:r>
            <a:r>
              <a:rPr lang="hu-HU" sz="4000" dirty="0" err="1" smtClean="0"/>
              <a:t>works</a:t>
            </a:r>
            <a:endParaRPr lang="hu-HU" sz="4000" dirty="0"/>
          </a:p>
        </p:txBody>
      </p:sp>
      <p:sp>
        <p:nvSpPr>
          <p:cNvPr id="24" name="Cím 1"/>
          <p:cNvSpPr txBox="1">
            <a:spLocks/>
          </p:cNvSpPr>
          <p:nvPr/>
        </p:nvSpPr>
        <p:spPr>
          <a:xfrm>
            <a:off x="655937" y="2261679"/>
            <a:ext cx="2670290" cy="239883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err="1">
                <a:solidFill>
                  <a:srgbClr val="FFC000"/>
                </a:solidFill>
              </a:rPr>
              <a:t>Car</a:t>
            </a:r>
            <a:r>
              <a:rPr lang="hu-HU" sz="2000" b="1" dirty="0">
                <a:solidFill>
                  <a:srgbClr val="FFC000"/>
                </a:solidFill>
              </a:rPr>
              <a:t> a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smtClean="0">
                <a:solidFill>
                  <a:srgbClr val="FFC000"/>
                </a:solidFill>
              </a:rPr>
              <a:t>();</a:t>
            </a:r>
          </a:p>
          <a:p>
            <a:endParaRPr lang="hu-HU" sz="2000" b="1" dirty="0">
              <a:solidFill>
                <a:srgbClr val="FFC000"/>
              </a:solidFill>
            </a:endParaRPr>
          </a:p>
          <a:p>
            <a:endParaRPr lang="hu-HU" sz="2000" b="1" dirty="0" smtClean="0">
              <a:solidFill>
                <a:srgbClr val="FFC000"/>
              </a:solidFill>
            </a:endParaRPr>
          </a:p>
          <a:p>
            <a:endParaRPr lang="hu-HU" sz="2000" b="1" dirty="0" smtClean="0">
              <a:solidFill>
                <a:srgbClr val="FFC000"/>
              </a:solidFill>
            </a:endParaRPr>
          </a:p>
          <a:p>
            <a:r>
              <a:rPr lang="hu-HU" sz="2000" b="1" dirty="0" err="1" smtClean="0">
                <a:solidFill>
                  <a:srgbClr val="FFC000"/>
                </a:solidFill>
              </a:rPr>
              <a:t>Car</a:t>
            </a:r>
            <a:r>
              <a:rPr lang="hu-HU" sz="2000" b="1" dirty="0" smtClean="0">
                <a:solidFill>
                  <a:srgbClr val="FFC000"/>
                </a:solidFill>
              </a:rPr>
              <a:t> </a:t>
            </a:r>
            <a:r>
              <a:rPr lang="hu-HU" sz="2000" b="1" dirty="0">
                <a:solidFill>
                  <a:srgbClr val="FFC000"/>
                </a:solidFill>
              </a:rPr>
              <a:t>b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en-US" sz="2000" b="1" dirty="0">
              <a:solidFill>
                <a:srgbClr val="FFC000"/>
              </a:solidFill>
            </a:endParaRPr>
          </a:p>
          <a:p>
            <a:endParaRPr lang="hu-HU" sz="2000" b="1" dirty="0" smtClean="0">
              <a:solidFill>
                <a:srgbClr val="FFC000"/>
              </a:solidFill>
            </a:endParaRPr>
          </a:p>
          <a:p>
            <a:endParaRPr lang="hu-HU" sz="2000" b="1" dirty="0" smtClean="0">
              <a:solidFill>
                <a:srgbClr val="FFC000"/>
              </a:solidFill>
            </a:endParaRPr>
          </a:p>
          <a:p>
            <a:endParaRPr lang="hu-HU" sz="2000" b="1" dirty="0" smtClean="0">
              <a:solidFill>
                <a:srgbClr val="FFFF00"/>
              </a:solidFill>
            </a:endParaRPr>
          </a:p>
          <a:p>
            <a:r>
              <a:rPr lang="hu-HU" sz="2000" b="1" dirty="0" err="1" smtClean="0">
                <a:solidFill>
                  <a:srgbClr val="FFC000"/>
                </a:solidFill>
              </a:rPr>
              <a:t>Car</a:t>
            </a:r>
            <a:r>
              <a:rPr lang="hu-HU" sz="2000" b="1" dirty="0" smtClean="0">
                <a:solidFill>
                  <a:srgbClr val="FFC000"/>
                </a:solidFill>
              </a:rPr>
              <a:t> c </a:t>
            </a:r>
            <a:r>
              <a:rPr lang="hu-HU" sz="2000" b="1" dirty="0">
                <a:solidFill>
                  <a:srgbClr val="FFC000"/>
                </a:solidFill>
              </a:rPr>
              <a:t>=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hu-HU" sz="2000" b="1" dirty="0" smtClean="0">
              <a:solidFill>
                <a:srgbClr val="FFC000"/>
              </a:solidFill>
            </a:endParaRPr>
          </a:p>
        </p:txBody>
      </p:sp>
      <p:sp>
        <p:nvSpPr>
          <p:cNvPr id="45" name="Átellenes sarkain kerekített téglalap 44"/>
          <p:cNvSpPr/>
          <p:nvPr/>
        </p:nvSpPr>
        <p:spPr>
          <a:xfrm>
            <a:off x="4054893" y="2327844"/>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a</a:t>
            </a:r>
            <a:endParaRPr lang="hu-HU" dirty="0"/>
          </a:p>
        </p:txBody>
      </p:sp>
      <p:sp>
        <p:nvSpPr>
          <p:cNvPr id="46" name="Átellenes sarkain kerekített téglalap 45"/>
          <p:cNvSpPr/>
          <p:nvPr/>
        </p:nvSpPr>
        <p:spPr>
          <a:xfrm>
            <a:off x="4083904" y="3536220"/>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b</a:t>
            </a:r>
            <a:endParaRPr lang="hu-HU" dirty="0"/>
          </a:p>
        </p:txBody>
      </p:sp>
      <p:sp>
        <p:nvSpPr>
          <p:cNvPr id="47" name="Szövegdoboz 46"/>
          <p:cNvSpPr txBox="1"/>
          <p:nvPr/>
        </p:nvSpPr>
        <p:spPr>
          <a:xfrm>
            <a:off x="3239156" y="2593333"/>
            <a:ext cx="2575266" cy="369332"/>
          </a:xfrm>
          <a:prstGeom prst="rect">
            <a:avLst/>
          </a:prstGeom>
          <a:noFill/>
        </p:spPr>
        <p:txBody>
          <a:bodyPr wrap="square" rtlCol="0">
            <a:spAutoFit/>
          </a:bodyPr>
          <a:lstStyle/>
          <a:p>
            <a:r>
              <a:rPr lang="hu-HU" dirty="0" err="1"/>
              <a:t>Empty</a:t>
            </a:r>
            <a:r>
              <a:rPr lang="hu-HU" dirty="0"/>
              <a:t> </a:t>
            </a:r>
            <a:r>
              <a:rPr lang="hu-HU" dirty="0" err="1" smtClean="0"/>
              <a:t>Car</a:t>
            </a:r>
            <a:r>
              <a:rPr lang="hu-HU" dirty="0" smtClean="0"/>
              <a:t> </a:t>
            </a:r>
            <a:r>
              <a:rPr lang="hu-HU" dirty="0" err="1" smtClean="0"/>
              <a:t>refference</a:t>
            </a:r>
            <a:endParaRPr lang="hu-HU" dirty="0"/>
          </a:p>
        </p:txBody>
      </p:sp>
      <p:sp>
        <p:nvSpPr>
          <p:cNvPr id="48" name="Szövegdoboz 47"/>
          <p:cNvSpPr txBox="1"/>
          <p:nvPr/>
        </p:nvSpPr>
        <p:spPr>
          <a:xfrm>
            <a:off x="7191559" y="2261679"/>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49" name="Ellipszis 48"/>
          <p:cNvSpPr/>
          <p:nvPr/>
        </p:nvSpPr>
        <p:spPr>
          <a:xfrm>
            <a:off x="5573839" y="2159637"/>
            <a:ext cx="1695306" cy="6222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1</a:t>
            </a:r>
            <a:endParaRPr lang="hu-HU" dirty="0"/>
          </a:p>
        </p:txBody>
      </p:sp>
      <p:sp>
        <p:nvSpPr>
          <p:cNvPr id="50" name="Ellipszis 49"/>
          <p:cNvSpPr/>
          <p:nvPr/>
        </p:nvSpPr>
        <p:spPr>
          <a:xfrm>
            <a:off x="6472468" y="3361679"/>
            <a:ext cx="1695306" cy="6222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2</a:t>
            </a:r>
            <a:endParaRPr lang="hu-HU" dirty="0"/>
          </a:p>
        </p:txBody>
      </p:sp>
      <p:sp>
        <p:nvSpPr>
          <p:cNvPr id="53" name="Szövegdoboz 52"/>
          <p:cNvSpPr txBox="1"/>
          <p:nvPr/>
        </p:nvSpPr>
        <p:spPr>
          <a:xfrm>
            <a:off x="3559602" y="3774566"/>
            <a:ext cx="1952368" cy="369332"/>
          </a:xfrm>
          <a:prstGeom prst="rect">
            <a:avLst/>
          </a:prstGeom>
          <a:noFill/>
        </p:spPr>
        <p:txBody>
          <a:bodyPr wrap="square" rtlCol="0">
            <a:spAutoFit/>
          </a:bodyPr>
          <a:lstStyle/>
          <a:p>
            <a:r>
              <a:rPr lang="hu-HU" dirty="0" err="1" smtClean="0"/>
              <a:t>Car</a:t>
            </a:r>
            <a:r>
              <a:rPr lang="hu-HU" dirty="0" smtClean="0"/>
              <a:t> </a:t>
            </a:r>
            <a:r>
              <a:rPr lang="hu-HU" dirty="0" err="1" smtClean="0"/>
              <a:t>refference</a:t>
            </a:r>
            <a:endParaRPr lang="hu-HU" dirty="0"/>
          </a:p>
        </p:txBody>
      </p:sp>
      <p:sp>
        <p:nvSpPr>
          <p:cNvPr id="54" name="Átellenes sarkain kerekített téglalap 53"/>
          <p:cNvSpPr/>
          <p:nvPr/>
        </p:nvSpPr>
        <p:spPr>
          <a:xfrm>
            <a:off x="4083904" y="4735281"/>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c</a:t>
            </a:r>
            <a:endParaRPr lang="hu-HU" dirty="0"/>
          </a:p>
        </p:txBody>
      </p:sp>
      <p:sp>
        <p:nvSpPr>
          <p:cNvPr id="55" name="Szövegdoboz 54"/>
          <p:cNvSpPr txBox="1"/>
          <p:nvPr/>
        </p:nvSpPr>
        <p:spPr>
          <a:xfrm>
            <a:off x="3553022" y="4959373"/>
            <a:ext cx="1952368" cy="369332"/>
          </a:xfrm>
          <a:prstGeom prst="rect">
            <a:avLst/>
          </a:prstGeom>
          <a:noFill/>
        </p:spPr>
        <p:txBody>
          <a:bodyPr wrap="square" rtlCol="0">
            <a:spAutoFit/>
          </a:bodyPr>
          <a:lstStyle/>
          <a:p>
            <a:r>
              <a:rPr lang="hu-HU" dirty="0" err="1" smtClean="0"/>
              <a:t>Car</a:t>
            </a:r>
            <a:r>
              <a:rPr lang="hu-HU" dirty="0" smtClean="0"/>
              <a:t> </a:t>
            </a:r>
            <a:r>
              <a:rPr lang="hu-HU" dirty="0" err="1" smtClean="0"/>
              <a:t>refference</a:t>
            </a:r>
            <a:endParaRPr lang="hu-HU" dirty="0"/>
          </a:p>
        </p:txBody>
      </p:sp>
      <p:sp>
        <p:nvSpPr>
          <p:cNvPr id="58" name="Szövegdoboz 57"/>
          <p:cNvSpPr txBox="1"/>
          <p:nvPr/>
        </p:nvSpPr>
        <p:spPr>
          <a:xfrm>
            <a:off x="8902825" y="4703986"/>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104" name="Ellipszis 103"/>
          <p:cNvSpPr/>
          <p:nvPr/>
        </p:nvSpPr>
        <p:spPr>
          <a:xfrm>
            <a:off x="7259820" y="4597814"/>
            <a:ext cx="1695306" cy="6222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3</a:t>
            </a:r>
            <a:endParaRPr lang="hu-HU" dirty="0"/>
          </a:p>
        </p:txBody>
      </p:sp>
      <p:sp>
        <p:nvSpPr>
          <p:cNvPr id="105" name="Szövegdoboz 104"/>
          <p:cNvSpPr txBox="1"/>
          <p:nvPr/>
        </p:nvSpPr>
        <p:spPr>
          <a:xfrm>
            <a:off x="8107923" y="3429723"/>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cxnSp>
        <p:nvCxnSpPr>
          <p:cNvPr id="119" name="Egyenes összekötő nyíllal 118"/>
          <p:cNvCxnSpPr/>
          <p:nvPr/>
        </p:nvCxnSpPr>
        <p:spPr>
          <a:xfrm>
            <a:off x="5013676" y="3672792"/>
            <a:ext cx="14235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Egyenes összekötő nyíllal 124"/>
          <p:cNvCxnSpPr/>
          <p:nvPr/>
        </p:nvCxnSpPr>
        <p:spPr>
          <a:xfrm>
            <a:off x="5023103" y="4895919"/>
            <a:ext cx="2183526" cy="67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Cím 1"/>
          <p:cNvSpPr txBox="1">
            <a:spLocks/>
          </p:cNvSpPr>
          <p:nvPr/>
        </p:nvSpPr>
        <p:spPr>
          <a:xfrm>
            <a:off x="646111" y="452718"/>
            <a:ext cx="9404723" cy="80767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4000" dirty="0" err="1" smtClean="0">
                <a:solidFill>
                  <a:schemeClr val="tx1"/>
                </a:solidFill>
              </a:rPr>
              <a:t>How</a:t>
            </a:r>
            <a:r>
              <a:rPr lang="hu-HU" sz="4000" dirty="0" smtClean="0">
                <a:solidFill>
                  <a:schemeClr val="tx1"/>
                </a:solidFill>
              </a:rPr>
              <a:t> GC </a:t>
            </a:r>
            <a:r>
              <a:rPr lang="hu-HU" sz="4000" dirty="0" err="1" smtClean="0">
                <a:solidFill>
                  <a:schemeClr val="tx1"/>
                </a:solidFill>
              </a:rPr>
              <a:t>works</a:t>
            </a:r>
            <a:endParaRPr lang="hu-HU" sz="4000" dirty="0"/>
          </a:p>
        </p:txBody>
      </p:sp>
      <p:sp>
        <p:nvSpPr>
          <p:cNvPr id="20" name="Cím 1"/>
          <p:cNvSpPr txBox="1">
            <a:spLocks/>
          </p:cNvSpPr>
          <p:nvPr/>
        </p:nvSpPr>
        <p:spPr>
          <a:xfrm>
            <a:off x="655937" y="5651356"/>
            <a:ext cx="1770080" cy="62587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a = null;</a:t>
            </a:r>
          </a:p>
          <a:p>
            <a:endParaRPr lang="hu-HU" sz="2000" b="1" dirty="0" smtClean="0">
              <a:solidFill>
                <a:srgbClr val="FFFF00"/>
              </a:solidFill>
            </a:endParaRPr>
          </a:p>
          <a:p>
            <a:endParaRPr lang="hu-HU" sz="2000" b="1" dirty="0" smtClean="0">
              <a:solidFill>
                <a:srgbClr val="FFFF00"/>
              </a:solidFill>
            </a:endParaRPr>
          </a:p>
        </p:txBody>
      </p:sp>
      <p:cxnSp>
        <p:nvCxnSpPr>
          <p:cNvPr id="21" name="Egyenes összekötő nyíllal 20"/>
          <p:cNvCxnSpPr/>
          <p:nvPr/>
        </p:nvCxnSpPr>
        <p:spPr>
          <a:xfrm>
            <a:off x="4993694" y="2491870"/>
            <a:ext cx="539579" cy="0"/>
          </a:xfrm>
          <a:prstGeom prst="straightConnector1">
            <a:avLst/>
          </a:prstGeom>
          <a:ln w="57150">
            <a:solidFill>
              <a:schemeClr val="tx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Szövegdoboz 21"/>
          <p:cNvSpPr txBox="1"/>
          <p:nvPr/>
        </p:nvSpPr>
        <p:spPr>
          <a:xfrm>
            <a:off x="4968669" y="2261037"/>
            <a:ext cx="394660" cy="461665"/>
          </a:xfrm>
          <a:prstGeom prst="rect">
            <a:avLst/>
          </a:prstGeom>
          <a:noFill/>
        </p:spPr>
        <p:txBody>
          <a:bodyPr wrap="none" rtlCol="0">
            <a:spAutoFit/>
          </a:bodyPr>
          <a:lstStyle/>
          <a:p>
            <a:r>
              <a:rPr lang="hu-HU" sz="2400" b="1" dirty="0" smtClean="0">
                <a:solidFill>
                  <a:srgbClr val="FF0000"/>
                </a:solidFill>
              </a:rPr>
              <a:t>X</a:t>
            </a:r>
            <a:endParaRPr lang="hu-HU" sz="2400" b="1" dirty="0">
              <a:solidFill>
                <a:srgbClr val="FF0000"/>
              </a:solidFill>
            </a:endParaRPr>
          </a:p>
        </p:txBody>
      </p:sp>
    </p:spTree>
    <p:extLst>
      <p:ext uri="{BB962C8B-B14F-4D97-AF65-F5344CB8AC3E}">
        <p14:creationId xmlns:p14="http://schemas.microsoft.com/office/powerpoint/2010/main" val="4721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10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0" y="449612"/>
            <a:ext cx="9404723" cy="1441286"/>
          </a:xfrm>
        </p:spPr>
        <p:txBody>
          <a:bodyPr/>
          <a:lstStyle/>
          <a:p>
            <a:r>
              <a:rPr lang="hu-HU" sz="4000" dirty="0" err="1" smtClean="0"/>
              <a:t>How</a:t>
            </a:r>
            <a:r>
              <a:rPr lang="hu-HU" sz="4000" dirty="0" smtClean="0"/>
              <a:t> GC </a:t>
            </a:r>
            <a:r>
              <a:rPr lang="hu-HU" sz="4000" dirty="0" err="1" smtClean="0"/>
              <a:t>works</a:t>
            </a:r>
            <a:endParaRPr lang="hu-HU" sz="4000" dirty="0"/>
          </a:p>
        </p:txBody>
      </p:sp>
      <p:sp>
        <p:nvSpPr>
          <p:cNvPr id="24" name="Cím 1"/>
          <p:cNvSpPr txBox="1">
            <a:spLocks/>
          </p:cNvSpPr>
          <p:nvPr/>
        </p:nvSpPr>
        <p:spPr>
          <a:xfrm>
            <a:off x="655937" y="2261679"/>
            <a:ext cx="2670290" cy="239883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err="1">
                <a:solidFill>
                  <a:srgbClr val="FFC000"/>
                </a:solidFill>
              </a:rPr>
              <a:t>Car</a:t>
            </a:r>
            <a:r>
              <a:rPr lang="hu-HU" sz="2000" b="1" dirty="0">
                <a:solidFill>
                  <a:srgbClr val="FFC000"/>
                </a:solidFill>
              </a:rPr>
              <a:t> a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smtClean="0">
                <a:solidFill>
                  <a:srgbClr val="FFC000"/>
                </a:solidFill>
              </a:rPr>
              <a:t>();</a:t>
            </a:r>
          </a:p>
          <a:p>
            <a:endParaRPr lang="hu-HU" sz="2000" b="1" dirty="0">
              <a:solidFill>
                <a:srgbClr val="FFC000"/>
              </a:solidFill>
            </a:endParaRPr>
          </a:p>
          <a:p>
            <a:endParaRPr lang="hu-HU" sz="2000" b="1" dirty="0" smtClean="0">
              <a:solidFill>
                <a:srgbClr val="FFC000"/>
              </a:solidFill>
            </a:endParaRPr>
          </a:p>
          <a:p>
            <a:endParaRPr lang="hu-HU" sz="2000" b="1" dirty="0" smtClean="0">
              <a:solidFill>
                <a:srgbClr val="FFC000"/>
              </a:solidFill>
            </a:endParaRPr>
          </a:p>
          <a:p>
            <a:r>
              <a:rPr lang="hu-HU" sz="2000" b="1" dirty="0" err="1" smtClean="0">
                <a:solidFill>
                  <a:srgbClr val="FFC000"/>
                </a:solidFill>
              </a:rPr>
              <a:t>Car</a:t>
            </a:r>
            <a:r>
              <a:rPr lang="hu-HU" sz="2000" b="1" dirty="0" smtClean="0">
                <a:solidFill>
                  <a:srgbClr val="FFC000"/>
                </a:solidFill>
              </a:rPr>
              <a:t> </a:t>
            </a:r>
            <a:r>
              <a:rPr lang="hu-HU" sz="2000" b="1" dirty="0">
                <a:solidFill>
                  <a:srgbClr val="FFC000"/>
                </a:solidFill>
              </a:rPr>
              <a:t>b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en-US" sz="2000" b="1" dirty="0">
              <a:solidFill>
                <a:srgbClr val="FFC000"/>
              </a:solidFill>
            </a:endParaRPr>
          </a:p>
          <a:p>
            <a:endParaRPr lang="hu-HU" sz="2000" b="1" dirty="0" smtClean="0">
              <a:solidFill>
                <a:srgbClr val="FFFF00"/>
              </a:solidFill>
            </a:endParaRPr>
          </a:p>
          <a:p>
            <a:endParaRPr lang="hu-HU" sz="2000" b="1" dirty="0" smtClean="0">
              <a:solidFill>
                <a:srgbClr val="FFFF00"/>
              </a:solidFill>
            </a:endParaRPr>
          </a:p>
          <a:p>
            <a:endParaRPr lang="hu-HU" sz="2000" b="1" dirty="0" smtClean="0">
              <a:solidFill>
                <a:srgbClr val="FFFF00"/>
              </a:solidFill>
            </a:endParaRPr>
          </a:p>
          <a:p>
            <a:r>
              <a:rPr lang="hu-HU" sz="2000" b="1" dirty="0" err="1" smtClean="0">
                <a:solidFill>
                  <a:srgbClr val="FFC000"/>
                </a:solidFill>
              </a:rPr>
              <a:t>Car</a:t>
            </a:r>
            <a:r>
              <a:rPr lang="hu-HU" sz="2000" b="1" dirty="0" smtClean="0">
                <a:solidFill>
                  <a:srgbClr val="FFC000"/>
                </a:solidFill>
              </a:rPr>
              <a:t> c </a:t>
            </a:r>
            <a:r>
              <a:rPr lang="hu-HU" sz="2000" b="1" dirty="0">
                <a:solidFill>
                  <a:srgbClr val="FFC000"/>
                </a:solidFill>
              </a:rPr>
              <a:t>=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hu-HU" sz="2000" b="1" dirty="0" smtClean="0">
              <a:solidFill>
                <a:srgbClr val="FFC000"/>
              </a:solidFill>
            </a:endParaRPr>
          </a:p>
        </p:txBody>
      </p:sp>
      <p:sp>
        <p:nvSpPr>
          <p:cNvPr id="45" name="Átellenes sarkain kerekített téglalap 44"/>
          <p:cNvSpPr/>
          <p:nvPr/>
        </p:nvSpPr>
        <p:spPr>
          <a:xfrm>
            <a:off x="4054893" y="2327844"/>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a</a:t>
            </a:r>
            <a:endParaRPr lang="hu-HU" dirty="0"/>
          </a:p>
        </p:txBody>
      </p:sp>
      <p:sp>
        <p:nvSpPr>
          <p:cNvPr id="46" name="Átellenes sarkain kerekített téglalap 45"/>
          <p:cNvSpPr/>
          <p:nvPr/>
        </p:nvSpPr>
        <p:spPr>
          <a:xfrm>
            <a:off x="4083904" y="3536220"/>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b</a:t>
            </a:r>
            <a:endParaRPr lang="hu-HU" dirty="0"/>
          </a:p>
        </p:txBody>
      </p:sp>
      <p:sp>
        <p:nvSpPr>
          <p:cNvPr id="48" name="Szövegdoboz 47"/>
          <p:cNvSpPr txBox="1"/>
          <p:nvPr/>
        </p:nvSpPr>
        <p:spPr>
          <a:xfrm>
            <a:off x="7191559" y="2261679"/>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50" name="Ellipszis 49"/>
          <p:cNvSpPr/>
          <p:nvPr/>
        </p:nvSpPr>
        <p:spPr>
          <a:xfrm>
            <a:off x="6472468" y="3361679"/>
            <a:ext cx="1695306" cy="6222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2</a:t>
            </a:r>
            <a:endParaRPr lang="hu-HU" dirty="0"/>
          </a:p>
        </p:txBody>
      </p:sp>
      <p:sp>
        <p:nvSpPr>
          <p:cNvPr id="53" name="Szövegdoboz 52"/>
          <p:cNvSpPr txBox="1"/>
          <p:nvPr/>
        </p:nvSpPr>
        <p:spPr>
          <a:xfrm>
            <a:off x="3559602" y="3774566"/>
            <a:ext cx="1952368" cy="369332"/>
          </a:xfrm>
          <a:prstGeom prst="rect">
            <a:avLst/>
          </a:prstGeom>
          <a:noFill/>
        </p:spPr>
        <p:txBody>
          <a:bodyPr wrap="square" rtlCol="0">
            <a:spAutoFit/>
          </a:bodyPr>
          <a:lstStyle/>
          <a:p>
            <a:r>
              <a:rPr lang="hu-HU" dirty="0" err="1" smtClean="0"/>
              <a:t>Car</a:t>
            </a:r>
            <a:r>
              <a:rPr lang="hu-HU" dirty="0" smtClean="0"/>
              <a:t> </a:t>
            </a:r>
            <a:r>
              <a:rPr lang="hu-HU" dirty="0" err="1" smtClean="0"/>
              <a:t>refference</a:t>
            </a:r>
            <a:endParaRPr lang="hu-HU" dirty="0"/>
          </a:p>
        </p:txBody>
      </p:sp>
      <p:sp>
        <p:nvSpPr>
          <p:cNvPr id="54" name="Átellenes sarkain kerekített téglalap 53"/>
          <p:cNvSpPr/>
          <p:nvPr/>
        </p:nvSpPr>
        <p:spPr>
          <a:xfrm>
            <a:off x="4083904" y="4735281"/>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c</a:t>
            </a:r>
            <a:endParaRPr lang="hu-HU" dirty="0"/>
          </a:p>
        </p:txBody>
      </p:sp>
      <p:sp>
        <p:nvSpPr>
          <p:cNvPr id="55" name="Szövegdoboz 54"/>
          <p:cNvSpPr txBox="1"/>
          <p:nvPr/>
        </p:nvSpPr>
        <p:spPr>
          <a:xfrm>
            <a:off x="3553022" y="4959373"/>
            <a:ext cx="1952368" cy="369332"/>
          </a:xfrm>
          <a:prstGeom prst="rect">
            <a:avLst/>
          </a:prstGeom>
          <a:noFill/>
        </p:spPr>
        <p:txBody>
          <a:bodyPr wrap="square" rtlCol="0">
            <a:spAutoFit/>
          </a:bodyPr>
          <a:lstStyle/>
          <a:p>
            <a:r>
              <a:rPr lang="hu-HU" dirty="0" err="1" smtClean="0"/>
              <a:t>Car</a:t>
            </a:r>
            <a:r>
              <a:rPr lang="hu-HU" dirty="0" smtClean="0"/>
              <a:t> </a:t>
            </a:r>
            <a:r>
              <a:rPr lang="hu-HU" dirty="0" err="1" smtClean="0"/>
              <a:t>refference</a:t>
            </a:r>
            <a:endParaRPr lang="hu-HU" dirty="0"/>
          </a:p>
        </p:txBody>
      </p:sp>
      <p:sp>
        <p:nvSpPr>
          <p:cNvPr id="58" name="Szövegdoboz 57"/>
          <p:cNvSpPr txBox="1"/>
          <p:nvPr/>
        </p:nvSpPr>
        <p:spPr>
          <a:xfrm>
            <a:off x="8902825" y="4703986"/>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104" name="Ellipszis 103"/>
          <p:cNvSpPr/>
          <p:nvPr/>
        </p:nvSpPr>
        <p:spPr>
          <a:xfrm>
            <a:off x="7259820" y="4597814"/>
            <a:ext cx="1695306" cy="6222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3</a:t>
            </a:r>
            <a:endParaRPr lang="hu-HU" dirty="0"/>
          </a:p>
        </p:txBody>
      </p:sp>
      <p:sp>
        <p:nvSpPr>
          <p:cNvPr id="105" name="Szövegdoboz 104"/>
          <p:cNvSpPr txBox="1"/>
          <p:nvPr/>
        </p:nvSpPr>
        <p:spPr>
          <a:xfrm>
            <a:off x="8107923" y="3429723"/>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cxnSp>
        <p:nvCxnSpPr>
          <p:cNvPr id="119" name="Egyenes összekötő nyíllal 118"/>
          <p:cNvCxnSpPr/>
          <p:nvPr/>
        </p:nvCxnSpPr>
        <p:spPr>
          <a:xfrm>
            <a:off x="5013676" y="3672792"/>
            <a:ext cx="14235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Egyenes összekötő nyíllal 124"/>
          <p:cNvCxnSpPr/>
          <p:nvPr/>
        </p:nvCxnSpPr>
        <p:spPr>
          <a:xfrm>
            <a:off x="5023103" y="4895919"/>
            <a:ext cx="2183526" cy="67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Cím 1"/>
          <p:cNvSpPr txBox="1">
            <a:spLocks/>
          </p:cNvSpPr>
          <p:nvPr/>
        </p:nvSpPr>
        <p:spPr>
          <a:xfrm>
            <a:off x="646111" y="452718"/>
            <a:ext cx="9404723" cy="80767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4000" dirty="0" err="1" smtClean="0">
                <a:solidFill>
                  <a:schemeClr val="tx1"/>
                </a:solidFill>
              </a:rPr>
              <a:t>How</a:t>
            </a:r>
            <a:r>
              <a:rPr lang="hu-HU" sz="4000" dirty="0" smtClean="0">
                <a:solidFill>
                  <a:schemeClr val="tx1"/>
                </a:solidFill>
              </a:rPr>
              <a:t> GC </a:t>
            </a:r>
            <a:r>
              <a:rPr lang="hu-HU" sz="4000" dirty="0" err="1" smtClean="0">
                <a:solidFill>
                  <a:schemeClr val="tx1"/>
                </a:solidFill>
              </a:rPr>
              <a:t>works</a:t>
            </a:r>
            <a:endParaRPr lang="hu-HU" sz="4000" dirty="0"/>
          </a:p>
        </p:txBody>
      </p:sp>
      <p:sp>
        <p:nvSpPr>
          <p:cNvPr id="20" name="Cím 1"/>
          <p:cNvSpPr txBox="1">
            <a:spLocks/>
          </p:cNvSpPr>
          <p:nvPr/>
        </p:nvSpPr>
        <p:spPr>
          <a:xfrm>
            <a:off x="655937" y="5651356"/>
            <a:ext cx="1770080" cy="62587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a = null;</a:t>
            </a:r>
          </a:p>
          <a:p>
            <a:endParaRPr lang="hu-HU" sz="2000" b="1" dirty="0" smtClean="0">
              <a:solidFill>
                <a:srgbClr val="FFFF00"/>
              </a:solidFill>
            </a:endParaRPr>
          </a:p>
          <a:p>
            <a:endParaRPr lang="hu-HU" sz="2000" b="1" dirty="0" smtClean="0">
              <a:solidFill>
                <a:srgbClr val="FFFF00"/>
              </a:solidFill>
            </a:endParaRPr>
          </a:p>
        </p:txBody>
      </p:sp>
      <p:cxnSp>
        <p:nvCxnSpPr>
          <p:cNvPr id="21" name="Egyenes összekötő nyíllal 20"/>
          <p:cNvCxnSpPr/>
          <p:nvPr/>
        </p:nvCxnSpPr>
        <p:spPr>
          <a:xfrm>
            <a:off x="4993694" y="2491870"/>
            <a:ext cx="539579" cy="0"/>
          </a:xfrm>
          <a:prstGeom prst="straightConnector1">
            <a:avLst/>
          </a:prstGeom>
          <a:ln w="57150">
            <a:solidFill>
              <a:schemeClr val="tx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Szövegdoboz 21"/>
          <p:cNvSpPr txBox="1"/>
          <p:nvPr/>
        </p:nvSpPr>
        <p:spPr>
          <a:xfrm>
            <a:off x="4968669" y="2261037"/>
            <a:ext cx="394660" cy="461665"/>
          </a:xfrm>
          <a:prstGeom prst="rect">
            <a:avLst/>
          </a:prstGeom>
          <a:noFill/>
        </p:spPr>
        <p:txBody>
          <a:bodyPr wrap="none" rtlCol="0">
            <a:spAutoFit/>
          </a:bodyPr>
          <a:lstStyle/>
          <a:p>
            <a:r>
              <a:rPr lang="hu-HU" sz="2400" b="1" dirty="0" smtClean="0">
                <a:solidFill>
                  <a:srgbClr val="FF0000"/>
                </a:solidFill>
              </a:rPr>
              <a:t>X</a:t>
            </a:r>
            <a:endParaRPr lang="hu-HU" sz="2400" b="1" dirty="0">
              <a:solidFill>
                <a:srgbClr val="FF0000"/>
              </a:solidFill>
            </a:endParaRPr>
          </a:p>
        </p:txBody>
      </p:sp>
      <p:sp>
        <p:nvSpPr>
          <p:cNvPr id="23" name="Ellipszis 22"/>
          <p:cNvSpPr/>
          <p:nvPr/>
        </p:nvSpPr>
        <p:spPr>
          <a:xfrm>
            <a:off x="5542043" y="2176095"/>
            <a:ext cx="1695306" cy="622226"/>
          </a:xfrm>
          <a:prstGeom prst="ellipse">
            <a:avLst/>
          </a:prstGeom>
          <a:solidFill>
            <a:schemeClr val="accent2">
              <a:lumMod val="40000"/>
              <a:lumOff val="60000"/>
            </a:schemeClr>
          </a:solidFill>
          <a:ln w="28575">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1</a:t>
            </a:r>
            <a:endParaRPr lang="hu-HU" dirty="0"/>
          </a:p>
        </p:txBody>
      </p:sp>
      <p:sp>
        <p:nvSpPr>
          <p:cNvPr id="25" name="Szövegdoboz 24"/>
          <p:cNvSpPr txBox="1"/>
          <p:nvPr/>
        </p:nvSpPr>
        <p:spPr>
          <a:xfrm>
            <a:off x="9200292" y="1832405"/>
            <a:ext cx="2343911" cy="646331"/>
          </a:xfrm>
          <a:prstGeom prst="rect">
            <a:avLst/>
          </a:prstGeom>
          <a:solidFill>
            <a:schemeClr val="accent5">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pPr algn="ctr"/>
            <a:r>
              <a:rPr lang="hu-HU" dirty="0" err="1">
                <a:solidFill>
                  <a:schemeClr val="tx1"/>
                </a:solidFill>
              </a:rPr>
              <a:t>Elligible</a:t>
            </a:r>
            <a:r>
              <a:rPr lang="hu-HU" dirty="0">
                <a:solidFill>
                  <a:schemeClr val="tx1"/>
                </a:solidFill>
              </a:rPr>
              <a:t> </a:t>
            </a:r>
            <a:r>
              <a:rPr lang="hu-HU" dirty="0" err="1" smtClean="0">
                <a:solidFill>
                  <a:schemeClr val="tx1"/>
                </a:solidFill>
              </a:rPr>
              <a:t>for</a:t>
            </a:r>
            <a:endParaRPr lang="hu-HU" dirty="0" smtClean="0">
              <a:solidFill>
                <a:schemeClr val="tx1"/>
              </a:solidFill>
            </a:endParaRPr>
          </a:p>
          <a:p>
            <a:pPr algn="ctr"/>
            <a:r>
              <a:rPr lang="hu-HU" dirty="0" err="1">
                <a:solidFill>
                  <a:schemeClr val="tx1"/>
                </a:solidFill>
              </a:rPr>
              <a:t>garbage</a:t>
            </a:r>
            <a:r>
              <a:rPr lang="hu-HU" dirty="0">
                <a:solidFill>
                  <a:schemeClr val="tx1"/>
                </a:solidFill>
              </a:rPr>
              <a:t> </a:t>
            </a:r>
            <a:r>
              <a:rPr lang="hu-HU" dirty="0" err="1">
                <a:solidFill>
                  <a:schemeClr val="tx1"/>
                </a:solidFill>
              </a:rPr>
              <a:t>collection</a:t>
            </a:r>
            <a:endParaRPr lang="hu-HU" dirty="0">
              <a:solidFill>
                <a:schemeClr val="tx1"/>
              </a:solidFill>
            </a:endParaRPr>
          </a:p>
        </p:txBody>
      </p:sp>
      <p:cxnSp>
        <p:nvCxnSpPr>
          <p:cNvPr id="26" name="Egyenes összekötő nyíllal 25"/>
          <p:cNvCxnSpPr/>
          <p:nvPr/>
        </p:nvCxnSpPr>
        <p:spPr>
          <a:xfrm flipH="1">
            <a:off x="7191559" y="2155571"/>
            <a:ext cx="1987892" cy="36772"/>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Szövegdoboz 26"/>
          <p:cNvSpPr txBox="1"/>
          <p:nvPr/>
        </p:nvSpPr>
        <p:spPr>
          <a:xfrm>
            <a:off x="3559602" y="1383471"/>
            <a:ext cx="5358637" cy="923330"/>
          </a:xfrm>
          <a:prstGeom prst="rect">
            <a:avLst/>
          </a:prstGeom>
          <a:noFill/>
        </p:spPr>
        <p:txBody>
          <a:bodyPr wrap="square" rtlCol="0">
            <a:spAutoFit/>
          </a:bodyPr>
          <a:lstStyle/>
          <a:p>
            <a:pPr algn="ctr"/>
            <a:r>
              <a:rPr lang="hu-HU" dirty="0" err="1">
                <a:solidFill>
                  <a:srgbClr val="FF0000"/>
                </a:solidFill>
              </a:rPr>
              <a:t>Don’t</a:t>
            </a:r>
            <a:r>
              <a:rPr lang="hu-HU" dirty="0">
                <a:solidFill>
                  <a:srgbClr val="FF0000"/>
                </a:solidFill>
              </a:rPr>
              <a:t> </a:t>
            </a:r>
            <a:r>
              <a:rPr lang="hu-HU" dirty="0" err="1">
                <a:solidFill>
                  <a:srgbClr val="FF0000"/>
                </a:solidFill>
              </a:rPr>
              <a:t>forget</a:t>
            </a:r>
            <a:r>
              <a:rPr lang="hu-HU" dirty="0">
                <a:solidFill>
                  <a:srgbClr val="FF0000"/>
                </a:solidFill>
              </a:rPr>
              <a:t>! </a:t>
            </a:r>
            <a:r>
              <a:rPr lang="hu-HU" dirty="0" smtClean="0">
                <a:solidFill>
                  <a:srgbClr val="FF0000"/>
                </a:solidFill>
              </a:rPr>
              <a:t>An o</a:t>
            </a:r>
            <a:r>
              <a:rPr lang="en-US" dirty="0" err="1" smtClean="0">
                <a:solidFill>
                  <a:srgbClr val="FF0000"/>
                </a:solidFill>
              </a:rPr>
              <a:t>bjects</a:t>
            </a:r>
            <a:r>
              <a:rPr lang="en-US" dirty="0" smtClean="0">
                <a:solidFill>
                  <a:srgbClr val="FF0000"/>
                </a:solidFill>
              </a:rPr>
              <a:t> </a:t>
            </a:r>
            <a:r>
              <a:rPr lang="en-US" dirty="0">
                <a:solidFill>
                  <a:srgbClr val="FF0000"/>
                </a:solidFill>
              </a:rPr>
              <a:t>that </a:t>
            </a:r>
            <a:r>
              <a:rPr lang="en-US" dirty="0" smtClean="0">
                <a:solidFill>
                  <a:srgbClr val="FF0000"/>
                </a:solidFill>
              </a:rPr>
              <a:t>do</a:t>
            </a:r>
            <a:r>
              <a:rPr lang="hu-HU" dirty="0" err="1" smtClean="0">
                <a:solidFill>
                  <a:srgbClr val="FF0000"/>
                </a:solidFill>
              </a:rPr>
              <a:t>esn</a:t>
            </a:r>
            <a:r>
              <a:rPr lang="en-US" dirty="0" smtClean="0">
                <a:solidFill>
                  <a:srgbClr val="FF0000"/>
                </a:solidFill>
              </a:rPr>
              <a:t>’t </a:t>
            </a:r>
            <a:r>
              <a:rPr lang="en-US" dirty="0">
                <a:solidFill>
                  <a:srgbClr val="FF0000"/>
                </a:solidFill>
              </a:rPr>
              <a:t>have any reference</a:t>
            </a:r>
            <a:r>
              <a:rPr lang="hu-HU" dirty="0">
                <a:solidFill>
                  <a:srgbClr val="FF0000"/>
                </a:solidFill>
              </a:rPr>
              <a:t> </a:t>
            </a:r>
            <a:r>
              <a:rPr lang="hu-HU" dirty="0" err="1">
                <a:solidFill>
                  <a:srgbClr val="FF0000"/>
                </a:solidFill>
              </a:rPr>
              <a:t>elligible</a:t>
            </a:r>
            <a:r>
              <a:rPr lang="hu-HU" dirty="0">
                <a:solidFill>
                  <a:srgbClr val="FF0000"/>
                </a:solidFill>
              </a:rPr>
              <a:t> </a:t>
            </a:r>
            <a:r>
              <a:rPr lang="hu-HU" dirty="0" err="1">
                <a:solidFill>
                  <a:srgbClr val="FF0000"/>
                </a:solidFill>
              </a:rPr>
              <a:t>for</a:t>
            </a:r>
            <a:r>
              <a:rPr lang="hu-HU" dirty="0">
                <a:solidFill>
                  <a:srgbClr val="FF0000"/>
                </a:solidFill>
              </a:rPr>
              <a:t> </a:t>
            </a:r>
            <a:r>
              <a:rPr lang="hu-HU" dirty="0" err="1">
                <a:solidFill>
                  <a:srgbClr val="FF0000"/>
                </a:solidFill>
              </a:rPr>
              <a:t>garbage</a:t>
            </a:r>
            <a:r>
              <a:rPr lang="hu-HU" dirty="0">
                <a:solidFill>
                  <a:srgbClr val="FF0000"/>
                </a:solidFill>
              </a:rPr>
              <a:t> </a:t>
            </a:r>
            <a:r>
              <a:rPr lang="hu-HU" dirty="0" err="1">
                <a:solidFill>
                  <a:srgbClr val="FF0000"/>
                </a:solidFill>
              </a:rPr>
              <a:t>collection</a:t>
            </a:r>
            <a:r>
              <a:rPr lang="hu-HU" dirty="0">
                <a:solidFill>
                  <a:srgbClr val="FF0000"/>
                </a:solidFill>
              </a:rPr>
              <a:t>.</a:t>
            </a:r>
          </a:p>
          <a:p>
            <a:pPr algn="ctr"/>
            <a:endParaRPr lang="hu-HU" b="1" dirty="0">
              <a:solidFill>
                <a:srgbClr val="FF0000"/>
              </a:solidFill>
            </a:endParaRPr>
          </a:p>
        </p:txBody>
      </p:sp>
      <p:sp>
        <p:nvSpPr>
          <p:cNvPr id="28" name="Szövegdoboz 27"/>
          <p:cNvSpPr txBox="1"/>
          <p:nvPr/>
        </p:nvSpPr>
        <p:spPr>
          <a:xfrm>
            <a:off x="3239156" y="2593333"/>
            <a:ext cx="2575266" cy="369332"/>
          </a:xfrm>
          <a:prstGeom prst="rect">
            <a:avLst/>
          </a:prstGeom>
          <a:noFill/>
        </p:spPr>
        <p:txBody>
          <a:bodyPr wrap="square" rtlCol="0">
            <a:spAutoFit/>
          </a:bodyPr>
          <a:lstStyle/>
          <a:p>
            <a:r>
              <a:rPr lang="hu-HU" dirty="0" err="1"/>
              <a:t>Empty</a:t>
            </a:r>
            <a:r>
              <a:rPr lang="hu-HU" dirty="0"/>
              <a:t> </a:t>
            </a:r>
            <a:r>
              <a:rPr lang="hu-HU" dirty="0" err="1" smtClean="0"/>
              <a:t>Car</a:t>
            </a:r>
            <a:r>
              <a:rPr lang="hu-HU" dirty="0" smtClean="0"/>
              <a:t> </a:t>
            </a:r>
            <a:r>
              <a:rPr lang="hu-HU" dirty="0" err="1" smtClean="0"/>
              <a:t>refference</a:t>
            </a:r>
            <a:endParaRPr lang="hu-HU" dirty="0"/>
          </a:p>
        </p:txBody>
      </p:sp>
    </p:spTree>
    <p:extLst>
      <p:ext uri="{BB962C8B-B14F-4D97-AF65-F5344CB8AC3E}">
        <p14:creationId xmlns:p14="http://schemas.microsoft.com/office/powerpoint/2010/main" val="360208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10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0" y="449612"/>
            <a:ext cx="9404723" cy="1441286"/>
          </a:xfrm>
        </p:spPr>
        <p:txBody>
          <a:bodyPr/>
          <a:lstStyle/>
          <a:p>
            <a:r>
              <a:rPr lang="hu-HU" sz="4000" dirty="0" err="1" smtClean="0"/>
              <a:t>How</a:t>
            </a:r>
            <a:r>
              <a:rPr lang="hu-HU" sz="4000" dirty="0" smtClean="0"/>
              <a:t> GC </a:t>
            </a:r>
            <a:r>
              <a:rPr lang="hu-HU" sz="4000" dirty="0" err="1" smtClean="0"/>
              <a:t>works</a:t>
            </a:r>
            <a:endParaRPr lang="hu-HU" sz="4000" dirty="0"/>
          </a:p>
        </p:txBody>
      </p:sp>
      <p:sp>
        <p:nvSpPr>
          <p:cNvPr id="24" name="Cím 1"/>
          <p:cNvSpPr txBox="1">
            <a:spLocks/>
          </p:cNvSpPr>
          <p:nvPr/>
        </p:nvSpPr>
        <p:spPr>
          <a:xfrm>
            <a:off x="655937" y="2261679"/>
            <a:ext cx="2670290" cy="239883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err="1">
                <a:solidFill>
                  <a:srgbClr val="FFC000"/>
                </a:solidFill>
              </a:rPr>
              <a:t>Car</a:t>
            </a:r>
            <a:r>
              <a:rPr lang="hu-HU" sz="2000" b="1" dirty="0">
                <a:solidFill>
                  <a:srgbClr val="FFC000"/>
                </a:solidFill>
              </a:rPr>
              <a:t> a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smtClean="0">
                <a:solidFill>
                  <a:srgbClr val="FFC000"/>
                </a:solidFill>
              </a:rPr>
              <a:t>();</a:t>
            </a:r>
          </a:p>
          <a:p>
            <a:endParaRPr lang="hu-HU" sz="2000" b="1" dirty="0">
              <a:solidFill>
                <a:srgbClr val="FFC000"/>
              </a:solidFill>
            </a:endParaRPr>
          </a:p>
          <a:p>
            <a:endParaRPr lang="hu-HU" sz="2000" b="1" dirty="0" smtClean="0">
              <a:solidFill>
                <a:srgbClr val="FFC000"/>
              </a:solidFill>
            </a:endParaRPr>
          </a:p>
          <a:p>
            <a:endParaRPr lang="hu-HU" sz="2000" b="1" dirty="0" smtClean="0">
              <a:solidFill>
                <a:srgbClr val="FFC000"/>
              </a:solidFill>
            </a:endParaRPr>
          </a:p>
          <a:p>
            <a:r>
              <a:rPr lang="hu-HU" sz="2000" b="1" dirty="0" err="1" smtClean="0">
                <a:solidFill>
                  <a:srgbClr val="FFC000"/>
                </a:solidFill>
              </a:rPr>
              <a:t>Car</a:t>
            </a:r>
            <a:r>
              <a:rPr lang="hu-HU" sz="2000" b="1" dirty="0" smtClean="0">
                <a:solidFill>
                  <a:srgbClr val="FFC000"/>
                </a:solidFill>
              </a:rPr>
              <a:t> </a:t>
            </a:r>
            <a:r>
              <a:rPr lang="hu-HU" sz="2000" b="1" dirty="0">
                <a:solidFill>
                  <a:srgbClr val="FFC000"/>
                </a:solidFill>
              </a:rPr>
              <a:t>b =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en-US" sz="2000" b="1" dirty="0">
              <a:solidFill>
                <a:srgbClr val="FFC000"/>
              </a:solidFill>
            </a:endParaRPr>
          </a:p>
          <a:p>
            <a:endParaRPr lang="hu-HU" sz="2000" b="1" dirty="0" smtClean="0">
              <a:solidFill>
                <a:srgbClr val="FFC000"/>
              </a:solidFill>
            </a:endParaRPr>
          </a:p>
          <a:p>
            <a:endParaRPr lang="hu-HU" sz="2000" b="1" dirty="0" smtClean="0">
              <a:solidFill>
                <a:srgbClr val="FFC000"/>
              </a:solidFill>
            </a:endParaRPr>
          </a:p>
          <a:p>
            <a:endParaRPr lang="hu-HU" sz="2000" b="1" dirty="0" smtClean="0">
              <a:solidFill>
                <a:srgbClr val="FFC000"/>
              </a:solidFill>
            </a:endParaRPr>
          </a:p>
          <a:p>
            <a:r>
              <a:rPr lang="hu-HU" sz="2000" b="1" dirty="0" err="1" smtClean="0">
                <a:solidFill>
                  <a:srgbClr val="FFC000"/>
                </a:solidFill>
              </a:rPr>
              <a:t>Car</a:t>
            </a:r>
            <a:r>
              <a:rPr lang="hu-HU" sz="2000" b="1" dirty="0" smtClean="0">
                <a:solidFill>
                  <a:srgbClr val="FFC000"/>
                </a:solidFill>
              </a:rPr>
              <a:t> c </a:t>
            </a:r>
            <a:r>
              <a:rPr lang="hu-HU" sz="2000" b="1" dirty="0">
                <a:solidFill>
                  <a:srgbClr val="FFC000"/>
                </a:solidFill>
              </a:rPr>
              <a:t>= </a:t>
            </a:r>
            <a:r>
              <a:rPr lang="hu-HU" sz="2000" b="1" dirty="0" err="1">
                <a:solidFill>
                  <a:srgbClr val="FFC000"/>
                </a:solidFill>
              </a:rPr>
              <a:t>new</a:t>
            </a:r>
            <a:r>
              <a:rPr lang="hu-HU" sz="2000" b="1" dirty="0">
                <a:solidFill>
                  <a:srgbClr val="FFC000"/>
                </a:solidFill>
              </a:rPr>
              <a:t> </a:t>
            </a:r>
            <a:r>
              <a:rPr lang="hu-HU" sz="2000" b="1" dirty="0" err="1">
                <a:solidFill>
                  <a:srgbClr val="FFC000"/>
                </a:solidFill>
              </a:rPr>
              <a:t>Car</a:t>
            </a:r>
            <a:r>
              <a:rPr lang="hu-HU" sz="2000" b="1" dirty="0">
                <a:solidFill>
                  <a:srgbClr val="FFC000"/>
                </a:solidFill>
              </a:rPr>
              <a:t>();</a:t>
            </a:r>
            <a:endParaRPr lang="hu-HU" sz="2000" b="1" dirty="0" smtClean="0">
              <a:solidFill>
                <a:srgbClr val="FFC000"/>
              </a:solidFill>
            </a:endParaRPr>
          </a:p>
        </p:txBody>
      </p:sp>
      <p:sp>
        <p:nvSpPr>
          <p:cNvPr id="45" name="Átellenes sarkain kerekített téglalap 44"/>
          <p:cNvSpPr/>
          <p:nvPr/>
        </p:nvSpPr>
        <p:spPr>
          <a:xfrm>
            <a:off x="4054893" y="2327844"/>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a</a:t>
            </a:r>
            <a:endParaRPr lang="hu-HU" dirty="0"/>
          </a:p>
        </p:txBody>
      </p:sp>
      <p:sp>
        <p:nvSpPr>
          <p:cNvPr id="46" name="Átellenes sarkain kerekített téglalap 45"/>
          <p:cNvSpPr/>
          <p:nvPr/>
        </p:nvSpPr>
        <p:spPr>
          <a:xfrm>
            <a:off x="4083904" y="3536220"/>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b</a:t>
            </a:r>
            <a:endParaRPr lang="hu-HU" dirty="0"/>
          </a:p>
        </p:txBody>
      </p:sp>
      <p:sp>
        <p:nvSpPr>
          <p:cNvPr id="48" name="Szövegdoboz 47"/>
          <p:cNvSpPr txBox="1"/>
          <p:nvPr/>
        </p:nvSpPr>
        <p:spPr>
          <a:xfrm>
            <a:off x="7191559" y="2261679"/>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50" name="Ellipszis 49"/>
          <p:cNvSpPr/>
          <p:nvPr/>
        </p:nvSpPr>
        <p:spPr>
          <a:xfrm>
            <a:off x="6472468" y="3361679"/>
            <a:ext cx="1695306" cy="6222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2</a:t>
            </a:r>
            <a:endParaRPr lang="hu-HU" dirty="0"/>
          </a:p>
        </p:txBody>
      </p:sp>
      <p:sp>
        <p:nvSpPr>
          <p:cNvPr id="53" name="Szövegdoboz 52"/>
          <p:cNvSpPr txBox="1"/>
          <p:nvPr/>
        </p:nvSpPr>
        <p:spPr>
          <a:xfrm>
            <a:off x="3559602" y="3774566"/>
            <a:ext cx="1952368" cy="369332"/>
          </a:xfrm>
          <a:prstGeom prst="rect">
            <a:avLst/>
          </a:prstGeom>
          <a:noFill/>
        </p:spPr>
        <p:txBody>
          <a:bodyPr wrap="square" rtlCol="0">
            <a:spAutoFit/>
          </a:bodyPr>
          <a:lstStyle/>
          <a:p>
            <a:r>
              <a:rPr lang="hu-HU" dirty="0" err="1" smtClean="0"/>
              <a:t>Car</a:t>
            </a:r>
            <a:r>
              <a:rPr lang="hu-HU" dirty="0" smtClean="0"/>
              <a:t> </a:t>
            </a:r>
            <a:r>
              <a:rPr lang="hu-HU" dirty="0" err="1" smtClean="0"/>
              <a:t>refference</a:t>
            </a:r>
            <a:endParaRPr lang="hu-HU" dirty="0"/>
          </a:p>
        </p:txBody>
      </p:sp>
      <p:sp>
        <p:nvSpPr>
          <p:cNvPr id="54" name="Átellenes sarkain kerekített téglalap 53"/>
          <p:cNvSpPr/>
          <p:nvPr/>
        </p:nvSpPr>
        <p:spPr>
          <a:xfrm>
            <a:off x="4083904" y="4735281"/>
            <a:ext cx="873210" cy="3212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c</a:t>
            </a:r>
            <a:endParaRPr lang="hu-HU" dirty="0"/>
          </a:p>
        </p:txBody>
      </p:sp>
      <p:sp>
        <p:nvSpPr>
          <p:cNvPr id="55" name="Szövegdoboz 54"/>
          <p:cNvSpPr txBox="1"/>
          <p:nvPr/>
        </p:nvSpPr>
        <p:spPr>
          <a:xfrm>
            <a:off x="3553022" y="4959373"/>
            <a:ext cx="1952368" cy="369332"/>
          </a:xfrm>
          <a:prstGeom prst="rect">
            <a:avLst/>
          </a:prstGeom>
          <a:noFill/>
        </p:spPr>
        <p:txBody>
          <a:bodyPr wrap="square" rtlCol="0">
            <a:spAutoFit/>
          </a:bodyPr>
          <a:lstStyle/>
          <a:p>
            <a:r>
              <a:rPr lang="hu-HU" dirty="0" err="1" smtClean="0"/>
              <a:t>Car</a:t>
            </a:r>
            <a:r>
              <a:rPr lang="hu-HU" dirty="0" smtClean="0"/>
              <a:t> </a:t>
            </a:r>
            <a:r>
              <a:rPr lang="hu-HU" dirty="0" err="1" smtClean="0"/>
              <a:t>refference</a:t>
            </a:r>
            <a:endParaRPr lang="hu-HU" dirty="0"/>
          </a:p>
        </p:txBody>
      </p:sp>
      <p:sp>
        <p:nvSpPr>
          <p:cNvPr id="58" name="Szövegdoboz 57"/>
          <p:cNvSpPr txBox="1"/>
          <p:nvPr/>
        </p:nvSpPr>
        <p:spPr>
          <a:xfrm>
            <a:off x="8902825" y="4703986"/>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sp>
        <p:nvSpPr>
          <p:cNvPr id="104" name="Ellipszis 103"/>
          <p:cNvSpPr/>
          <p:nvPr/>
        </p:nvSpPr>
        <p:spPr>
          <a:xfrm>
            <a:off x="7259820" y="4597814"/>
            <a:ext cx="1695306" cy="6222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3</a:t>
            </a:r>
            <a:endParaRPr lang="hu-HU" dirty="0"/>
          </a:p>
        </p:txBody>
      </p:sp>
      <p:sp>
        <p:nvSpPr>
          <p:cNvPr id="105" name="Szövegdoboz 104"/>
          <p:cNvSpPr txBox="1"/>
          <p:nvPr/>
        </p:nvSpPr>
        <p:spPr>
          <a:xfrm>
            <a:off x="8107923" y="3429723"/>
            <a:ext cx="1444626" cy="369332"/>
          </a:xfrm>
          <a:prstGeom prst="rect">
            <a:avLst/>
          </a:prstGeom>
          <a:noFill/>
        </p:spPr>
        <p:txBody>
          <a:bodyPr wrap="none" rtlCol="0">
            <a:spAutoFit/>
          </a:bodyPr>
          <a:lstStyle/>
          <a:p>
            <a:r>
              <a:rPr lang="hu-HU" dirty="0" err="1" smtClean="0"/>
              <a:t>Car</a:t>
            </a:r>
            <a:r>
              <a:rPr lang="hu-HU" dirty="0" smtClean="0"/>
              <a:t> </a:t>
            </a:r>
            <a:r>
              <a:rPr lang="hu-HU" dirty="0" err="1" smtClean="0"/>
              <a:t>Object</a:t>
            </a:r>
            <a:endParaRPr lang="hu-HU" dirty="0"/>
          </a:p>
        </p:txBody>
      </p:sp>
      <p:cxnSp>
        <p:nvCxnSpPr>
          <p:cNvPr id="119" name="Egyenes összekötő nyíllal 118"/>
          <p:cNvCxnSpPr/>
          <p:nvPr/>
        </p:nvCxnSpPr>
        <p:spPr>
          <a:xfrm>
            <a:off x="5013676" y="3672792"/>
            <a:ext cx="14235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Egyenes összekötő nyíllal 124"/>
          <p:cNvCxnSpPr/>
          <p:nvPr/>
        </p:nvCxnSpPr>
        <p:spPr>
          <a:xfrm>
            <a:off x="5023103" y="4895919"/>
            <a:ext cx="2183526" cy="67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Cím 1"/>
          <p:cNvSpPr txBox="1">
            <a:spLocks/>
          </p:cNvSpPr>
          <p:nvPr/>
        </p:nvSpPr>
        <p:spPr>
          <a:xfrm>
            <a:off x="646111" y="452718"/>
            <a:ext cx="9404723" cy="80767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4000" dirty="0" err="1" smtClean="0">
                <a:solidFill>
                  <a:schemeClr val="tx1"/>
                </a:solidFill>
              </a:rPr>
              <a:t>How</a:t>
            </a:r>
            <a:r>
              <a:rPr lang="hu-HU" sz="4000" dirty="0" smtClean="0">
                <a:solidFill>
                  <a:schemeClr val="tx1"/>
                </a:solidFill>
              </a:rPr>
              <a:t> GC </a:t>
            </a:r>
            <a:r>
              <a:rPr lang="hu-HU" sz="4000" dirty="0" err="1" smtClean="0">
                <a:solidFill>
                  <a:schemeClr val="tx1"/>
                </a:solidFill>
              </a:rPr>
              <a:t>works</a:t>
            </a:r>
            <a:endParaRPr lang="hu-HU" sz="4000" dirty="0"/>
          </a:p>
        </p:txBody>
      </p:sp>
      <p:sp>
        <p:nvSpPr>
          <p:cNvPr id="20" name="Cím 1"/>
          <p:cNvSpPr txBox="1">
            <a:spLocks/>
          </p:cNvSpPr>
          <p:nvPr/>
        </p:nvSpPr>
        <p:spPr>
          <a:xfrm>
            <a:off x="655937" y="5651356"/>
            <a:ext cx="1770080" cy="62587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a = null;</a:t>
            </a:r>
          </a:p>
          <a:p>
            <a:endParaRPr lang="hu-HU" sz="2000" b="1" dirty="0" smtClean="0">
              <a:solidFill>
                <a:srgbClr val="FFFF00"/>
              </a:solidFill>
            </a:endParaRPr>
          </a:p>
          <a:p>
            <a:endParaRPr lang="hu-HU" sz="2000" b="1" dirty="0" smtClean="0">
              <a:solidFill>
                <a:srgbClr val="FFFF00"/>
              </a:solidFill>
            </a:endParaRPr>
          </a:p>
        </p:txBody>
      </p:sp>
      <p:cxnSp>
        <p:nvCxnSpPr>
          <p:cNvPr id="21" name="Egyenes összekötő nyíllal 20"/>
          <p:cNvCxnSpPr/>
          <p:nvPr/>
        </p:nvCxnSpPr>
        <p:spPr>
          <a:xfrm>
            <a:off x="4993694" y="2491870"/>
            <a:ext cx="539579" cy="0"/>
          </a:xfrm>
          <a:prstGeom prst="straightConnector1">
            <a:avLst/>
          </a:prstGeom>
          <a:ln w="57150">
            <a:solidFill>
              <a:schemeClr val="tx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Szövegdoboz 21"/>
          <p:cNvSpPr txBox="1"/>
          <p:nvPr/>
        </p:nvSpPr>
        <p:spPr>
          <a:xfrm>
            <a:off x="4968669" y="2261037"/>
            <a:ext cx="394660" cy="461665"/>
          </a:xfrm>
          <a:prstGeom prst="rect">
            <a:avLst/>
          </a:prstGeom>
          <a:noFill/>
        </p:spPr>
        <p:txBody>
          <a:bodyPr wrap="none" rtlCol="0">
            <a:spAutoFit/>
          </a:bodyPr>
          <a:lstStyle/>
          <a:p>
            <a:r>
              <a:rPr lang="hu-HU" sz="2400" b="1" dirty="0" smtClean="0">
                <a:solidFill>
                  <a:srgbClr val="FF0000"/>
                </a:solidFill>
              </a:rPr>
              <a:t>X</a:t>
            </a:r>
            <a:endParaRPr lang="hu-HU" sz="2400" b="1" dirty="0">
              <a:solidFill>
                <a:srgbClr val="FF0000"/>
              </a:solidFill>
            </a:endParaRPr>
          </a:p>
        </p:txBody>
      </p:sp>
      <p:sp>
        <p:nvSpPr>
          <p:cNvPr id="23" name="Ellipszis 22"/>
          <p:cNvSpPr/>
          <p:nvPr/>
        </p:nvSpPr>
        <p:spPr>
          <a:xfrm>
            <a:off x="5542043" y="2176095"/>
            <a:ext cx="1695306" cy="622226"/>
          </a:xfrm>
          <a:prstGeom prst="ellipse">
            <a:avLst/>
          </a:prstGeom>
          <a:solidFill>
            <a:schemeClr val="accent2">
              <a:lumMod val="40000"/>
              <a:lumOff val="60000"/>
            </a:schemeClr>
          </a:solidFill>
          <a:ln w="28575">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u-HU" dirty="0" smtClean="0"/>
              <a:t>1</a:t>
            </a:r>
            <a:endParaRPr lang="hu-HU" dirty="0"/>
          </a:p>
        </p:txBody>
      </p:sp>
      <p:sp>
        <p:nvSpPr>
          <p:cNvPr id="25" name="Szövegdoboz 24"/>
          <p:cNvSpPr txBox="1"/>
          <p:nvPr/>
        </p:nvSpPr>
        <p:spPr>
          <a:xfrm>
            <a:off x="9200292" y="1832405"/>
            <a:ext cx="2343911" cy="646331"/>
          </a:xfrm>
          <a:prstGeom prst="rect">
            <a:avLst/>
          </a:prstGeom>
          <a:solidFill>
            <a:schemeClr val="accent5">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pPr algn="ctr"/>
            <a:r>
              <a:rPr lang="hu-HU" dirty="0" err="1">
                <a:solidFill>
                  <a:schemeClr val="tx1"/>
                </a:solidFill>
              </a:rPr>
              <a:t>Elligible</a:t>
            </a:r>
            <a:r>
              <a:rPr lang="hu-HU" dirty="0">
                <a:solidFill>
                  <a:schemeClr val="tx1"/>
                </a:solidFill>
              </a:rPr>
              <a:t> </a:t>
            </a:r>
            <a:r>
              <a:rPr lang="hu-HU" dirty="0" err="1" smtClean="0">
                <a:solidFill>
                  <a:schemeClr val="tx1"/>
                </a:solidFill>
              </a:rPr>
              <a:t>for</a:t>
            </a:r>
            <a:endParaRPr lang="hu-HU" dirty="0" smtClean="0">
              <a:solidFill>
                <a:schemeClr val="tx1"/>
              </a:solidFill>
            </a:endParaRPr>
          </a:p>
          <a:p>
            <a:pPr algn="ctr"/>
            <a:r>
              <a:rPr lang="hu-HU" dirty="0" err="1">
                <a:solidFill>
                  <a:schemeClr val="tx1"/>
                </a:solidFill>
              </a:rPr>
              <a:t>garbage</a:t>
            </a:r>
            <a:r>
              <a:rPr lang="hu-HU" dirty="0">
                <a:solidFill>
                  <a:schemeClr val="tx1"/>
                </a:solidFill>
              </a:rPr>
              <a:t> </a:t>
            </a:r>
            <a:r>
              <a:rPr lang="hu-HU" dirty="0" err="1">
                <a:solidFill>
                  <a:schemeClr val="tx1"/>
                </a:solidFill>
              </a:rPr>
              <a:t>collection</a:t>
            </a:r>
            <a:endParaRPr lang="hu-HU" dirty="0">
              <a:solidFill>
                <a:schemeClr val="tx1"/>
              </a:solidFill>
            </a:endParaRPr>
          </a:p>
        </p:txBody>
      </p:sp>
      <p:cxnSp>
        <p:nvCxnSpPr>
          <p:cNvPr id="26" name="Egyenes összekötő nyíllal 25"/>
          <p:cNvCxnSpPr/>
          <p:nvPr/>
        </p:nvCxnSpPr>
        <p:spPr>
          <a:xfrm flipH="1">
            <a:off x="7191559" y="2155571"/>
            <a:ext cx="1987892" cy="36772"/>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Cím 1"/>
          <p:cNvSpPr txBox="1">
            <a:spLocks/>
          </p:cNvSpPr>
          <p:nvPr/>
        </p:nvSpPr>
        <p:spPr>
          <a:xfrm>
            <a:off x="2213262" y="5644019"/>
            <a:ext cx="1770080" cy="4612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000" b="1" dirty="0" smtClean="0">
                <a:solidFill>
                  <a:srgbClr val="FFC000"/>
                </a:solidFill>
              </a:rPr>
              <a:t>c </a:t>
            </a:r>
            <a:r>
              <a:rPr lang="hu-HU" sz="2000" b="1" dirty="0">
                <a:solidFill>
                  <a:srgbClr val="FFC000"/>
                </a:solidFill>
              </a:rPr>
              <a:t>= b;</a:t>
            </a:r>
          </a:p>
          <a:p>
            <a:endParaRPr lang="hu-HU" sz="2000" b="1" dirty="0" smtClean="0">
              <a:solidFill>
                <a:srgbClr val="FFFF00"/>
              </a:solidFill>
            </a:endParaRPr>
          </a:p>
        </p:txBody>
      </p:sp>
      <p:sp>
        <p:nvSpPr>
          <p:cNvPr id="28" name="Szövegdoboz 27"/>
          <p:cNvSpPr txBox="1"/>
          <p:nvPr/>
        </p:nvSpPr>
        <p:spPr>
          <a:xfrm>
            <a:off x="3239156" y="2593333"/>
            <a:ext cx="2575266" cy="369332"/>
          </a:xfrm>
          <a:prstGeom prst="rect">
            <a:avLst/>
          </a:prstGeom>
          <a:noFill/>
        </p:spPr>
        <p:txBody>
          <a:bodyPr wrap="square" rtlCol="0">
            <a:spAutoFit/>
          </a:bodyPr>
          <a:lstStyle/>
          <a:p>
            <a:r>
              <a:rPr lang="hu-HU" dirty="0" err="1"/>
              <a:t>Empty</a:t>
            </a:r>
            <a:r>
              <a:rPr lang="hu-HU" dirty="0"/>
              <a:t> </a:t>
            </a:r>
            <a:r>
              <a:rPr lang="hu-HU" dirty="0" err="1" smtClean="0"/>
              <a:t>Car</a:t>
            </a:r>
            <a:r>
              <a:rPr lang="hu-HU" dirty="0" smtClean="0"/>
              <a:t> </a:t>
            </a:r>
            <a:r>
              <a:rPr lang="hu-HU" dirty="0" err="1" smtClean="0"/>
              <a:t>refference</a:t>
            </a:r>
            <a:endParaRPr lang="hu-HU" dirty="0"/>
          </a:p>
        </p:txBody>
      </p:sp>
    </p:spTree>
    <p:extLst>
      <p:ext uri="{BB962C8B-B14F-4D97-AF65-F5344CB8AC3E}">
        <p14:creationId xmlns:p14="http://schemas.microsoft.com/office/powerpoint/2010/main" val="64693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80">
                                          <p:stCondLst>
                                            <p:cond delay="0"/>
                                          </p:stCondLst>
                                        </p:cTn>
                                        <p:tgtEl>
                                          <p:spTgt spid="27"/>
                                        </p:tgtEl>
                                      </p:cBhvr>
                                    </p:animEffect>
                                    <p:anim calcmode="lin" valueType="num">
                                      <p:cBhvr>
                                        <p:cTn id="8"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3" dur="26">
                                          <p:stCondLst>
                                            <p:cond delay="650"/>
                                          </p:stCondLst>
                                        </p:cTn>
                                        <p:tgtEl>
                                          <p:spTgt spid="27"/>
                                        </p:tgtEl>
                                      </p:cBhvr>
                                      <p:to x="100000" y="60000"/>
                                    </p:animScale>
                                    <p:animScale>
                                      <p:cBhvr>
                                        <p:cTn id="14" dur="166" decel="50000">
                                          <p:stCondLst>
                                            <p:cond delay="676"/>
                                          </p:stCondLst>
                                        </p:cTn>
                                        <p:tgtEl>
                                          <p:spTgt spid="27"/>
                                        </p:tgtEl>
                                      </p:cBhvr>
                                      <p:to x="100000" y="100000"/>
                                    </p:animScale>
                                    <p:animScale>
                                      <p:cBhvr>
                                        <p:cTn id="15" dur="26">
                                          <p:stCondLst>
                                            <p:cond delay="1312"/>
                                          </p:stCondLst>
                                        </p:cTn>
                                        <p:tgtEl>
                                          <p:spTgt spid="27"/>
                                        </p:tgtEl>
                                      </p:cBhvr>
                                      <p:to x="100000" y="80000"/>
                                    </p:animScale>
                                    <p:animScale>
                                      <p:cBhvr>
                                        <p:cTn id="16" dur="166" decel="50000">
                                          <p:stCondLst>
                                            <p:cond delay="1338"/>
                                          </p:stCondLst>
                                        </p:cTn>
                                        <p:tgtEl>
                                          <p:spTgt spid="27"/>
                                        </p:tgtEl>
                                      </p:cBhvr>
                                      <p:to x="100000" y="100000"/>
                                    </p:animScale>
                                    <p:animScale>
                                      <p:cBhvr>
                                        <p:cTn id="17" dur="26">
                                          <p:stCondLst>
                                            <p:cond delay="1642"/>
                                          </p:stCondLst>
                                        </p:cTn>
                                        <p:tgtEl>
                                          <p:spTgt spid="27"/>
                                        </p:tgtEl>
                                      </p:cBhvr>
                                      <p:to x="100000" y="90000"/>
                                    </p:animScale>
                                    <p:animScale>
                                      <p:cBhvr>
                                        <p:cTn id="18" dur="166" decel="50000">
                                          <p:stCondLst>
                                            <p:cond delay="1668"/>
                                          </p:stCondLst>
                                        </p:cTn>
                                        <p:tgtEl>
                                          <p:spTgt spid="27"/>
                                        </p:tgtEl>
                                      </p:cBhvr>
                                      <p:to x="100000" y="100000"/>
                                    </p:animScale>
                                    <p:animScale>
                                      <p:cBhvr>
                                        <p:cTn id="19" dur="26">
                                          <p:stCondLst>
                                            <p:cond delay="1808"/>
                                          </p:stCondLst>
                                        </p:cTn>
                                        <p:tgtEl>
                                          <p:spTgt spid="27"/>
                                        </p:tgtEl>
                                      </p:cBhvr>
                                      <p:to x="100000" y="95000"/>
                                    </p:animScale>
                                    <p:animScale>
                                      <p:cBhvr>
                                        <p:cTn id="20" dur="166" decel="50000">
                                          <p:stCondLst>
                                            <p:cond delay="1834"/>
                                          </p:stCondLst>
                                        </p:cTn>
                                        <p:tgtEl>
                                          <p:spTgt spid="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3039</TotalTime>
  <Words>1170</Words>
  <Application>Microsoft Office PowerPoint</Application>
  <PresentationFormat>Widescreen</PresentationFormat>
  <Paragraphs>394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Java Programming:  Step by Step from A to Z Garbage Collection</vt:lpstr>
      <vt:lpstr>Garbage Collection overview </vt:lpstr>
      <vt:lpstr>Garbage Collection overview </vt:lpstr>
      <vt:lpstr>Garbage Collection overview </vt:lpstr>
      <vt:lpstr>How GC works</vt:lpstr>
      <vt:lpstr>How GC works</vt:lpstr>
      <vt:lpstr>How GC works</vt:lpstr>
      <vt:lpstr>How GC works</vt:lpstr>
      <vt:lpstr>How GC works</vt:lpstr>
      <vt:lpstr>How GC works</vt:lpstr>
      <vt:lpstr>How GC works</vt:lpstr>
      <vt:lpstr>How GC works</vt:lpstr>
      <vt:lpstr>How GC works</vt:lpstr>
      <vt:lpstr>How GC works</vt:lpstr>
      <vt:lpstr>How GC works</vt:lpstr>
      <vt:lpstr>How GC works</vt:lpstr>
      <vt:lpstr>Objects vs. 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about Operators</dc:title>
  <dc:creator>. Eliot</dc:creator>
  <cp:lastModifiedBy>User</cp:lastModifiedBy>
  <cp:revision>124</cp:revision>
  <dcterms:created xsi:type="dcterms:W3CDTF">2019-02-12T21:35:40Z</dcterms:created>
  <dcterms:modified xsi:type="dcterms:W3CDTF">2019-04-10T13:43:20Z</dcterms:modified>
</cp:coreProperties>
</file>