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6" r:id="rId18"/>
    <p:sldId id="273" r:id="rId19"/>
    <p:sldId id="274" r:id="rId20"/>
    <p:sldId id="275" r:id="rId21"/>
    <p:sldId id="277" r:id="rId22"/>
    <p:sldId id="25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Közepesen sötét stílus 2 – 4.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Közepesen sötét stílus 4 – 4. jelölőszín">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Világos stílus 1 – 4. jelölőszín">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u-HU" smtClean="0"/>
              <a:t>Mintacím szerkesztése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u-HU" smtClean="0"/>
              <a:t>Mintacím szerkesztése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u-HU" smtClean="0"/>
              <a:t>Mintacím szerkesztése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u-HU" smtClean="0"/>
              <a:t>Mintacím szerkesztése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u-HU" smtClean="0"/>
              <a:t>Mintaszöveg szerkesztése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u-HU" smtClean="0"/>
              <a:t>Mintacím szerkesztése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smtClean="0"/>
              <a:t>Mintacím szerkesztése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smtClean="0"/>
              <a:t>Mintacím szerkesztése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nchor="t" anchorCtr="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u-HU" smtClean="0"/>
              <a:t>Mintacím szerkesztése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u-HU" smtClean="0"/>
              <a:t>Mintacím szerkesztése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9796027F-7875-4030-9381-8BD8C4F21935}"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smtClean="0"/>
              <a:t>Mintacím szerkesztése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4/11/2019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4/11/2019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u-HU" smtClean="0"/>
              <a:t>Mintacím szerkesztése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7" name="Date Placeholder 4"/>
          <p:cNvSpPr>
            <a:spLocks noGrp="1"/>
          </p:cNvSpPr>
          <p:nvPr>
            <p:ph type="dt" sz="half" idx="10"/>
          </p:nvPr>
        </p:nvSpPr>
        <p:spPr/>
        <p:txBody>
          <a:bodyPr/>
          <a:lstStyle/>
          <a:p>
            <a:fld id="{4509A250-FF31-4206-8172-F9D3106AACB1}" type="datetimeFigureOut">
              <a:rPr lang="en-US" dirty="0"/>
              <a:t>4/11/2019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u-HU" smtClean="0"/>
              <a:t>Mintacím szerkesztése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u-HU" smtClean="0"/>
              <a:t>Mintacím szerkesztése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494270" y="1447800"/>
            <a:ext cx="11178746" cy="3239530"/>
          </a:xfrm>
        </p:spPr>
        <p:txBody>
          <a:bodyPr/>
          <a:lstStyle/>
          <a:p>
            <a:r>
              <a:rPr lang="en-US" b="1" dirty="0"/>
              <a:t>Java </a:t>
            </a:r>
            <a:r>
              <a:rPr lang="hu-HU" b="1" dirty="0" smtClean="0"/>
              <a:t>P</a:t>
            </a:r>
            <a:r>
              <a:rPr lang="en-US" b="1" dirty="0" err="1" smtClean="0"/>
              <a:t>rogra</a:t>
            </a:r>
            <a:r>
              <a:rPr lang="hu-HU" b="1" dirty="0" smtClean="0"/>
              <a:t>m</a:t>
            </a:r>
            <a:r>
              <a:rPr lang="en-US" b="1" dirty="0" err="1" smtClean="0"/>
              <a:t>ming</a:t>
            </a:r>
            <a:r>
              <a:rPr lang="en-US" b="1" dirty="0"/>
              <a:t>: </a:t>
            </a:r>
            <a:r>
              <a:rPr lang="hu-HU" b="1" dirty="0"/>
              <a:t/>
            </a:r>
            <a:br>
              <a:rPr lang="hu-HU" b="1" dirty="0"/>
            </a:br>
            <a:r>
              <a:rPr lang="en-US" b="1" dirty="0"/>
              <a:t>Step by Step from A to </a:t>
            </a:r>
            <a:r>
              <a:rPr lang="en-US" b="1" dirty="0" smtClean="0"/>
              <a:t>Z</a:t>
            </a:r>
            <a:r>
              <a:rPr lang="hu-HU" sz="4400" b="1" dirty="0" smtClean="0"/>
              <a:t/>
            </a:r>
            <a:br>
              <a:rPr lang="hu-HU" sz="4400" b="1" dirty="0" smtClean="0"/>
            </a:br>
            <a:r>
              <a:rPr lang="hu-HU" dirty="0" err="1" smtClean="0">
                <a:solidFill>
                  <a:schemeClr val="bg2">
                    <a:lumMod val="40000"/>
                    <a:lumOff val="60000"/>
                  </a:schemeClr>
                </a:solidFill>
              </a:rPr>
              <a:t>Heap</a:t>
            </a:r>
            <a:r>
              <a:rPr lang="hu-HU" dirty="0" smtClean="0">
                <a:solidFill>
                  <a:schemeClr val="bg2">
                    <a:lumMod val="40000"/>
                    <a:lumOff val="60000"/>
                  </a:schemeClr>
                </a:solidFill>
              </a:rPr>
              <a:t> &amp; </a:t>
            </a:r>
            <a:r>
              <a:rPr lang="hu-HU" dirty="0" err="1" smtClean="0">
                <a:solidFill>
                  <a:schemeClr val="bg2">
                    <a:lumMod val="40000"/>
                    <a:lumOff val="60000"/>
                  </a:schemeClr>
                </a:solidFill>
              </a:rPr>
              <a:t>Stack</a:t>
            </a:r>
            <a:r>
              <a:rPr lang="hu-HU" dirty="0" smtClean="0">
                <a:solidFill>
                  <a:schemeClr val="bg2">
                    <a:lumMod val="40000"/>
                    <a:lumOff val="60000"/>
                  </a:schemeClr>
                </a:solidFill>
              </a:rPr>
              <a:t> </a:t>
            </a:r>
            <a:r>
              <a:rPr lang="hu-HU" dirty="0" err="1" smtClean="0">
                <a:solidFill>
                  <a:schemeClr val="bg2">
                    <a:lumMod val="40000"/>
                    <a:lumOff val="60000"/>
                  </a:schemeClr>
                </a:solidFill>
              </a:rPr>
              <a:t>Memory</a:t>
            </a:r>
            <a:endParaRPr lang="hu-HU" dirty="0">
              <a:solidFill>
                <a:schemeClr val="bg2">
                  <a:lumMod val="40000"/>
                  <a:lumOff val="60000"/>
                </a:schemeClr>
              </a:solidFill>
            </a:endParaRPr>
          </a:p>
        </p:txBody>
      </p:sp>
    </p:spTree>
    <p:extLst>
      <p:ext uri="{BB962C8B-B14F-4D97-AF65-F5344CB8AC3E}">
        <p14:creationId xmlns:p14="http://schemas.microsoft.com/office/powerpoint/2010/main" val="1610272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2414" y="79636"/>
            <a:ext cx="9767449" cy="807671"/>
          </a:xfrm>
        </p:spPr>
        <p:txBody>
          <a:bodyPr/>
          <a:lstStyle/>
          <a:p>
            <a:r>
              <a:rPr lang="hu-HU" sz="4000" dirty="0" err="1" smtClean="0">
                <a:solidFill>
                  <a:schemeClr val="tx1"/>
                </a:solidFill>
              </a:rPr>
              <a:t>Heap</a:t>
            </a:r>
            <a:r>
              <a:rPr lang="hu-HU" sz="4000" dirty="0" smtClean="0">
                <a:solidFill>
                  <a:schemeClr val="tx1"/>
                </a:solidFill>
              </a:rPr>
              <a:t> and </a:t>
            </a:r>
            <a:r>
              <a:rPr lang="hu-HU" sz="4000" dirty="0" err="1" smtClean="0">
                <a:solidFill>
                  <a:schemeClr val="tx1"/>
                </a:solidFill>
              </a:rPr>
              <a:t>Stack</a:t>
            </a:r>
            <a:r>
              <a:rPr lang="hu-HU" sz="4000" dirty="0" smtClean="0">
                <a:solidFill>
                  <a:schemeClr val="tx1"/>
                </a:solidFill>
              </a:rPr>
              <a:t> </a:t>
            </a:r>
            <a:r>
              <a:rPr lang="hu-HU" sz="4000" dirty="0" err="1" smtClean="0">
                <a:solidFill>
                  <a:schemeClr val="tx1"/>
                </a:solidFill>
              </a:rPr>
              <a:t>memory</a:t>
            </a:r>
            <a:r>
              <a:rPr lang="hu-HU" sz="4000" dirty="0" smtClean="0">
                <a:solidFill>
                  <a:schemeClr val="tx1"/>
                </a:solidFill>
              </a:rPr>
              <a:t> </a:t>
            </a:r>
            <a:r>
              <a:rPr lang="hu-HU" sz="4000" dirty="0" err="1" smtClean="0">
                <a:solidFill>
                  <a:schemeClr val="tx1"/>
                </a:solidFill>
              </a:rPr>
              <a:t>example</a:t>
            </a:r>
            <a:endParaRPr lang="hu-HU" sz="4000" dirty="0"/>
          </a:p>
        </p:txBody>
      </p:sp>
      <p:sp>
        <p:nvSpPr>
          <p:cNvPr id="5" name="Cím 1"/>
          <p:cNvSpPr txBox="1">
            <a:spLocks/>
          </p:cNvSpPr>
          <p:nvPr/>
        </p:nvSpPr>
        <p:spPr>
          <a:xfrm>
            <a:off x="259602" y="1461716"/>
            <a:ext cx="6709610" cy="208055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public static void </a:t>
            </a:r>
            <a:r>
              <a:rPr lang="en-US" sz="2000" b="1" dirty="0">
                <a:solidFill>
                  <a:srgbClr val="FFFF00"/>
                </a:solidFill>
              </a:rPr>
              <a:t>main</a:t>
            </a:r>
            <a:r>
              <a:rPr lang="en-US" sz="2000" b="1" dirty="0"/>
              <a:t>(String[] </a:t>
            </a:r>
            <a:r>
              <a:rPr lang="en-US" sz="2000" b="1" dirty="0" err="1"/>
              <a:t>args</a:t>
            </a:r>
            <a:r>
              <a:rPr lang="en-US" sz="2000" b="1" dirty="0"/>
              <a:t>) </a:t>
            </a:r>
            <a:r>
              <a:rPr lang="en-US" sz="2000" b="1" dirty="0" smtClean="0"/>
              <a:t>{</a:t>
            </a:r>
            <a:endParaRPr lang="hu-HU" sz="2000" b="1" dirty="0" smtClean="0"/>
          </a:p>
          <a:p>
            <a:endParaRPr lang="hu-HU" sz="2000" b="1" dirty="0" smtClean="0">
              <a:solidFill>
                <a:schemeClr val="tx1"/>
              </a:solidFill>
            </a:endParaRPr>
          </a:p>
          <a:p>
            <a:endParaRPr lang="hu-HU" sz="2000" b="1" dirty="0">
              <a:solidFill>
                <a:schemeClr val="tx1"/>
              </a:solidFill>
            </a:endParaRPr>
          </a:p>
          <a:p>
            <a:r>
              <a:rPr lang="hu-HU" sz="2000" b="1" dirty="0" smtClean="0">
                <a:solidFill>
                  <a:schemeClr val="tx1"/>
                </a:solidFill>
              </a:rPr>
              <a:t>}</a:t>
            </a:r>
            <a:endParaRPr lang="en-US" sz="2000" dirty="0">
              <a:solidFill>
                <a:schemeClr val="tx1"/>
              </a:solidFill>
            </a:endParaRPr>
          </a:p>
        </p:txBody>
      </p:sp>
      <p:sp>
        <p:nvSpPr>
          <p:cNvPr id="21" name="Téglalap 20"/>
          <p:cNvSpPr/>
          <p:nvPr/>
        </p:nvSpPr>
        <p:spPr>
          <a:xfrm>
            <a:off x="6483178"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Szövegdoboz 22"/>
          <p:cNvSpPr txBox="1"/>
          <p:nvPr/>
        </p:nvSpPr>
        <p:spPr>
          <a:xfrm>
            <a:off x="7146941" y="6338668"/>
            <a:ext cx="1379217" cy="523220"/>
          </a:xfrm>
          <a:prstGeom prst="rect">
            <a:avLst/>
          </a:prstGeom>
          <a:noFill/>
        </p:spPr>
        <p:txBody>
          <a:bodyPr wrap="square" rtlCol="0">
            <a:spAutoFit/>
          </a:bodyPr>
          <a:lstStyle/>
          <a:p>
            <a:r>
              <a:rPr lang="hu-HU" sz="2800" dirty="0" smtClean="0"/>
              <a:t>STACK</a:t>
            </a:r>
            <a:endParaRPr lang="hu-HU" sz="2800" dirty="0"/>
          </a:p>
        </p:txBody>
      </p:sp>
      <p:sp>
        <p:nvSpPr>
          <p:cNvPr id="25" name="Lekerekített téglalap 24"/>
          <p:cNvSpPr/>
          <p:nvPr/>
        </p:nvSpPr>
        <p:spPr>
          <a:xfrm>
            <a:off x="6557320" y="5367123"/>
            <a:ext cx="2413687" cy="8606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26" name="Szövegdoboz 25"/>
          <p:cNvSpPr txBox="1"/>
          <p:nvPr/>
        </p:nvSpPr>
        <p:spPr>
          <a:xfrm>
            <a:off x="6557320" y="5280791"/>
            <a:ext cx="1886464" cy="646331"/>
          </a:xfrm>
          <a:prstGeom prst="rect">
            <a:avLst/>
          </a:prstGeom>
          <a:noFill/>
        </p:spPr>
        <p:txBody>
          <a:bodyPr wrap="square" rtlCol="0">
            <a:spAutoFit/>
          </a:bodyPr>
          <a:lstStyle/>
          <a:p>
            <a:r>
              <a:rPr lang="hu-HU" sz="3600" b="1" dirty="0" smtClean="0">
                <a:solidFill>
                  <a:srgbClr val="FFFF00"/>
                </a:solidFill>
              </a:rPr>
              <a:t>main</a:t>
            </a:r>
            <a:endParaRPr lang="hu-HU" sz="3600" b="1" dirty="0">
              <a:solidFill>
                <a:srgbClr val="FFFF00"/>
              </a:solidFill>
            </a:endParaRPr>
          </a:p>
        </p:txBody>
      </p:sp>
      <p:sp>
        <p:nvSpPr>
          <p:cNvPr id="9" name="Szövegdoboz 8"/>
          <p:cNvSpPr txBox="1"/>
          <p:nvPr/>
        </p:nvSpPr>
        <p:spPr>
          <a:xfrm>
            <a:off x="716692" y="1779370"/>
            <a:ext cx="2323070" cy="400110"/>
          </a:xfrm>
          <a:prstGeom prst="rect">
            <a:avLst/>
          </a:prstGeom>
          <a:noFill/>
        </p:spPr>
        <p:txBody>
          <a:bodyPr wrap="square" rtlCol="0">
            <a:spAutoFit/>
          </a:bodyPr>
          <a:lstStyle/>
          <a:p>
            <a:r>
              <a:rPr lang="hu-HU" sz="2000" b="1" dirty="0" err="1"/>
              <a:t>d</a:t>
            </a:r>
            <a:r>
              <a:rPr lang="hu-HU" sz="2000" b="1" dirty="0" err="1" smtClean="0"/>
              <a:t>ouble</a:t>
            </a:r>
            <a:r>
              <a:rPr lang="hu-HU" sz="2000" b="1" dirty="0" smtClean="0"/>
              <a:t> </a:t>
            </a:r>
            <a:r>
              <a:rPr lang="hu-HU" sz="2000" b="1" dirty="0">
                <a:solidFill>
                  <a:srgbClr val="FF0000"/>
                </a:solidFill>
              </a:rPr>
              <a:t>d</a:t>
            </a:r>
            <a:r>
              <a:rPr lang="hu-HU" sz="2000" b="1" dirty="0" smtClean="0"/>
              <a:t> = 10;</a:t>
            </a:r>
            <a:endParaRPr lang="hu-HU" sz="2000" b="1" dirty="0"/>
          </a:p>
        </p:txBody>
      </p:sp>
      <p:sp>
        <p:nvSpPr>
          <p:cNvPr id="10" name="Szövegdoboz 9"/>
          <p:cNvSpPr txBox="1"/>
          <p:nvPr/>
        </p:nvSpPr>
        <p:spPr>
          <a:xfrm>
            <a:off x="8419074" y="5709567"/>
            <a:ext cx="403654" cy="584775"/>
          </a:xfrm>
          <a:prstGeom prst="rect">
            <a:avLst/>
          </a:prstGeom>
          <a:noFill/>
        </p:spPr>
        <p:txBody>
          <a:bodyPr wrap="square" rtlCol="0">
            <a:spAutoFit/>
          </a:bodyPr>
          <a:lstStyle/>
          <a:p>
            <a:r>
              <a:rPr lang="hu-HU" sz="3200" dirty="0" smtClean="0">
                <a:solidFill>
                  <a:srgbClr val="FF0000"/>
                </a:solidFill>
              </a:rPr>
              <a:t>d</a:t>
            </a:r>
            <a:endParaRPr lang="hu-HU" sz="3200" dirty="0">
              <a:solidFill>
                <a:srgbClr val="FF0000"/>
              </a:solidFill>
            </a:endParaRPr>
          </a:p>
        </p:txBody>
      </p:sp>
      <p:sp>
        <p:nvSpPr>
          <p:cNvPr id="11" name="Szövegdoboz 10"/>
          <p:cNvSpPr txBox="1"/>
          <p:nvPr/>
        </p:nvSpPr>
        <p:spPr>
          <a:xfrm>
            <a:off x="716692" y="2097100"/>
            <a:ext cx="1853513" cy="400110"/>
          </a:xfrm>
          <a:prstGeom prst="rect">
            <a:avLst/>
          </a:prstGeom>
          <a:noFill/>
        </p:spPr>
        <p:txBody>
          <a:bodyPr wrap="square" rtlCol="0">
            <a:spAutoFit/>
          </a:bodyPr>
          <a:lstStyle/>
          <a:p>
            <a:r>
              <a:rPr lang="hu-HU" sz="2000" b="1" dirty="0" smtClean="0"/>
              <a:t>method1(20);</a:t>
            </a:r>
          </a:p>
        </p:txBody>
      </p:sp>
      <p:sp>
        <p:nvSpPr>
          <p:cNvPr id="12" name="Szövegdoboz 11"/>
          <p:cNvSpPr txBox="1"/>
          <p:nvPr/>
        </p:nvSpPr>
        <p:spPr>
          <a:xfrm>
            <a:off x="329514" y="3070335"/>
            <a:ext cx="3954162" cy="1631216"/>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void</a:t>
            </a:r>
            <a:r>
              <a:rPr lang="hu-HU" sz="2000" b="1" dirty="0" smtClean="0"/>
              <a:t> </a:t>
            </a:r>
            <a:r>
              <a:rPr lang="hu-HU" sz="2000" b="1" dirty="0" smtClean="0">
                <a:solidFill>
                  <a:srgbClr val="FFFF00"/>
                </a:solidFill>
              </a:rPr>
              <a:t>method1</a:t>
            </a:r>
            <a:r>
              <a:rPr lang="hu-HU" sz="2000" b="1" dirty="0" smtClean="0"/>
              <a:t>(int </a:t>
            </a:r>
            <a:r>
              <a:rPr lang="hu-HU" sz="2000" b="1" dirty="0" smtClean="0">
                <a:solidFill>
                  <a:srgbClr val="FF0000"/>
                </a:solidFill>
              </a:rPr>
              <a:t>i</a:t>
            </a:r>
            <a:r>
              <a:rPr lang="hu-HU" sz="2000" b="1" dirty="0" smtClean="0"/>
              <a:t>){</a:t>
            </a:r>
          </a:p>
          <a:p>
            <a:endParaRPr lang="hu-HU" sz="2000" b="1" dirty="0" smtClean="0"/>
          </a:p>
          <a:p>
            <a:endParaRPr lang="hu-HU" sz="2000" b="1" dirty="0"/>
          </a:p>
          <a:p>
            <a:endParaRPr lang="hu-HU" sz="2000" b="1" dirty="0" smtClean="0"/>
          </a:p>
          <a:p>
            <a:r>
              <a:rPr lang="hu-HU" sz="2000" b="1" dirty="0" smtClean="0"/>
              <a:t>}</a:t>
            </a:r>
            <a:endParaRPr lang="hu-HU" sz="2000" b="1" dirty="0"/>
          </a:p>
        </p:txBody>
      </p:sp>
      <p:sp>
        <p:nvSpPr>
          <p:cNvPr id="15" name="Lekerekített téglalap 14"/>
          <p:cNvSpPr/>
          <p:nvPr/>
        </p:nvSpPr>
        <p:spPr>
          <a:xfrm>
            <a:off x="6561436" y="4465079"/>
            <a:ext cx="2413687" cy="86068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16" name="Szövegdoboz 15"/>
          <p:cNvSpPr txBox="1"/>
          <p:nvPr/>
        </p:nvSpPr>
        <p:spPr>
          <a:xfrm>
            <a:off x="6561435" y="4378747"/>
            <a:ext cx="2351905" cy="646331"/>
          </a:xfrm>
          <a:prstGeom prst="rect">
            <a:avLst/>
          </a:prstGeom>
          <a:noFill/>
        </p:spPr>
        <p:txBody>
          <a:bodyPr wrap="square" rtlCol="0">
            <a:spAutoFit/>
          </a:bodyPr>
          <a:lstStyle/>
          <a:p>
            <a:r>
              <a:rPr lang="hu-HU" sz="3600" b="1" dirty="0" smtClean="0">
                <a:solidFill>
                  <a:srgbClr val="FFFF00"/>
                </a:solidFill>
              </a:rPr>
              <a:t>method1</a:t>
            </a:r>
            <a:endParaRPr lang="hu-HU" sz="3600" b="1" dirty="0">
              <a:solidFill>
                <a:srgbClr val="FFFF00"/>
              </a:solidFill>
            </a:endParaRPr>
          </a:p>
        </p:txBody>
      </p:sp>
      <p:sp>
        <p:nvSpPr>
          <p:cNvPr id="18" name="Szövegdoboz 17"/>
          <p:cNvSpPr txBox="1"/>
          <p:nvPr/>
        </p:nvSpPr>
        <p:spPr>
          <a:xfrm>
            <a:off x="807308" y="3377663"/>
            <a:ext cx="2487827" cy="400110"/>
          </a:xfrm>
          <a:prstGeom prst="rect">
            <a:avLst/>
          </a:prstGeom>
          <a:noFill/>
        </p:spPr>
        <p:txBody>
          <a:bodyPr wrap="square" rtlCol="0">
            <a:spAutoFit/>
          </a:bodyPr>
          <a:lstStyle/>
          <a:p>
            <a:r>
              <a:rPr lang="hu-HU" sz="2000" b="1" dirty="0" err="1" smtClean="0"/>
              <a:t>float</a:t>
            </a:r>
            <a:r>
              <a:rPr lang="hu-HU" sz="2000" b="1" dirty="0" smtClean="0"/>
              <a:t> </a:t>
            </a:r>
            <a:r>
              <a:rPr lang="hu-HU" sz="2000" b="1" dirty="0" smtClean="0">
                <a:solidFill>
                  <a:srgbClr val="FF0000"/>
                </a:solidFill>
              </a:rPr>
              <a:t>f</a:t>
            </a:r>
            <a:r>
              <a:rPr lang="hu-HU" sz="2000" b="1" dirty="0" smtClean="0"/>
              <a:t> = 30f;</a:t>
            </a:r>
            <a:endParaRPr lang="hu-HU" sz="2000" b="1" dirty="0"/>
          </a:p>
        </p:txBody>
      </p:sp>
      <p:sp>
        <p:nvSpPr>
          <p:cNvPr id="27" name="Szövegdoboz 26"/>
          <p:cNvSpPr txBox="1"/>
          <p:nvPr/>
        </p:nvSpPr>
        <p:spPr>
          <a:xfrm>
            <a:off x="8337205" y="4824108"/>
            <a:ext cx="860858" cy="584775"/>
          </a:xfrm>
          <a:prstGeom prst="rect">
            <a:avLst/>
          </a:prstGeom>
          <a:noFill/>
        </p:spPr>
        <p:txBody>
          <a:bodyPr wrap="square" rtlCol="0">
            <a:spAutoFit/>
          </a:bodyPr>
          <a:lstStyle/>
          <a:p>
            <a:r>
              <a:rPr lang="hu-HU" sz="3200" dirty="0" smtClean="0">
                <a:solidFill>
                  <a:srgbClr val="FF0000"/>
                </a:solidFill>
              </a:rPr>
              <a:t>i, f</a:t>
            </a:r>
            <a:endParaRPr lang="hu-HU" sz="3200" dirty="0">
              <a:solidFill>
                <a:srgbClr val="FF0000"/>
              </a:solidFill>
            </a:endParaRPr>
          </a:p>
        </p:txBody>
      </p:sp>
      <p:sp>
        <p:nvSpPr>
          <p:cNvPr id="20" name="Szövegdoboz 19"/>
          <p:cNvSpPr txBox="1"/>
          <p:nvPr/>
        </p:nvSpPr>
        <p:spPr>
          <a:xfrm>
            <a:off x="807308" y="3675981"/>
            <a:ext cx="2724721" cy="400110"/>
          </a:xfrm>
          <a:prstGeom prst="rect">
            <a:avLst/>
          </a:prstGeom>
          <a:noFill/>
        </p:spPr>
        <p:txBody>
          <a:bodyPr wrap="square" rtlCol="0">
            <a:spAutoFit/>
          </a:bodyPr>
          <a:lstStyle/>
          <a:p>
            <a:r>
              <a:rPr lang="hu-HU" sz="2000" b="1" dirty="0" smtClean="0"/>
              <a:t>// more </a:t>
            </a:r>
            <a:r>
              <a:rPr lang="hu-HU" sz="2000" b="1" dirty="0" err="1" smtClean="0"/>
              <a:t>code</a:t>
            </a:r>
            <a:r>
              <a:rPr lang="hu-HU" sz="2000" b="1" dirty="0" smtClean="0"/>
              <a:t> here</a:t>
            </a:r>
            <a:endParaRPr lang="hu-HU" sz="2000" b="1" dirty="0"/>
          </a:p>
        </p:txBody>
      </p:sp>
      <p:sp>
        <p:nvSpPr>
          <p:cNvPr id="24" name="Szövegdoboz 23"/>
          <p:cNvSpPr txBox="1"/>
          <p:nvPr/>
        </p:nvSpPr>
        <p:spPr>
          <a:xfrm>
            <a:off x="840260" y="4003748"/>
            <a:ext cx="1598140" cy="400110"/>
          </a:xfrm>
          <a:prstGeom prst="rect">
            <a:avLst/>
          </a:prstGeom>
          <a:noFill/>
        </p:spPr>
        <p:txBody>
          <a:bodyPr wrap="square" rtlCol="0">
            <a:spAutoFit/>
          </a:bodyPr>
          <a:lstStyle/>
          <a:p>
            <a:r>
              <a:rPr lang="hu-HU" sz="2000" b="1" dirty="0" smtClean="0"/>
              <a:t>method2();</a:t>
            </a:r>
            <a:endParaRPr lang="hu-HU" sz="2000" b="1" dirty="0"/>
          </a:p>
        </p:txBody>
      </p:sp>
      <p:sp>
        <p:nvSpPr>
          <p:cNvPr id="28" name="Szövegdoboz 27"/>
          <p:cNvSpPr txBox="1"/>
          <p:nvPr/>
        </p:nvSpPr>
        <p:spPr>
          <a:xfrm>
            <a:off x="395416" y="5058032"/>
            <a:ext cx="3888260" cy="1323439"/>
          </a:xfrm>
          <a:prstGeom prst="rect">
            <a:avLst/>
          </a:prstGeom>
          <a:noFill/>
        </p:spPr>
        <p:txBody>
          <a:bodyPr wrap="square" rtlCol="0">
            <a:spAutoFit/>
          </a:bodyPr>
          <a:lstStyle/>
          <a:p>
            <a:r>
              <a:rPr lang="hu-HU" sz="2000" b="1" dirty="0" smtClean="0"/>
              <a:t>Public </a:t>
            </a:r>
            <a:r>
              <a:rPr lang="hu-HU" sz="2000" b="1" dirty="0" err="1" smtClean="0"/>
              <a:t>void</a:t>
            </a:r>
            <a:r>
              <a:rPr lang="hu-HU" sz="2000" b="1" dirty="0" smtClean="0"/>
              <a:t> </a:t>
            </a:r>
            <a:r>
              <a:rPr lang="hu-HU" sz="2000" b="1" dirty="0" smtClean="0">
                <a:solidFill>
                  <a:srgbClr val="FFFF00"/>
                </a:solidFill>
              </a:rPr>
              <a:t>method2</a:t>
            </a:r>
            <a:r>
              <a:rPr lang="hu-HU" sz="2000" b="1" dirty="0" smtClean="0"/>
              <a:t>(){</a:t>
            </a:r>
          </a:p>
          <a:p>
            <a:endParaRPr lang="hu-HU" sz="2000" b="1" dirty="0"/>
          </a:p>
          <a:p>
            <a:endParaRPr lang="hu-HU" sz="2000" b="1" dirty="0" smtClean="0"/>
          </a:p>
          <a:p>
            <a:r>
              <a:rPr lang="hu-HU" sz="2000" b="1" dirty="0" smtClean="0"/>
              <a:t>}</a:t>
            </a:r>
            <a:endParaRPr lang="hu-HU" sz="2000" b="1" dirty="0"/>
          </a:p>
        </p:txBody>
      </p:sp>
      <p:sp>
        <p:nvSpPr>
          <p:cNvPr id="22" name="Lekerekített téglalap 21"/>
          <p:cNvSpPr/>
          <p:nvPr/>
        </p:nvSpPr>
        <p:spPr>
          <a:xfrm>
            <a:off x="6557314" y="3563035"/>
            <a:ext cx="2413687" cy="86068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32" name="Szövegdoboz 31"/>
          <p:cNvSpPr txBox="1"/>
          <p:nvPr/>
        </p:nvSpPr>
        <p:spPr>
          <a:xfrm>
            <a:off x="6557313" y="3476703"/>
            <a:ext cx="2351905" cy="646331"/>
          </a:xfrm>
          <a:prstGeom prst="rect">
            <a:avLst/>
          </a:prstGeom>
          <a:noFill/>
        </p:spPr>
        <p:txBody>
          <a:bodyPr wrap="square" rtlCol="0">
            <a:spAutoFit/>
          </a:bodyPr>
          <a:lstStyle/>
          <a:p>
            <a:r>
              <a:rPr lang="hu-HU" sz="3600" b="1" dirty="0" smtClean="0">
                <a:solidFill>
                  <a:srgbClr val="FFFF00"/>
                </a:solidFill>
              </a:rPr>
              <a:t>method2</a:t>
            </a:r>
            <a:endParaRPr lang="hu-HU" sz="3600" b="1" dirty="0">
              <a:solidFill>
                <a:srgbClr val="FFFF00"/>
              </a:solidFill>
            </a:endParaRPr>
          </a:p>
        </p:txBody>
      </p:sp>
      <p:sp>
        <p:nvSpPr>
          <p:cNvPr id="29" name="Szövegdoboz 28"/>
          <p:cNvSpPr txBox="1"/>
          <p:nvPr/>
        </p:nvSpPr>
        <p:spPr>
          <a:xfrm>
            <a:off x="5890052" y="1466332"/>
            <a:ext cx="2825578" cy="1323439"/>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class</a:t>
            </a:r>
            <a:r>
              <a:rPr lang="hu-HU" sz="2000" b="1" dirty="0" smtClean="0"/>
              <a:t> House{</a:t>
            </a:r>
          </a:p>
          <a:p>
            <a:r>
              <a:rPr lang="hu-HU" sz="2000" b="1" dirty="0"/>
              <a:t> </a:t>
            </a:r>
            <a:r>
              <a:rPr lang="hu-HU" sz="2000" b="1" dirty="0" smtClean="0"/>
              <a:t>     int </a:t>
            </a:r>
            <a:r>
              <a:rPr lang="hu-HU" sz="2000" b="1" dirty="0" err="1" smtClean="0">
                <a:solidFill>
                  <a:srgbClr val="FF0000"/>
                </a:solidFill>
              </a:rPr>
              <a:t>windows</a:t>
            </a:r>
            <a:r>
              <a:rPr lang="hu-HU" sz="2000" b="1" dirty="0" smtClean="0"/>
              <a:t>;</a:t>
            </a:r>
          </a:p>
          <a:p>
            <a:r>
              <a:rPr lang="hu-HU" sz="2000" b="1" dirty="0"/>
              <a:t> </a:t>
            </a:r>
            <a:r>
              <a:rPr lang="hu-HU" sz="2000" b="1" dirty="0" smtClean="0"/>
              <a:t>     int </a:t>
            </a:r>
            <a:r>
              <a:rPr lang="hu-HU" sz="2000" b="1" dirty="0" err="1" smtClean="0">
                <a:solidFill>
                  <a:srgbClr val="FF0000"/>
                </a:solidFill>
              </a:rPr>
              <a:t>doors</a:t>
            </a:r>
            <a:r>
              <a:rPr lang="hu-HU" sz="2000" b="1" dirty="0" smtClean="0"/>
              <a:t>;</a:t>
            </a:r>
          </a:p>
          <a:p>
            <a:r>
              <a:rPr lang="hu-HU" sz="2000" b="1" dirty="0" smtClean="0"/>
              <a:t>}</a:t>
            </a:r>
            <a:endParaRPr lang="hu-HU" sz="2000" b="1" dirty="0"/>
          </a:p>
        </p:txBody>
      </p:sp>
      <p:sp>
        <p:nvSpPr>
          <p:cNvPr id="30" name="Szövegdoboz 29"/>
          <p:cNvSpPr txBox="1"/>
          <p:nvPr/>
        </p:nvSpPr>
        <p:spPr>
          <a:xfrm>
            <a:off x="807308" y="5358885"/>
            <a:ext cx="2232454" cy="400110"/>
          </a:xfrm>
          <a:prstGeom prst="rect">
            <a:avLst/>
          </a:prstGeom>
          <a:noFill/>
        </p:spPr>
        <p:txBody>
          <a:bodyPr wrap="square" rtlCol="0">
            <a:spAutoFit/>
          </a:bodyPr>
          <a:lstStyle/>
          <a:p>
            <a:r>
              <a:rPr lang="hu-HU" sz="2000" b="1" dirty="0" smtClean="0"/>
              <a:t>House </a:t>
            </a:r>
            <a:r>
              <a:rPr lang="hu-HU" sz="2000" b="1" dirty="0" err="1" smtClean="0">
                <a:solidFill>
                  <a:srgbClr val="FF0000"/>
                </a:solidFill>
              </a:rPr>
              <a:t>houseRef</a:t>
            </a:r>
            <a:endParaRPr lang="hu-HU" sz="2000" b="1" dirty="0">
              <a:solidFill>
                <a:srgbClr val="FF0000"/>
              </a:solidFill>
            </a:endParaRPr>
          </a:p>
        </p:txBody>
      </p:sp>
      <p:sp>
        <p:nvSpPr>
          <p:cNvPr id="31" name="Szövegdoboz 30"/>
          <p:cNvSpPr txBox="1"/>
          <p:nvPr/>
        </p:nvSpPr>
        <p:spPr>
          <a:xfrm>
            <a:off x="2883245" y="5367123"/>
            <a:ext cx="354227" cy="400110"/>
          </a:xfrm>
          <a:prstGeom prst="rect">
            <a:avLst/>
          </a:prstGeom>
          <a:noFill/>
        </p:spPr>
        <p:txBody>
          <a:bodyPr wrap="square" rtlCol="0">
            <a:spAutoFit/>
          </a:bodyPr>
          <a:lstStyle/>
          <a:p>
            <a:r>
              <a:rPr lang="hu-HU" sz="2000" b="1" dirty="0" smtClean="0"/>
              <a:t>=</a:t>
            </a:r>
            <a:endParaRPr lang="hu-HU" sz="2000" b="1" dirty="0"/>
          </a:p>
        </p:txBody>
      </p:sp>
      <p:sp>
        <p:nvSpPr>
          <p:cNvPr id="33" name="Szövegdoboz 32"/>
          <p:cNvSpPr txBox="1"/>
          <p:nvPr/>
        </p:nvSpPr>
        <p:spPr>
          <a:xfrm>
            <a:off x="3196279" y="5334171"/>
            <a:ext cx="2290118" cy="400110"/>
          </a:xfrm>
          <a:prstGeom prst="rect">
            <a:avLst/>
          </a:prstGeom>
          <a:noFill/>
        </p:spPr>
        <p:txBody>
          <a:bodyPr wrap="square" rtlCol="0">
            <a:spAutoFit/>
          </a:bodyPr>
          <a:lstStyle/>
          <a:p>
            <a:r>
              <a:rPr lang="hu-HU" sz="2000" b="1" dirty="0" err="1" smtClean="0"/>
              <a:t>new</a:t>
            </a:r>
            <a:r>
              <a:rPr lang="hu-HU" sz="2000" b="1" dirty="0" smtClean="0"/>
              <a:t> House();</a:t>
            </a:r>
            <a:endParaRPr lang="hu-HU" sz="2000" b="1" dirty="0"/>
          </a:p>
        </p:txBody>
      </p:sp>
    </p:spTree>
    <p:extLst>
      <p:ext uri="{BB962C8B-B14F-4D97-AF65-F5344CB8AC3E}">
        <p14:creationId xmlns:p14="http://schemas.microsoft.com/office/powerpoint/2010/main" val="398948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2414" y="79636"/>
            <a:ext cx="9767449" cy="807671"/>
          </a:xfrm>
        </p:spPr>
        <p:txBody>
          <a:bodyPr/>
          <a:lstStyle/>
          <a:p>
            <a:r>
              <a:rPr lang="hu-HU" sz="4000" dirty="0" err="1" smtClean="0">
                <a:solidFill>
                  <a:schemeClr val="tx1"/>
                </a:solidFill>
              </a:rPr>
              <a:t>Heap</a:t>
            </a:r>
            <a:r>
              <a:rPr lang="hu-HU" sz="4000" dirty="0" smtClean="0">
                <a:solidFill>
                  <a:schemeClr val="tx1"/>
                </a:solidFill>
              </a:rPr>
              <a:t> and </a:t>
            </a:r>
            <a:r>
              <a:rPr lang="hu-HU" sz="4000" dirty="0" err="1" smtClean="0">
                <a:solidFill>
                  <a:schemeClr val="tx1"/>
                </a:solidFill>
              </a:rPr>
              <a:t>Stack</a:t>
            </a:r>
            <a:r>
              <a:rPr lang="hu-HU" sz="4000" dirty="0" smtClean="0">
                <a:solidFill>
                  <a:schemeClr val="tx1"/>
                </a:solidFill>
              </a:rPr>
              <a:t> </a:t>
            </a:r>
            <a:r>
              <a:rPr lang="hu-HU" sz="4000" dirty="0" err="1" smtClean="0">
                <a:solidFill>
                  <a:schemeClr val="tx1"/>
                </a:solidFill>
              </a:rPr>
              <a:t>memory</a:t>
            </a:r>
            <a:r>
              <a:rPr lang="hu-HU" sz="4000" dirty="0" smtClean="0">
                <a:solidFill>
                  <a:schemeClr val="tx1"/>
                </a:solidFill>
              </a:rPr>
              <a:t> </a:t>
            </a:r>
            <a:r>
              <a:rPr lang="hu-HU" sz="4000" dirty="0" err="1" smtClean="0">
                <a:solidFill>
                  <a:schemeClr val="tx1"/>
                </a:solidFill>
              </a:rPr>
              <a:t>example</a:t>
            </a:r>
            <a:endParaRPr lang="hu-HU" sz="4000" dirty="0"/>
          </a:p>
        </p:txBody>
      </p:sp>
      <p:sp>
        <p:nvSpPr>
          <p:cNvPr id="5" name="Cím 1"/>
          <p:cNvSpPr txBox="1">
            <a:spLocks/>
          </p:cNvSpPr>
          <p:nvPr/>
        </p:nvSpPr>
        <p:spPr>
          <a:xfrm>
            <a:off x="259602" y="1461716"/>
            <a:ext cx="6709610" cy="208055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public static void </a:t>
            </a:r>
            <a:r>
              <a:rPr lang="en-US" sz="2000" b="1" dirty="0">
                <a:solidFill>
                  <a:srgbClr val="FFFF00"/>
                </a:solidFill>
              </a:rPr>
              <a:t>main</a:t>
            </a:r>
            <a:r>
              <a:rPr lang="en-US" sz="2000" b="1" dirty="0"/>
              <a:t>(String[] </a:t>
            </a:r>
            <a:r>
              <a:rPr lang="en-US" sz="2000" b="1" dirty="0" err="1"/>
              <a:t>args</a:t>
            </a:r>
            <a:r>
              <a:rPr lang="en-US" sz="2000" b="1" dirty="0"/>
              <a:t>) </a:t>
            </a:r>
            <a:r>
              <a:rPr lang="en-US" sz="2000" b="1" dirty="0" smtClean="0"/>
              <a:t>{</a:t>
            </a:r>
            <a:endParaRPr lang="hu-HU" sz="2000" b="1" dirty="0" smtClean="0"/>
          </a:p>
          <a:p>
            <a:endParaRPr lang="hu-HU" sz="2000" b="1" dirty="0" smtClean="0">
              <a:solidFill>
                <a:schemeClr val="tx1"/>
              </a:solidFill>
            </a:endParaRPr>
          </a:p>
          <a:p>
            <a:endParaRPr lang="hu-HU" sz="2000" b="1" dirty="0">
              <a:solidFill>
                <a:schemeClr val="tx1"/>
              </a:solidFill>
            </a:endParaRPr>
          </a:p>
          <a:p>
            <a:r>
              <a:rPr lang="hu-HU" sz="2000" b="1" dirty="0" smtClean="0">
                <a:solidFill>
                  <a:schemeClr val="tx1"/>
                </a:solidFill>
              </a:rPr>
              <a:t>}</a:t>
            </a:r>
            <a:endParaRPr lang="en-US" sz="2000" dirty="0">
              <a:solidFill>
                <a:schemeClr val="tx1"/>
              </a:solidFill>
            </a:endParaRPr>
          </a:p>
        </p:txBody>
      </p:sp>
      <p:sp>
        <p:nvSpPr>
          <p:cNvPr id="21" name="Téglalap 20"/>
          <p:cNvSpPr/>
          <p:nvPr/>
        </p:nvSpPr>
        <p:spPr>
          <a:xfrm>
            <a:off x="6483178"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Szövegdoboz 22"/>
          <p:cNvSpPr txBox="1"/>
          <p:nvPr/>
        </p:nvSpPr>
        <p:spPr>
          <a:xfrm>
            <a:off x="7146941" y="6338668"/>
            <a:ext cx="1379217" cy="523220"/>
          </a:xfrm>
          <a:prstGeom prst="rect">
            <a:avLst/>
          </a:prstGeom>
          <a:noFill/>
        </p:spPr>
        <p:txBody>
          <a:bodyPr wrap="square" rtlCol="0">
            <a:spAutoFit/>
          </a:bodyPr>
          <a:lstStyle/>
          <a:p>
            <a:r>
              <a:rPr lang="hu-HU" sz="2800" dirty="0" smtClean="0"/>
              <a:t>STACK</a:t>
            </a:r>
            <a:endParaRPr lang="hu-HU" sz="2800" dirty="0"/>
          </a:p>
        </p:txBody>
      </p:sp>
      <p:sp>
        <p:nvSpPr>
          <p:cNvPr id="25" name="Lekerekített téglalap 24"/>
          <p:cNvSpPr/>
          <p:nvPr/>
        </p:nvSpPr>
        <p:spPr>
          <a:xfrm>
            <a:off x="6557320" y="5367123"/>
            <a:ext cx="2413687" cy="8606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26" name="Szövegdoboz 25"/>
          <p:cNvSpPr txBox="1"/>
          <p:nvPr/>
        </p:nvSpPr>
        <p:spPr>
          <a:xfrm>
            <a:off x="6557320" y="5280791"/>
            <a:ext cx="1886464" cy="646331"/>
          </a:xfrm>
          <a:prstGeom prst="rect">
            <a:avLst/>
          </a:prstGeom>
          <a:noFill/>
        </p:spPr>
        <p:txBody>
          <a:bodyPr wrap="square" rtlCol="0">
            <a:spAutoFit/>
          </a:bodyPr>
          <a:lstStyle/>
          <a:p>
            <a:r>
              <a:rPr lang="hu-HU" sz="3600" b="1" dirty="0" smtClean="0">
                <a:solidFill>
                  <a:srgbClr val="FFFF00"/>
                </a:solidFill>
              </a:rPr>
              <a:t>main</a:t>
            </a:r>
            <a:endParaRPr lang="hu-HU" sz="3600" b="1" dirty="0">
              <a:solidFill>
                <a:srgbClr val="FFFF00"/>
              </a:solidFill>
            </a:endParaRPr>
          </a:p>
        </p:txBody>
      </p:sp>
      <p:sp>
        <p:nvSpPr>
          <p:cNvPr id="9" name="Szövegdoboz 8"/>
          <p:cNvSpPr txBox="1"/>
          <p:nvPr/>
        </p:nvSpPr>
        <p:spPr>
          <a:xfrm>
            <a:off x="716692" y="1779370"/>
            <a:ext cx="2323070" cy="400110"/>
          </a:xfrm>
          <a:prstGeom prst="rect">
            <a:avLst/>
          </a:prstGeom>
          <a:noFill/>
        </p:spPr>
        <p:txBody>
          <a:bodyPr wrap="square" rtlCol="0">
            <a:spAutoFit/>
          </a:bodyPr>
          <a:lstStyle/>
          <a:p>
            <a:r>
              <a:rPr lang="hu-HU" sz="2000" b="1" dirty="0" err="1"/>
              <a:t>d</a:t>
            </a:r>
            <a:r>
              <a:rPr lang="hu-HU" sz="2000" b="1" dirty="0" err="1" smtClean="0"/>
              <a:t>ouble</a:t>
            </a:r>
            <a:r>
              <a:rPr lang="hu-HU" sz="2000" b="1" dirty="0" smtClean="0"/>
              <a:t> </a:t>
            </a:r>
            <a:r>
              <a:rPr lang="hu-HU" sz="2000" b="1" dirty="0">
                <a:solidFill>
                  <a:srgbClr val="FF0000"/>
                </a:solidFill>
              </a:rPr>
              <a:t>d</a:t>
            </a:r>
            <a:r>
              <a:rPr lang="hu-HU" sz="2000" b="1" dirty="0" smtClean="0"/>
              <a:t> = 10;</a:t>
            </a:r>
            <a:endParaRPr lang="hu-HU" sz="2000" b="1" dirty="0"/>
          </a:p>
        </p:txBody>
      </p:sp>
      <p:sp>
        <p:nvSpPr>
          <p:cNvPr id="10" name="Szövegdoboz 9"/>
          <p:cNvSpPr txBox="1"/>
          <p:nvPr/>
        </p:nvSpPr>
        <p:spPr>
          <a:xfrm>
            <a:off x="8419074" y="5709567"/>
            <a:ext cx="403654" cy="584775"/>
          </a:xfrm>
          <a:prstGeom prst="rect">
            <a:avLst/>
          </a:prstGeom>
          <a:noFill/>
        </p:spPr>
        <p:txBody>
          <a:bodyPr wrap="square" rtlCol="0">
            <a:spAutoFit/>
          </a:bodyPr>
          <a:lstStyle/>
          <a:p>
            <a:r>
              <a:rPr lang="hu-HU" sz="3200" dirty="0" smtClean="0">
                <a:solidFill>
                  <a:srgbClr val="FF0000"/>
                </a:solidFill>
              </a:rPr>
              <a:t>d</a:t>
            </a:r>
            <a:endParaRPr lang="hu-HU" sz="3200" dirty="0">
              <a:solidFill>
                <a:srgbClr val="FF0000"/>
              </a:solidFill>
            </a:endParaRPr>
          </a:p>
        </p:txBody>
      </p:sp>
      <p:sp>
        <p:nvSpPr>
          <p:cNvPr id="11" name="Szövegdoboz 10"/>
          <p:cNvSpPr txBox="1"/>
          <p:nvPr/>
        </p:nvSpPr>
        <p:spPr>
          <a:xfrm>
            <a:off x="716692" y="2097100"/>
            <a:ext cx="1853513" cy="400110"/>
          </a:xfrm>
          <a:prstGeom prst="rect">
            <a:avLst/>
          </a:prstGeom>
          <a:noFill/>
        </p:spPr>
        <p:txBody>
          <a:bodyPr wrap="square" rtlCol="0">
            <a:spAutoFit/>
          </a:bodyPr>
          <a:lstStyle/>
          <a:p>
            <a:r>
              <a:rPr lang="hu-HU" sz="2000" b="1" dirty="0" smtClean="0"/>
              <a:t>method1(20);</a:t>
            </a:r>
          </a:p>
        </p:txBody>
      </p:sp>
      <p:sp>
        <p:nvSpPr>
          <p:cNvPr id="12" name="Szövegdoboz 11"/>
          <p:cNvSpPr txBox="1"/>
          <p:nvPr/>
        </p:nvSpPr>
        <p:spPr>
          <a:xfrm>
            <a:off x="329514" y="3070335"/>
            <a:ext cx="3954162" cy="1631216"/>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void</a:t>
            </a:r>
            <a:r>
              <a:rPr lang="hu-HU" sz="2000" b="1" dirty="0" smtClean="0"/>
              <a:t> </a:t>
            </a:r>
            <a:r>
              <a:rPr lang="hu-HU" sz="2000" b="1" dirty="0" smtClean="0">
                <a:solidFill>
                  <a:srgbClr val="FFFF00"/>
                </a:solidFill>
              </a:rPr>
              <a:t>method1</a:t>
            </a:r>
            <a:r>
              <a:rPr lang="hu-HU" sz="2000" b="1" dirty="0" smtClean="0"/>
              <a:t>(int </a:t>
            </a:r>
            <a:r>
              <a:rPr lang="hu-HU" sz="2000" b="1" dirty="0" smtClean="0">
                <a:solidFill>
                  <a:srgbClr val="FF0000"/>
                </a:solidFill>
              </a:rPr>
              <a:t>i</a:t>
            </a:r>
            <a:r>
              <a:rPr lang="hu-HU" sz="2000" b="1" dirty="0" smtClean="0"/>
              <a:t>){</a:t>
            </a:r>
          </a:p>
          <a:p>
            <a:endParaRPr lang="hu-HU" sz="2000" b="1" dirty="0" smtClean="0"/>
          </a:p>
          <a:p>
            <a:endParaRPr lang="hu-HU" sz="2000" b="1" dirty="0"/>
          </a:p>
          <a:p>
            <a:endParaRPr lang="hu-HU" sz="2000" b="1" dirty="0" smtClean="0"/>
          </a:p>
          <a:p>
            <a:r>
              <a:rPr lang="hu-HU" sz="2000" b="1" dirty="0" smtClean="0"/>
              <a:t>}</a:t>
            </a:r>
            <a:endParaRPr lang="hu-HU" sz="2000" b="1" dirty="0"/>
          </a:p>
        </p:txBody>
      </p:sp>
      <p:sp>
        <p:nvSpPr>
          <p:cNvPr id="15" name="Lekerekített téglalap 14"/>
          <p:cNvSpPr/>
          <p:nvPr/>
        </p:nvSpPr>
        <p:spPr>
          <a:xfrm>
            <a:off x="6561436" y="4465079"/>
            <a:ext cx="2413687" cy="86068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16" name="Szövegdoboz 15"/>
          <p:cNvSpPr txBox="1"/>
          <p:nvPr/>
        </p:nvSpPr>
        <p:spPr>
          <a:xfrm>
            <a:off x="6561435" y="4378747"/>
            <a:ext cx="2351905" cy="646331"/>
          </a:xfrm>
          <a:prstGeom prst="rect">
            <a:avLst/>
          </a:prstGeom>
          <a:noFill/>
        </p:spPr>
        <p:txBody>
          <a:bodyPr wrap="square" rtlCol="0">
            <a:spAutoFit/>
          </a:bodyPr>
          <a:lstStyle/>
          <a:p>
            <a:r>
              <a:rPr lang="hu-HU" sz="3600" b="1" dirty="0" smtClean="0">
                <a:solidFill>
                  <a:srgbClr val="FFFF00"/>
                </a:solidFill>
              </a:rPr>
              <a:t>method1</a:t>
            </a:r>
            <a:endParaRPr lang="hu-HU" sz="3600" b="1" dirty="0">
              <a:solidFill>
                <a:srgbClr val="FFFF00"/>
              </a:solidFill>
            </a:endParaRPr>
          </a:p>
        </p:txBody>
      </p:sp>
      <p:sp>
        <p:nvSpPr>
          <p:cNvPr id="18" name="Szövegdoboz 17"/>
          <p:cNvSpPr txBox="1"/>
          <p:nvPr/>
        </p:nvSpPr>
        <p:spPr>
          <a:xfrm>
            <a:off x="807308" y="3377663"/>
            <a:ext cx="2487827" cy="400110"/>
          </a:xfrm>
          <a:prstGeom prst="rect">
            <a:avLst/>
          </a:prstGeom>
          <a:noFill/>
        </p:spPr>
        <p:txBody>
          <a:bodyPr wrap="square" rtlCol="0">
            <a:spAutoFit/>
          </a:bodyPr>
          <a:lstStyle/>
          <a:p>
            <a:r>
              <a:rPr lang="hu-HU" sz="2000" b="1" dirty="0" err="1" smtClean="0"/>
              <a:t>float</a:t>
            </a:r>
            <a:r>
              <a:rPr lang="hu-HU" sz="2000" b="1" dirty="0" smtClean="0"/>
              <a:t> </a:t>
            </a:r>
            <a:r>
              <a:rPr lang="hu-HU" sz="2000" b="1" dirty="0" smtClean="0">
                <a:solidFill>
                  <a:srgbClr val="FF0000"/>
                </a:solidFill>
              </a:rPr>
              <a:t>f</a:t>
            </a:r>
            <a:r>
              <a:rPr lang="hu-HU" sz="2000" b="1" dirty="0" smtClean="0"/>
              <a:t> = 30f;</a:t>
            </a:r>
            <a:endParaRPr lang="hu-HU" sz="2000" b="1" dirty="0"/>
          </a:p>
        </p:txBody>
      </p:sp>
      <p:sp>
        <p:nvSpPr>
          <p:cNvPr id="27" name="Szövegdoboz 26"/>
          <p:cNvSpPr txBox="1"/>
          <p:nvPr/>
        </p:nvSpPr>
        <p:spPr>
          <a:xfrm>
            <a:off x="8337205" y="4824108"/>
            <a:ext cx="860858" cy="584775"/>
          </a:xfrm>
          <a:prstGeom prst="rect">
            <a:avLst/>
          </a:prstGeom>
          <a:noFill/>
        </p:spPr>
        <p:txBody>
          <a:bodyPr wrap="square" rtlCol="0">
            <a:spAutoFit/>
          </a:bodyPr>
          <a:lstStyle/>
          <a:p>
            <a:r>
              <a:rPr lang="hu-HU" sz="3200" dirty="0" smtClean="0">
                <a:solidFill>
                  <a:srgbClr val="FF0000"/>
                </a:solidFill>
              </a:rPr>
              <a:t>i, f</a:t>
            </a:r>
            <a:endParaRPr lang="hu-HU" sz="3200" dirty="0">
              <a:solidFill>
                <a:srgbClr val="FF0000"/>
              </a:solidFill>
            </a:endParaRPr>
          </a:p>
        </p:txBody>
      </p:sp>
      <p:sp>
        <p:nvSpPr>
          <p:cNvPr id="20" name="Szövegdoboz 19"/>
          <p:cNvSpPr txBox="1"/>
          <p:nvPr/>
        </p:nvSpPr>
        <p:spPr>
          <a:xfrm>
            <a:off x="807308" y="3675981"/>
            <a:ext cx="2724721" cy="400110"/>
          </a:xfrm>
          <a:prstGeom prst="rect">
            <a:avLst/>
          </a:prstGeom>
          <a:noFill/>
        </p:spPr>
        <p:txBody>
          <a:bodyPr wrap="square" rtlCol="0">
            <a:spAutoFit/>
          </a:bodyPr>
          <a:lstStyle/>
          <a:p>
            <a:r>
              <a:rPr lang="hu-HU" sz="2000" b="1" dirty="0" smtClean="0"/>
              <a:t>// more </a:t>
            </a:r>
            <a:r>
              <a:rPr lang="hu-HU" sz="2000" b="1" dirty="0" err="1" smtClean="0"/>
              <a:t>code</a:t>
            </a:r>
            <a:r>
              <a:rPr lang="hu-HU" sz="2000" b="1" dirty="0" smtClean="0"/>
              <a:t> here</a:t>
            </a:r>
            <a:endParaRPr lang="hu-HU" sz="2000" b="1" dirty="0"/>
          </a:p>
        </p:txBody>
      </p:sp>
      <p:sp>
        <p:nvSpPr>
          <p:cNvPr id="24" name="Szövegdoboz 23"/>
          <p:cNvSpPr txBox="1"/>
          <p:nvPr/>
        </p:nvSpPr>
        <p:spPr>
          <a:xfrm>
            <a:off x="840260" y="4003748"/>
            <a:ext cx="1598140" cy="400110"/>
          </a:xfrm>
          <a:prstGeom prst="rect">
            <a:avLst/>
          </a:prstGeom>
          <a:noFill/>
        </p:spPr>
        <p:txBody>
          <a:bodyPr wrap="square" rtlCol="0">
            <a:spAutoFit/>
          </a:bodyPr>
          <a:lstStyle/>
          <a:p>
            <a:r>
              <a:rPr lang="hu-HU" sz="2000" b="1" dirty="0" smtClean="0"/>
              <a:t>method2();</a:t>
            </a:r>
            <a:endParaRPr lang="hu-HU" sz="2000" b="1" dirty="0"/>
          </a:p>
        </p:txBody>
      </p:sp>
      <p:sp>
        <p:nvSpPr>
          <p:cNvPr id="28" name="Szövegdoboz 27"/>
          <p:cNvSpPr txBox="1"/>
          <p:nvPr/>
        </p:nvSpPr>
        <p:spPr>
          <a:xfrm>
            <a:off x="395416" y="5058032"/>
            <a:ext cx="3888260" cy="1323439"/>
          </a:xfrm>
          <a:prstGeom prst="rect">
            <a:avLst/>
          </a:prstGeom>
          <a:noFill/>
        </p:spPr>
        <p:txBody>
          <a:bodyPr wrap="square" rtlCol="0">
            <a:spAutoFit/>
          </a:bodyPr>
          <a:lstStyle/>
          <a:p>
            <a:r>
              <a:rPr lang="hu-HU" sz="2000" b="1" dirty="0" smtClean="0"/>
              <a:t>Public </a:t>
            </a:r>
            <a:r>
              <a:rPr lang="hu-HU" sz="2000" b="1" dirty="0" err="1" smtClean="0"/>
              <a:t>void</a:t>
            </a:r>
            <a:r>
              <a:rPr lang="hu-HU" sz="2000" b="1" dirty="0" smtClean="0"/>
              <a:t> </a:t>
            </a:r>
            <a:r>
              <a:rPr lang="hu-HU" sz="2000" b="1" dirty="0" smtClean="0">
                <a:solidFill>
                  <a:srgbClr val="FFFF00"/>
                </a:solidFill>
              </a:rPr>
              <a:t>method2</a:t>
            </a:r>
            <a:r>
              <a:rPr lang="hu-HU" sz="2000" b="1" dirty="0" smtClean="0"/>
              <a:t>(){</a:t>
            </a:r>
          </a:p>
          <a:p>
            <a:endParaRPr lang="hu-HU" sz="2000" b="1" dirty="0"/>
          </a:p>
          <a:p>
            <a:endParaRPr lang="hu-HU" sz="2000" b="1" dirty="0" smtClean="0"/>
          </a:p>
          <a:p>
            <a:r>
              <a:rPr lang="hu-HU" sz="2000" b="1" dirty="0" smtClean="0"/>
              <a:t>}</a:t>
            </a:r>
            <a:endParaRPr lang="hu-HU" sz="2000" b="1" dirty="0"/>
          </a:p>
        </p:txBody>
      </p:sp>
      <p:sp>
        <p:nvSpPr>
          <p:cNvPr id="22" name="Lekerekített téglalap 21"/>
          <p:cNvSpPr/>
          <p:nvPr/>
        </p:nvSpPr>
        <p:spPr>
          <a:xfrm>
            <a:off x="6557314" y="3563035"/>
            <a:ext cx="2413687" cy="86068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32" name="Szövegdoboz 31"/>
          <p:cNvSpPr txBox="1"/>
          <p:nvPr/>
        </p:nvSpPr>
        <p:spPr>
          <a:xfrm>
            <a:off x="6557313" y="3476703"/>
            <a:ext cx="2351905" cy="646331"/>
          </a:xfrm>
          <a:prstGeom prst="rect">
            <a:avLst/>
          </a:prstGeom>
          <a:noFill/>
        </p:spPr>
        <p:txBody>
          <a:bodyPr wrap="square" rtlCol="0">
            <a:spAutoFit/>
          </a:bodyPr>
          <a:lstStyle/>
          <a:p>
            <a:r>
              <a:rPr lang="hu-HU" sz="3600" b="1" dirty="0" smtClean="0">
                <a:solidFill>
                  <a:srgbClr val="FFFF00"/>
                </a:solidFill>
              </a:rPr>
              <a:t>method2</a:t>
            </a:r>
            <a:endParaRPr lang="hu-HU" sz="3600" b="1" dirty="0">
              <a:solidFill>
                <a:srgbClr val="FFFF00"/>
              </a:solidFill>
            </a:endParaRPr>
          </a:p>
        </p:txBody>
      </p:sp>
      <p:sp>
        <p:nvSpPr>
          <p:cNvPr id="29" name="Szövegdoboz 28"/>
          <p:cNvSpPr txBox="1"/>
          <p:nvPr/>
        </p:nvSpPr>
        <p:spPr>
          <a:xfrm>
            <a:off x="5890052" y="1466332"/>
            <a:ext cx="2825578" cy="1323439"/>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class</a:t>
            </a:r>
            <a:r>
              <a:rPr lang="hu-HU" sz="2000" b="1" dirty="0" smtClean="0"/>
              <a:t> House{</a:t>
            </a:r>
          </a:p>
          <a:p>
            <a:r>
              <a:rPr lang="hu-HU" sz="2000" b="1" dirty="0"/>
              <a:t> </a:t>
            </a:r>
            <a:r>
              <a:rPr lang="hu-HU" sz="2000" b="1" dirty="0" smtClean="0"/>
              <a:t>     int </a:t>
            </a:r>
            <a:r>
              <a:rPr lang="hu-HU" sz="2000" b="1" dirty="0" err="1" smtClean="0">
                <a:solidFill>
                  <a:srgbClr val="FF0000"/>
                </a:solidFill>
              </a:rPr>
              <a:t>windows</a:t>
            </a:r>
            <a:r>
              <a:rPr lang="hu-HU" sz="2000" b="1" dirty="0" smtClean="0"/>
              <a:t>;</a:t>
            </a:r>
          </a:p>
          <a:p>
            <a:r>
              <a:rPr lang="hu-HU" sz="2000" b="1" dirty="0"/>
              <a:t> </a:t>
            </a:r>
            <a:r>
              <a:rPr lang="hu-HU" sz="2000" b="1" dirty="0" smtClean="0"/>
              <a:t>     int </a:t>
            </a:r>
            <a:r>
              <a:rPr lang="hu-HU" sz="2000" b="1" dirty="0" err="1" smtClean="0">
                <a:solidFill>
                  <a:srgbClr val="FF0000"/>
                </a:solidFill>
              </a:rPr>
              <a:t>doors</a:t>
            </a:r>
            <a:r>
              <a:rPr lang="hu-HU" sz="2000" b="1" dirty="0" smtClean="0"/>
              <a:t>;</a:t>
            </a:r>
          </a:p>
          <a:p>
            <a:r>
              <a:rPr lang="hu-HU" sz="2000" b="1" dirty="0" smtClean="0"/>
              <a:t>}</a:t>
            </a:r>
            <a:endParaRPr lang="hu-HU" sz="2000" b="1" dirty="0"/>
          </a:p>
        </p:txBody>
      </p:sp>
      <p:sp>
        <p:nvSpPr>
          <p:cNvPr id="30" name="Szövegdoboz 29"/>
          <p:cNvSpPr txBox="1"/>
          <p:nvPr/>
        </p:nvSpPr>
        <p:spPr>
          <a:xfrm>
            <a:off x="807308" y="5358885"/>
            <a:ext cx="2232454" cy="400110"/>
          </a:xfrm>
          <a:prstGeom prst="rect">
            <a:avLst/>
          </a:prstGeom>
          <a:noFill/>
        </p:spPr>
        <p:txBody>
          <a:bodyPr wrap="square" rtlCol="0">
            <a:spAutoFit/>
          </a:bodyPr>
          <a:lstStyle/>
          <a:p>
            <a:r>
              <a:rPr lang="hu-HU" sz="2000" b="1" dirty="0" smtClean="0"/>
              <a:t>House </a:t>
            </a:r>
            <a:r>
              <a:rPr lang="hu-HU" sz="2000" b="1" dirty="0" err="1" smtClean="0">
                <a:solidFill>
                  <a:srgbClr val="FF0000"/>
                </a:solidFill>
              </a:rPr>
              <a:t>houseRef</a:t>
            </a:r>
            <a:endParaRPr lang="hu-HU" sz="2000" b="1" dirty="0">
              <a:solidFill>
                <a:srgbClr val="FF0000"/>
              </a:solidFill>
            </a:endParaRPr>
          </a:p>
        </p:txBody>
      </p:sp>
      <p:sp>
        <p:nvSpPr>
          <p:cNvPr id="31" name="Szövegdoboz 30"/>
          <p:cNvSpPr txBox="1"/>
          <p:nvPr/>
        </p:nvSpPr>
        <p:spPr>
          <a:xfrm>
            <a:off x="2883245" y="5367123"/>
            <a:ext cx="354227" cy="400110"/>
          </a:xfrm>
          <a:prstGeom prst="rect">
            <a:avLst/>
          </a:prstGeom>
          <a:noFill/>
        </p:spPr>
        <p:txBody>
          <a:bodyPr wrap="square" rtlCol="0">
            <a:spAutoFit/>
          </a:bodyPr>
          <a:lstStyle/>
          <a:p>
            <a:r>
              <a:rPr lang="hu-HU" sz="2000" b="1" dirty="0" smtClean="0"/>
              <a:t>=</a:t>
            </a:r>
            <a:endParaRPr lang="hu-HU" sz="2000" b="1" dirty="0"/>
          </a:p>
        </p:txBody>
      </p:sp>
      <p:sp>
        <p:nvSpPr>
          <p:cNvPr id="33" name="Szövegdoboz 32"/>
          <p:cNvSpPr txBox="1"/>
          <p:nvPr/>
        </p:nvSpPr>
        <p:spPr>
          <a:xfrm>
            <a:off x="3196279" y="5334171"/>
            <a:ext cx="1816962" cy="400110"/>
          </a:xfrm>
          <a:prstGeom prst="rect">
            <a:avLst/>
          </a:prstGeom>
          <a:noFill/>
          <a:ln w="38100">
            <a:noFill/>
          </a:ln>
        </p:spPr>
        <p:txBody>
          <a:bodyPr wrap="square" rtlCol="0">
            <a:spAutoFit/>
          </a:bodyPr>
          <a:lstStyle/>
          <a:p>
            <a:r>
              <a:rPr lang="hu-HU" sz="2000" b="1" dirty="0" err="1" smtClean="0"/>
              <a:t>new</a:t>
            </a:r>
            <a:r>
              <a:rPr lang="hu-HU" sz="2000" b="1" dirty="0" smtClean="0"/>
              <a:t> House();</a:t>
            </a:r>
            <a:endParaRPr lang="hu-HU" sz="2000" b="1" dirty="0"/>
          </a:p>
        </p:txBody>
      </p:sp>
      <p:sp>
        <p:nvSpPr>
          <p:cNvPr id="3" name="Szövegdoboz 2"/>
          <p:cNvSpPr txBox="1"/>
          <p:nvPr/>
        </p:nvSpPr>
        <p:spPr>
          <a:xfrm>
            <a:off x="3227434" y="5324534"/>
            <a:ext cx="636113" cy="467413"/>
          </a:xfrm>
          <a:prstGeom prst="rect">
            <a:avLst/>
          </a:prstGeom>
          <a:noFill/>
          <a:ln w="38100">
            <a:solidFill>
              <a:srgbClr val="FFC000"/>
            </a:solidFill>
          </a:ln>
        </p:spPr>
        <p:txBody>
          <a:bodyPr wrap="square" rtlCol="0">
            <a:spAutoFit/>
          </a:bodyPr>
          <a:lstStyle/>
          <a:p>
            <a:endParaRPr lang="hu-HU" dirty="0"/>
          </a:p>
        </p:txBody>
      </p:sp>
      <p:sp>
        <p:nvSpPr>
          <p:cNvPr id="34" name="Téglalap 33"/>
          <p:cNvSpPr/>
          <p:nvPr/>
        </p:nvSpPr>
        <p:spPr>
          <a:xfrm>
            <a:off x="9246972"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5" name="Szövegdoboz 34"/>
          <p:cNvSpPr txBox="1"/>
          <p:nvPr/>
        </p:nvSpPr>
        <p:spPr>
          <a:xfrm>
            <a:off x="10042544" y="6338668"/>
            <a:ext cx="1379217" cy="523220"/>
          </a:xfrm>
          <a:prstGeom prst="rect">
            <a:avLst/>
          </a:prstGeom>
          <a:noFill/>
        </p:spPr>
        <p:txBody>
          <a:bodyPr wrap="square" rtlCol="0">
            <a:spAutoFit/>
          </a:bodyPr>
          <a:lstStyle/>
          <a:p>
            <a:r>
              <a:rPr lang="hu-HU" sz="2800" dirty="0" smtClean="0"/>
              <a:t>HEAP</a:t>
            </a:r>
            <a:endParaRPr lang="hu-HU" sz="2800" dirty="0"/>
          </a:p>
        </p:txBody>
      </p:sp>
      <p:sp>
        <p:nvSpPr>
          <p:cNvPr id="36" name="Folyamatábra: Bekötés 35"/>
          <p:cNvSpPr/>
          <p:nvPr/>
        </p:nvSpPr>
        <p:spPr>
          <a:xfrm>
            <a:off x="9428203" y="3717495"/>
            <a:ext cx="2191265" cy="2153846"/>
          </a:xfrm>
          <a:prstGeom prst="flowChartConnec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37" name="Szövegdoboz 36"/>
          <p:cNvSpPr txBox="1"/>
          <p:nvPr/>
        </p:nvSpPr>
        <p:spPr>
          <a:xfrm>
            <a:off x="9644445" y="3899405"/>
            <a:ext cx="1758779" cy="646331"/>
          </a:xfrm>
          <a:prstGeom prst="rect">
            <a:avLst/>
          </a:prstGeom>
          <a:noFill/>
        </p:spPr>
        <p:txBody>
          <a:bodyPr wrap="square" rtlCol="0">
            <a:spAutoFit/>
          </a:bodyPr>
          <a:lstStyle/>
          <a:p>
            <a:r>
              <a:rPr lang="hu-HU" sz="3600" b="1" dirty="0" err="1" smtClean="0"/>
              <a:t>Object</a:t>
            </a:r>
            <a:endParaRPr lang="hu-HU" sz="3600" b="1" dirty="0"/>
          </a:p>
        </p:txBody>
      </p:sp>
      <p:sp>
        <p:nvSpPr>
          <p:cNvPr id="38" name="Szövegdoboz 37"/>
          <p:cNvSpPr txBox="1"/>
          <p:nvPr/>
        </p:nvSpPr>
        <p:spPr>
          <a:xfrm>
            <a:off x="9399889" y="4534899"/>
            <a:ext cx="2349847" cy="553998"/>
          </a:xfrm>
          <a:prstGeom prst="rect">
            <a:avLst/>
          </a:prstGeom>
          <a:noFill/>
        </p:spPr>
        <p:txBody>
          <a:bodyPr wrap="square" rtlCol="0">
            <a:spAutoFit/>
          </a:bodyPr>
          <a:lstStyle/>
          <a:p>
            <a:r>
              <a:rPr lang="hu-HU" sz="3000" dirty="0" err="1" smtClean="0">
                <a:solidFill>
                  <a:srgbClr val="FF0000"/>
                </a:solidFill>
              </a:rPr>
              <a:t>windows</a:t>
            </a:r>
            <a:r>
              <a:rPr lang="hu-HU" sz="3000" dirty="0" smtClean="0">
                <a:solidFill>
                  <a:srgbClr val="FF0000"/>
                </a:solidFill>
              </a:rPr>
              <a:t>=0</a:t>
            </a:r>
            <a:endParaRPr lang="hu-HU" sz="3000" dirty="0">
              <a:solidFill>
                <a:srgbClr val="FF0000"/>
              </a:solidFill>
            </a:endParaRPr>
          </a:p>
        </p:txBody>
      </p:sp>
      <p:sp>
        <p:nvSpPr>
          <p:cNvPr id="39" name="Szövegdoboz 38"/>
          <p:cNvSpPr txBox="1"/>
          <p:nvPr/>
        </p:nvSpPr>
        <p:spPr>
          <a:xfrm>
            <a:off x="9695419" y="4946937"/>
            <a:ext cx="1737153" cy="553998"/>
          </a:xfrm>
          <a:prstGeom prst="rect">
            <a:avLst/>
          </a:prstGeom>
          <a:noFill/>
        </p:spPr>
        <p:txBody>
          <a:bodyPr wrap="square" rtlCol="0">
            <a:spAutoFit/>
          </a:bodyPr>
          <a:lstStyle/>
          <a:p>
            <a:r>
              <a:rPr lang="hu-HU" sz="3000" dirty="0" err="1" smtClean="0">
                <a:solidFill>
                  <a:srgbClr val="FF0000"/>
                </a:solidFill>
              </a:rPr>
              <a:t>doors</a:t>
            </a:r>
            <a:r>
              <a:rPr lang="hu-HU" sz="3000" dirty="0" smtClean="0">
                <a:solidFill>
                  <a:srgbClr val="FF0000"/>
                </a:solidFill>
              </a:rPr>
              <a:t>=0</a:t>
            </a:r>
            <a:endParaRPr lang="hu-HU" sz="3000" dirty="0">
              <a:solidFill>
                <a:srgbClr val="FF0000"/>
              </a:solidFill>
            </a:endParaRPr>
          </a:p>
        </p:txBody>
      </p:sp>
      <p:sp>
        <p:nvSpPr>
          <p:cNvPr id="19" name="Szalagnyíl lefelé 18"/>
          <p:cNvSpPr/>
          <p:nvPr/>
        </p:nvSpPr>
        <p:spPr>
          <a:xfrm rot="21059718">
            <a:off x="2879846" y="1178376"/>
            <a:ext cx="8277589" cy="3243621"/>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40" name="Szövegdoboz 39"/>
          <p:cNvSpPr txBox="1"/>
          <p:nvPr/>
        </p:nvSpPr>
        <p:spPr>
          <a:xfrm>
            <a:off x="4130763" y="3577718"/>
            <a:ext cx="2309166" cy="1754326"/>
          </a:xfrm>
          <a:prstGeom prst="rect">
            <a:avLst/>
          </a:prstGeom>
          <a:noFill/>
        </p:spPr>
        <p:txBody>
          <a:bodyPr wrap="square" rtlCol="0">
            <a:spAutoFit/>
          </a:bodyPr>
          <a:lstStyle/>
          <a:p>
            <a:r>
              <a:rPr lang="en-US" dirty="0">
                <a:solidFill>
                  <a:srgbClr val="FFC000"/>
                </a:solidFill>
              </a:rPr>
              <a:t>New operator is creating an Object in the Heap </a:t>
            </a:r>
            <a:r>
              <a:rPr lang="en-US" dirty="0" smtClean="0">
                <a:solidFill>
                  <a:srgbClr val="FFC000"/>
                </a:solidFill>
              </a:rPr>
              <a:t>memory</a:t>
            </a:r>
            <a:r>
              <a:rPr lang="hu-HU" dirty="0" smtClean="0">
                <a:solidFill>
                  <a:srgbClr val="FFC000"/>
                </a:solidFill>
              </a:rPr>
              <a:t> </a:t>
            </a:r>
            <a:r>
              <a:rPr lang="hu-HU" dirty="0" err="1" smtClean="0">
                <a:solidFill>
                  <a:srgbClr val="FFC000"/>
                </a:solidFill>
              </a:rPr>
              <a:t>with</a:t>
            </a:r>
            <a:r>
              <a:rPr lang="hu-HU" dirty="0" smtClean="0">
                <a:solidFill>
                  <a:srgbClr val="FFC000"/>
                </a:solidFill>
              </a:rPr>
              <a:t> </a:t>
            </a:r>
            <a:r>
              <a:rPr lang="hu-HU" dirty="0" err="1" smtClean="0">
                <a:solidFill>
                  <a:srgbClr val="FFC000"/>
                </a:solidFill>
              </a:rPr>
              <a:t>the</a:t>
            </a:r>
            <a:r>
              <a:rPr lang="hu-HU" dirty="0" smtClean="0">
                <a:solidFill>
                  <a:srgbClr val="FFC000"/>
                </a:solidFill>
              </a:rPr>
              <a:t> </a:t>
            </a:r>
            <a:r>
              <a:rPr lang="hu-HU" dirty="0" err="1" smtClean="0">
                <a:solidFill>
                  <a:srgbClr val="FFC000"/>
                </a:solidFill>
              </a:rPr>
              <a:t>Object’s</a:t>
            </a:r>
            <a:r>
              <a:rPr lang="hu-HU" dirty="0" smtClean="0">
                <a:solidFill>
                  <a:srgbClr val="FFC000"/>
                </a:solidFill>
              </a:rPr>
              <a:t> </a:t>
            </a:r>
            <a:r>
              <a:rPr lang="hu-HU" dirty="0" err="1" smtClean="0">
                <a:solidFill>
                  <a:srgbClr val="FFC000"/>
                </a:solidFill>
              </a:rPr>
              <a:t>instance</a:t>
            </a:r>
            <a:r>
              <a:rPr lang="hu-HU" dirty="0" smtClean="0">
                <a:solidFill>
                  <a:srgbClr val="FFC000"/>
                </a:solidFill>
              </a:rPr>
              <a:t> </a:t>
            </a:r>
            <a:r>
              <a:rPr lang="hu-HU" dirty="0" err="1" smtClean="0">
                <a:solidFill>
                  <a:srgbClr val="FFC000"/>
                </a:solidFill>
              </a:rPr>
              <a:t>variables</a:t>
            </a:r>
            <a:r>
              <a:rPr lang="hu-HU" dirty="0" smtClean="0">
                <a:solidFill>
                  <a:srgbClr val="FFC000"/>
                </a:solidFill>
              </a:rPr>
              <a:t>.</a:t>
            </a:r>
            <a:endParaRPr lang="hu-HU" dirty="0">
              <a:solidFill>
                <a:srgbClr val="FFC000"/>
              </a:solidFill>
            </a:endParaRPr>
          </a:p>
        </p:txBody>
      </p:sp>
    </p:spTree>
    <p:extLst>
      <p:ext uri="{BB962C8B-B14F-4D97-AF65-F5344CB8AC3E}">
        <p14:creationId xmlns:p14="http://schemas.microsoft.com/office/powerpoint/2010/main" val="10637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1000" fill="hold"/>
                                        <p:tgtEl>
                                          <p:spTgt spid="19"/>
                                        </p:tgtEl>
                                        <p:attrNameLst>
                                          <p:attrName>ppt_w</p:attrName>
                                        </p:attrNameLst>
                                      </p:cBhvr>
                                      <p:tavLst>
                                        <p:tav tm="0">
                                          <p:val>
                                            <p:fltVal val="0"/>
                                          </p:val>
                                        </p:tav>
                                        <p:tav tm="100000">
                                          <p:val>
                                            <p:strVal val="#ppt_w"/>
                                          </p:val>
                                        </p:tav>
                                      </p:tavLst>
                                    </p:anim>
                                    <p:anim calcmode="lin" valueType="num">
                                      <p:cBhvr>
                                        <p:cTn id="16" dur="1000" fill="hold"/>
                                        <p:tgtEl>
                                          <p:spTgt spid="19"/>
                                        </p:tgtEl>
                                        <p:attrNameLst>
                                          <p:attrName>ppt_h</p:attrName>
                                        </p:attrNameLst>
                                      </p:cBhvr>
                                      <p:tavLst>
                                        <p:tav tm="0">
                                          <p:val>
                                            <p:fltVal val="0"/>
                                          </p:val>
                                        </p:tav>
                                        <p:tav tm="100000">
                                          <p:val>
                                            <p:strVal val="#ppt_h"/>
                                          </p:val>
                                        </p:tav>
                                      </p:tavLst>
                                    </p:anim>
                                    <p:anim calcmode="lin" valueType="num">
                                      <p:cBhvr>
                                        <p:cTn id="17" dur="1000" fill="hold"/>
                                        <p:tgtEl>
                                          <p:spTgt spid="19"/>
                                        </p:tgtEl>
                                        <p:attrNameLst>
                                          <p:attrName>style.rotation</p:attrName>
                                        </p:attrNameLst>
                                      </p:cBhvr>
                                      <p:tavLst>
                                        <p:tav tm="0">
                                          <p:val>
                                            <p:fltVal val="90"/>
                                          </p:val>
                                        </p:tav>
                                        <p:tav tm="100000">
                                          <p:val>
                                            <p:fltVal val="0"/>
                                          </p:val>
                                        </p:tav>
                                      </p:tavLst>
                                    </p:anim>
                                    <p:animEffect transition="in" filter="fade">
                                      <p:cBhvr>
                                        <p:cTn id="18" dur="1000"/>
                                        <p:tgtEl>
                                          <p:spTgt spid="19"/>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childTnLst>
                          </p:cTn>
                        </p:par>
                        <p:par>
                          <p:cTn id="39" fill="hold">
                            <p:stCondLst>
                              <p:cond delay="3500"/>
                            </p:stCondLst>
                            <p:childTnLst>
                              <p:par>
                                <p:cTn id="40" presetID="10" presetClass="entr" presetSubtype="0"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4" grpId="0" animBg="1"/>
      <p:bldP spid="35" grpId="0"/>
      <p:bldP spid="36" grpId="0" animBg="1"/>
      <p:bldP spid="37" grpId="0"/>
      <p:bldP spid="38" grpId="0"/>
      <p:bldP spid="39" grpId="0"/>
      <p:bldP spid="19" grpId="0" animBg="1"/>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2414" y="79636"/>
            <a:ext cx="9767449" cy="807671"/>
          </a:xfrm>
        </p:spPr>
        <p:txBody>
          <a:bodyPr/>
          <a:lstStyle/>
          <a:p>
            <a:r>
              <a:rPr lang="hu-HU" sz="4000" dirty="0" err="1" smtClean="0">
                <a:solidFill>
                  <a:schemeClr val="tx1"/>
                </a:solidFill>
              </a:rPr>
              <a:t>Heap</a:t>
            </a:r>
            <a:r>
              <a:rPr lang="hu-HU" sz="4000" dirty="0" smtClean="0">
                <a:solidFill>
                  <a:schemeClr val="tx1"/>
                </a:solidFill>
              </a:rPr>
              <a:t> and </a:t>
            </a:r>
            <a:r>
              <a:rPr lang="hu-HU" sz="4000" dirty="0" err="1" smtClean="0">
                <a:solidFill>
                  <a:schemeClr val="tx1"/>
                </a:solidFill>
              </a:rPr>
              <a:t>Stack</a:t>
            </a:r>
            <a:r>
              <a:rPr lang="hu-HU" sz="4000" dirty="0" smtClean="0">
                <a:solidFill>
                  <a:schemeClr val="tx1"/>
                </a:solidFill>
              </a:rPr>
              <a:t> </a:t>
            </a:r>
            <a:r>
              <a:rPr lang="hu-HU" sz="4000" dirty="0" err="1" smtClean="0">
                <a:solidFill>
                  <a:schemeClr val="tx1"/>
                </a:solidFill>
              </a:rPr>
              <a:t>memory</a:t>
            </a:r>
            <a:r>
              <a:rPr lang="hu-HU" sz="4000" dirty="0" smtClean="0">
                <a:solidFill>
                  <a:schemeClr val="tx1"/>
                </a:solidFill>
              </a:rPr>
              <a:t> </a:t>
            </a:r>
            <a:r>
              <a:rPr lang="hu-HU" sz="4000" dirty="0" err="1" smtClean="0">
                <a:solidFill>
                  <a:schemeClr val="tx1"/>
                </a:solidFill>
              </a:rPr>
              <a:t>example</a:t>
            </a:r>
            <a:endParaRPr lang="hu-HU" sz="4000" dirty="0"/>
          </a:p>
        </p:txBody>
      </p:sp>
      <p:sp>
        <p:nvSpPr>
          <p:cNvPr id="5" name="Cím 1"/>
          <p:cNvSpPr txBox="1">
            <a:spLocks/>
          </p:cNvSpPr>
          <p:nvPr/>
        </p:nvSpPr>
        <p:spPr>
          <a:xfrm>
            <a:off x="259602" y="1461716"/>
            <a:ext cx="6709610" cy="208055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public static void </a:t>
            </a:r>
            <a:r>
              <a:rPr lang="en-US" sz="2000" b="1" dirty="0">
                <a:solidFill>
                  <a:srgbClr val="FFFF00"/>
                </a:solidFill>
              </a:rPr>
              <a:t>main</a:t>
            </a:r>
            <a:r>
              <a:rPr lang="en-US" sz="2000" b="1" dirty="0"/>
              <a:t>(String[] </a:t>
            </a:r>
            <a:r>
              <a:rPr lang="en-US" sz="2000" b="1" dirty="0" err="1"/>
              <a:t>args</a:t>
            </a:r>
            <a:r>
              <a:rPr lang="en-US" sz="2000" b="1" dirty="0"/>
              <a:t>) </a:t>
            </a:r>
            <a:r>
              <a:rPr lang="en-US" sz="2000" b="1" dirty="0" smtClean="0"/>
              <a:t>{</a:t>
            </a:r>
            <a:endParaRPr lang="hu-HU" sz="2000" b="1" dirty="0" smtClean="0"/>
          </a:p>
          <a:p>
            <a:endParaRPr lang="hu-HU" sz="2000" b="1" dirty="0" smtClean="0">
              <a:solidFill>
                <a:schemeClr val="tx1"/>
              </a:solidFill>
            </a:endParaRPr>
          </a:p>
          <a:p>
            <a:endParaRPr lang="hu-HU" sz="2000" b="1" dirty="0">
              <a:solidFill>
                <a:schemeClr val="tx1"/>
              </a:solidFill>
            </a:endParaRPr>
          </a:p>
          <a:p>
            <a:r>
              <a:rPr lang="hu-HU" sz="2000" b="1" dirty="0" smtClean="0">
                <a:solidFill>
                  <a:schemeClr val="tx1"/>
                </a:solidFill>
              </a:rPr>
              <a:t>}</a:t>
            </a:r>
            <a:endParaRPr lang="en-US" sz="2000" dirty="0">
              <a:solidFill>
                <a:schemeClr val="tx1"/>
              </a:solidFill>
            </a:endParaRPr>
          </a:p>
        </p:txBody>
      </p:sp>
      <p:sp>
        <p:nvSpPr>
          <p:cNvPr id="21" name="Téglalap 20"/>
          <p:cNvSpPr/>
          <p:nvPr/>
        </p:nvSpPr>
        <p:spPr>
          <a:xfrm>
            <a:off x="6483178"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Szövegdoboz 22"/>
          <p:cNvSpPr txBox="1"/>
          <p:nvPr/>
        </p:nvSpPr>
        <p:spPr>
          <a:xfrm>
            <a:off x="7146941" y="6338668"/>
            <a:ext cx="1379217" cy="523220"/>
          </a:xfrm>
          <a:prstGeom prst="rect">
            <a:avLst/>
          </a:prstGeom>
          <a:noFill/>
        </p:spPr>
        <p:txBody>
          <a:bodyPr wrap="square" rtlCol="0">
            <a:spAutoFit/>
          </a:bodyPr>
          <a:lstStyle/>
          <a:p>
            <a:r>
              <a:rPr lang="hu-HU" sz="2800" dirty="0" smtClean="0"/>
              <a:t>STACK</a:t>
            </a:r>
            <a:endParaRPr lang="hu-HU" sz="2800" dirty="0"/>
          </a:p>
        </p:txBody>
      </p:sp>
      <p:sp>
        <p:nvSpPr>
          <p:cNvPr id="25" name="Lekerekített téglalap 24"/>
          <p:cNvSpPr/>
          <p:nvPr/>
        </p:nvSpPr>
        <p:spPr>
          <a:xfrm>
            <a:off x="6557320" y="5367123"/>
            <a:ext cx="2413687" cy="8606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26" name="Szövegdoboz 25"/>
          <p:cNvSpPr txBox="1"/>
          <p:nvPr/>
        </p:nvSpPr>
        <p:spPr>
          <a:xfrm>
            <a:off x="6557320" y="5280791"/>
            <a:ext cx="1886464" cy="646331"/>
          </a:xfrm>
          <a:prstGeom prst="rect">
            <a:avLst/>
          </a:prstGeom>
          <a:noFill/>
        </p:spPr>
        <p:txBody>
          <a:bodyPr wrap="square" rtlCol="0">
            <a:spAutoFit/>
          </a:bodyPr>
          <a:lstStyle/>
          <a:p>
            <a:r>
              <a:rPr lang="hu-HU" sz="3600" b="1" dirty="0" smtClean="0">
                <a:solidFill>
                  <a:srgbClr val="FFFF00"/>
                </a:solidFill>
              </a:rPr>
              <a:t>main</a:t>
            </a:r>
            <a:endParaRPr lang="hu-HU" sz="3600" b="1" dirty="0">
              <a:solidFill>
                <a:srgbClr val="FFFF00"/>
              </a:solidFill>
            </a:endParaRPr>
          </a:p>
        </p:txBody>
      </p:sp>
      <p:sp>
        <p:nvSpPr>
          <p:cNvPr id="9" name="Szövegdoboz 8"/>
          <p:cNvSpPr txBox="1"/>
          <p:nvPr/>
        </p:nvSpPr>
        <p:spPr>
          <a:xfrm>
            <a:off x="716692" y="1779370"/>
            <a:ext cx="2323070" cy="400110"/>
          </a:xfrm>
          <a:prstGeom prst="rect">
            <a:avLst/>
          </a:prstGeom>
          <a:noFill/>
        </p:spPr>
        <p:txBody>
          <a:bodyPr wrap="square" rtlCol="0">
            <a:spAutoFit/>
          </a:bodyPr>
          <a:lstStyle/>
          <a:p>
            <a:r>
              <a:rPr lang="hu-HU" sz="2000" b="1" dirty="0" err="1"/>
              <a:t>d</a:t>
            </a:r>
            <a:r>
              <a:rPr lang="hu-HU" sz="2000" b="1" dirty="0" err="1" smtClean="0"/>
              <a:t>ouble</a:t>
            </a:r>
            <a:r>
              <a:rPr lang="hu-HU" sz="2000" b="1" dirty="0" smtClean="0"/>
              <a:t> </a:t>
            </a:r>
            <a:r>
              <a:rPr lang="hu-HU" sz="2000" b="1" dirty="0">
                <a:solidFill>
                  <a:srgbClr val="FF0000"/>
                </a:solidFill>
              </a:rPr>
              <a:t>d</a:t>
            </a:r>
            <a:r>
              <a:rPr lang="hu-HU" sz="2000" b="1" dirty="0" smtClean="0"/>
              <a:t> = 10;</a:t>
            </a:r>
            <a:endParaRPr lang="hu-HU" sz="2000" b="1" dirty="0"/>
          </a:p>
        </p:txBody>
      </p:sp>
      <p:sp>
        <p:nvSpPr>
          <p:cNvPr id="10" name="Szövegdoboz 9"/>
          <p:cNvSpPr txBox="1"/>
          <p:nvPr/>
        </p:nvSpPr>
        <p:spPr>
          <a:xfrm>
            <a:off x="8419074" y="5709567"/>
            <a:ext cx="403654" cy="584775"/>
          </a:xfrm>
          <a:prstGeom prst="rect">
            <a:avLst/>
          </a:prstGeom>
          <a:noFill/>
        </p:spPr>
        <p:txBody>
          <a:bodyPr wrap="square" rtlCol="0">
            <a:spAutoFit/>
          </a:bodyPr>
          <a:lstStyle/>
          <a:p>
            <a:r>
              <a:rPr lang="hu-HU" sz="3200" dirty="0" smtClean="0">
                <a:solidFill>
                  <a:srgbClr val="FF0000"/>
                </a:solidFill>
              </a:rPr>
              <a:t>d</a:t>
            </a:r>
            <a:endParaRPr lang="hu-HU" sz="3200" dirty="0">
              <a:solidFill>
                <a:srgbClr val="FF0000"/>
              </a:solidFill>
            </a:endParaRPr>
          </a:p>
        </p:txBody>
      </p:sp>
      <p:sp>
        <p:nvSpPr>
          <p:cNvPr id="11" name="Szövegdoboz 10"/>
          <p:cNvSpPr txBox="1"/>
          <p:nvPr/>
        </p:nvSpPr>
        <p:spPr>
          <a:xfrm>
            <a:off x="716692" y="2097100"/>
            <a:ext cx="1853513" cy="400110"/>
          </a:xfrm>
          <a:prstGeom prst="rect">
            <a:avLst/>
          </a:prstGeom>
          <a:noFill/>
        </p:spPr>
        <p:txBody>
          <a:bodyPr wrap="square" rtlCol="0">
            <a:spAutoFit/>
          </a:bodyPr>
          <a:lstStyle/>
          <a:p>
            <a:r>
              <a:rPr lang="hu-HU" sz="2000" b="1" dirty="0" smtClean="0"/>
              <a:t>method1(20);</a:t>
            </a:r>
          </a:p>
        </p:txBody>
      </p:sp>
      <p:sp>
        <p:nvSpPr>
          <p:cNvPr id="12" name="Szövegdoboz 11"/>
          <p:cNvSpPr txBox="1"/>
          <p:nvPr/>
        </p:nvSpPr>
        <p:spPr>
          <a:xfrm>
            <a:off x="329514" y="3070335"/>
            <a:ext cx="3954162" cy="1631216"/>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void</a:t>
            </a:r>
            <a:r>
              <a:rPr lang="hu-HU" sz="2000" b="1" dirty="0" smtClean="0"/>
              <a:t> </a:t>
            </a:r>
            <a:r>
              <a:rPr lang="hu-HU" sz="2000" b="1" dirty="0" smtClean="0">
                <a:solidFill>
                  <a:srgbClr val="FFFF00"/>
                </a:solidFill>
              </a:rPr>
              <a:t>method1</a:t>
            </a:r>
            <a:r>
              <a:rPr lang="hu-HU" sz="2000" b="1" dirty="0" smtClean="0"/>
              <a:t>(int </a:t>
            </a:r>
            <a:r>
              <a:rPr lang="hu-HU" sz="2000" b="1" dirty="0" smtClean="0">
                <a:solidFill>
                  <a:srgbClr val="FF0000"/>
                </a:solidFill>
              </a:rPr>
              <a:t>i</a:t>
            </a:r>
            <a:r>
              <a:rPr lang="hu-HU" sz="2000" b="1" dirty="0" smtClean="0"/>
              <a:t>){</a:t>
            </a:r>
          </a:p>
          <a:p>
            <a:endParaRPr lang="hu-HU" sz="2000" b="1" dirty="0" smtClean="0"/>
          </a:p>
          <a:p>
            <a:endParaRPr lang="hu-HU" sz="2000" b="1" dirty="0"/>
          </a:p>
          <a:p>
            <a:endParaRPr lang="hu-HU" sz="2000" b="1" dirty="0" smtClean="0"/>
          </a:p>
          <a:p>
            <a:r>
              <a:rPr lang="hu-HU" sz="2000" b="1" dirty="0" smtClean="0"/>
              <a:t>}</a:t>
            </a:r>
            <a:endParaRPr lang="hu-HU" sz="2000" b="1" dirty="0"/>
          </a:p>
        </p:txBody>
      </p:sp>
      <p:sp>
        <p:nvSpPr>
          <p:cNvPr id="15" name="Lekerekített téglalap 14"/>
          <p:cNvSpPr/>
          <p:nvPr/>
        </p:nvSpPr>
        <p:spPr>
          <a:xfrm>
            <a:off x="6561436" y="4465079"/>
            <a:ext cx="2413687" cy="86068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16" name="Szövegdoboz 15"/>
          <p:cNvSpPr txBox="1"/>
          <p:nvPr/>
        </p:nvSpPr>
        <p:spPr>
          <a:xfrm>
            <a:off x="6561435" y="4378747"/>
            <a:ext cx="2351905" cy="646331"/>
          </a:xfrm>
          <a:prstGeom prst="rect">
            <a:avLst/>
          </a:prstGeom>
          <a:noFill/>
        </p:spPr>
        <p:txBody>
          <a:bodyPr wrap="square" rtlCol="0">
            <a:spAutoFit/>
          </a:bodyPr>
          <a:lstStyle/>
          <a:p>
            <a:r>
              <a:rPr lang="hu-HU" sz="3600" b="1" dirty="0" smtClean="0">
                <a:solidFill>
                  <a:srgbClr val="FFFF00"/>
                </a:solidFill>
              </a:rPr>
              <a:t>method1</a:t>
            </a:r>
            <a:endParaRPr lang="hu-HU" sz="3600" b="1" dirty="0">
              <a:solidFill>
                <a:srgbClr val="FFFF00"/>
              </a:solidFill>
            </a:endParaRPr>
          </a:p>
        </p:txBody>
      </p:sp>
      <p:sp>
        <p:nvSpPr>
          <p:cNvPr id="18" name="Szövegdoboz 17"/>
          <p:cNvSpPr txBox="1"/>
          <p:nvPr/>
        </p:nvSpPr>
        <p:spPr>
          <a:xfrm>
            <a:off x="807308" y="3377663"/>
            <a:ext cx="2487827" cy="400110"/>
          </a:xfrm>
          <a:prstGeom prst="rect">
            <a:avLst/>
          </a:prstGeom>
          <a:noFill/>
        </p:spPr>
        <p:txBody>
          <a:bodyPr wrap="square" rtlCol="0">
            <a:spAutoFit/>
          </a:bodyPr>
          <a:lstStyle/>
          <a:p>
            <a:r>
              <a:rPr lang="hu-HU" sz="2000" b="1" dirty="0" err="1" smtClean="0"/>
              <a:t>float</a:t>
            </a:r>
            <a:r>
              <a:rPr lang="hu-HU" sz="2000" b="1" dirty="0" smtClean="0"/>
              <a:t> </a:t>
            </a:r>
            <a:r>
              <a:rPr lang="hu-HU" sz="2000" b="1" dirty="0" smtClean="0">
                <a:solidFill>
                  <a:srgbClr val="FF0000"/>
                </a:solidFill>
              </a:rPr>
              <a:t>f</a:t>
            </a:r>
            <a:r>
              <a:rPr lang="hu-HU" sz="2000" b="1" dirty="0" smtClean="0"/>
              <a:t> = 30f;</a:t>
            </a:r>
            <a:endParaRPr lang="hu-HU" sz="2000" b="1" dirty="0"/>
          </a:p>
        </p:txBody>
      </p:sp>
      <p:sp>
        <p:nvSpPr>
          <p:cNvPr id="27" name="Szövegdoboz 26"/>
          <p:cNvSpPr txBox="1"/>
          <p:nvPr/>
        </p:nvSpPr>
        <p:spPr>
          <a:xfrm>
            <a:off x="8337205" y="4824108"/>
            <a:ext cx="860858" cy="584775"/>
          </a:xfrm>
          <a:prstGeom prst="rect">
            <a:avLst/>
          </a:prstGeom>
          <a:noFill/>
        </p:spPr>
        <p:txBody>
          <a:bodyPr wrap="square" rtlCol="0">
            <a:spAutoFit/>
          </a:bodyPr>
          <a:lstStyle/>
          <a:p>
            <a:r>
              <a:rPr lang="hu-HU" sz="3200" dirty="0" smtClean="0">
                <a:solidFill>
                  <a:srgbClr val="FF0000"/>
                </a:solidFill>
              </a:rPr>
              <a:t>i, f</a:t>
            </a:r>
            <a:endParaRPr lang="hu-HU" sz="3200" dirty="0">
              <a:solidFill>
                <a:srgbClr val="FF0000"/>
              </a:solidFill>
            </a:endParaRPr>
          </a:p>
        </p:txBody>
      </p:sp>
      <p:sp>
        <p:nvSpPr>
          <p:cNvPr id="20" name="Szövegdoboz 19"/>
          <p:cNvSpPr txBox="1"/>
          <p:nvPr/>
        </p:nvSpPr>
        <p:spPr>
          <a:xfrm>
            <a:off x="807308" y="3675981"/>
            <a:ext cx="2724721" cy="400110"/>
          </a:xfrm>
          <a:prstGeom prst="rect">
            <a:avLst/>
          </a:prstGeom>
          <a:noFill/>
        </p:spPr>
        <p:txBody>
          <a:bodyPr wrap="square" rtlCol="0">
            <a:spAutoFit/>
          </a:bodyPr>
          <a:lstStyle/>
          <a:p>
            <a:r>
              <a:rPr lang="hu-HU" sz="2000" b="1" dirty="0" smtClean="0"/>
              <a:t>// more </a:t>
            </a:r>
            <a:r>
              <a:rPr lang="hu-HU" sz="2000" b="1" dirty="0" err="1" smtClean="0"/>
              <a:t>code</a:t>
            </a:r>
            <a:r>
              <a:rPr lang="hu-HU" sz="2000" b="1" dirty="0" smtClean="0"/>
              <a:t> here</a:t>
            </a:r>
            <a:endParaRPr lang="hu-HU" sz="2000" b="1" dirty="0"/>
          </a:p>
        </p:txBody>
      </p:sp>
      <p:sp>
        <p:nvSpPr>
          <p:cNvPr id="24" name="Szövegdoboz 23"/>
          <p:cNvSpPr txBox="1"/>
          <p:nvPr/>
        </p:nvSpPr>
        <p:spPr>
          <a:xfrm>
            <a:off x="840260" y="4003748"/>
            <a:ext cx="1598140" cy="400110"/>
          </a:xfrm>
          <a:prstGeom prst="rect">
            <a:avLst/>
          </a:prstGeom>
          <a:noFill/>
        </p:spPr>
        <p:txBody>
          <a:bodyPr wrap="square" rtlCol="0">
            <a:spAutoFit/>
          </a:bodyPr>
          <a:lstStyle/>
          <a:p>
            <a:r>
              <a:rPr lang="hu-HU" sz="2000" b="1" dirty="0" smtClean="0"/>
              <a:t>method2();</a:t>
            </a:r>
            <a:endParaRPr lang="hu-HU" sz="2000" b="1" dirty="0"/>
          </a:p>
        </p:txBody>
      </p:sp>
      <p:sp>
        <p:nvSpPr>
          <p:cNvPr id="28" name="Szövegdoboz 27"/>
          <p:cNvSpPr txBox="1"/>
          <p:nvPr/>
        </p:nvSpPr>
        <p:spPr>
          <a:xfrm>
            <a:off x="395416" y="5058032"/>
            <a:ext cx="3888260" cy="1323439"/>
          </a:xfrm>
          <a:prstGeom prst="rect">
            <a:avLst/>
          </a:prstGeom>
          <a:noFill/>
        </p:spPr>
        <p:txBody>
          <a:bodyPr wrap="square" rtlCol="0">
            <a:spAutoFit/>
          </a:bodyPr>
          <a:lstStyle/>
          <a:p>
            <a:r>
              <a:rPr lang="hu-HU" sz="2000" b="1" dirty="0" smtClean="0"/>
              <a:t>Public </a:t>
            </a:r>
            <a:r>
              <a:rPr lang="hu-HU" sz="2000" b="1" dirty="0" err="1" smtClean="0"/>
              <a:t>void</a:t>
            </a:r>
            <a:r>
              <a:rPr lang="hu-HU" sz="2000" b="1" dirty="0" smtClean="0"/>
              <a:t> </a:t>
            </a:r>
            <a:r>
              <a:rPr lang="hu-HU" sz="2000" b="1" dirty="0" smtClean="0">
                <a:solidFill>
                  <a:srgbClr val="FFFF00"/>
                </a:solidFill>
              </a:rPr>
              <a:t>method2</a:t>
            </a:r>
            <a:r>
              <a:rPr lang="hu-HU" sz="2000" b="1" dirty="0" smtClean="0"/>
              <a:t>(){</a:t>
            </a:r>
          </a:p>
          <a:p>
            <a:endParaRPr lang="hu-HU" sz="2000" b="1" dirty="0"/>
          </a:p>
          <a:p>
            <a:endParaRPr lang="hu-HU" sz="2000" b="1" dirty="0" smtClean="0"/>
          </a:p>
          <a:p>
            <a:r>
              <a:rPr lang="hu-HU" sz="2000" b="1" dirty="0" smtClean="0"/>
              <a:t>}</a:t>
            </a:r>
            <a:endParaRPr lang="hu-HU" sz="2000" b="1" dirty="0"/>
          </a:p>
        </p:txBody>
      </p:sp>
      <p:sp>
        <p:nvSpPr>
          <p:cNvPr id="22" name="Lekerekített téglalap 21"/>
          <p:cNvSpPr/>
          <p:nvPr/>
        </p:nvSpPr>
        <p:spPr>
          <a:xfrm>
            <a:off x="6557314" y="3563035"/>
            <a:ext cx="2413687" cy="86068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32" name="Szövegdoboz 31"/>
          <p:cNvSpPr txBox="1"/>
          <p:nvPr/>
        </p:nvSpPr>
        <p:spPr>
          <a:xfrm>
            <a:off x="6557313" y="3476703"/>
            <a:ext cx="2351905" cy="646331"/>
          </a:xfrm>
          <a:prstGeom prst="rect">
            <a:avLst/>
          </a:prstGeom>
          <a:noFill/>
        </p:spPr>
        <p:txBody>
          <a:bodyPr wrap="square" rtlCol="0">
            <a:spAutoFit/>
          </a:bodyPr>
          <a:lstStyle/>
          <a:p>
            <a:r>
              <a:rPr lang="hu-HU" sz="3600" b="1" dirty="0" smtClean="0">
                <a:solidFill>
                  <a:srgbClr val="FFFF00"/>
                </a:solidFill>
              </a:rPr>
              <a:t>method2</a:t>
            </a:r>
            <a:endParaRPr lang="hu-HU" sz="3600" b="1" dirty="0">
              <a:solidFill>
                <a:srgbClr val="FFFF00"/>
              </a:solidFill>
            </a:endParaRPr>
          </a:p>
        </p:txBody>
      </p:sp>
      <p:sp>
        <p:nvSpPr>
          <p:cNvPr id="29" name="Szövegdoboz 28"/>
          <p:cNvSpPr txBox="1"/>
          <p:nvPr/>
        </p:nvSpPr>
        <p:spPr>
          <a:xfrm>
            <a:off x="5890052" y="1466332"/>
            <a:ext cx="2825578" cy="1323439"/>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class</a:t>
            </a:r>
            <a:r>
              <a:rPr lang="hu-HU" sz="2000" b="1" dirty="0" smtClean="0"/>
              <a:t> House{</a:t>
            </a:r>
          </a:p>
          <a:p>
            <a:r>
              <a:rPr lang="hu-HU" sz="2000" b="1" dirty="0"/>
              <a:t> </a:t>
            </a:r>
            <a:r>
              <a:rPr lang="hu-HU" sz="2000" b="1" dirty="0" smtClean="0"/>
              <a:t>     int </a:t>
            </a:r>
            <a:r>
              <a:rPr lang="hu-HU" sz="2000" b="1" dirty="0" err="1" smtClean="0">
                <a:solidFill>
                  <a:srgbClr val="FF0000"/>
                </a:solidFill>
              </a:rPr>
              <a:t>windows</a:t>
            </a:r>
            <a:r>
              <a:rPr lang="hu-HU" sz="2000" b="1" dirty="0" smtClean="0"/>
              <a:t>;</a:t>
            </a:r>
          </a:p>
          <a:p>
            <a:r>
              <a:rPr lang="hu-HU" sz="2000" b="1" dirty="0"/>
              <a:t> </a:t>
            </a:r>
            <a:r>
              <a:rPr lang="hu-HU" sz="2000" b="1" dirty="0" smtClean="0"/>
              <a:t>     int </a:t>
            </a:r>
            <a:r>
              <a:rPr lang="hu-HU" sz="2000" b="1" dirty="0" err="1" smtClean="0">
                <a:solidFill>
                  <a:srgbClr val="FF0000"/>
                </a:solidFill>
              </a:rPr>
              <a:t>doors</a:t>
            </a:r>
            <a:r>
              <a:rPr lang="hu-HU" sz="2000" b="1" dirty="0" smtClean="0"/>
              <a:t>;</a:t>
            </a:r>
          </a:p>
          <a:p>
            <a:r>
              <a:rPr lang="hu-HU" sz="2000" b="1" dirty="0" smtClean="0"/>
              <a:t>}</a:t>
            </a:r>
            <a:endParaRPr lang="hu-HU" sz="2000" b="1" dirty="0"/>
          </a:p>
        </p:txBody>
      </p:sp>
      <p:sp>
        <p:nvSpPr>
          <p:cNvPr id="30" name="Szövegdoboz 29"/>
          <p:cNvSpPr txBox="1"/>
          <p:nvPr/>
        </p:nvSpPr>
        <p:spPr>
          <a:xfrm>
            <a:off x="807308" y="5358885"/>
            <a:ext cx="2232454" cy="400110"/>
          </a:xfrm>
          <a:prstGeom prst="rect">
            <a:avLst/>
          </a:prstGeom>
          <a:noFill/>
        </p:spPr>
        <p:txBody>
          <a:bodyPr wrap="square" rtlCol="0">
            <a:spAutoFit/>
          </a:bodyPr>
          <a:lstStyle/>
          <a:p>
            <a:r>
              <a:rPr lang="hu-HU" sz="2000" b="1" dirty="0" smtClean="0"/>
              <a:t>House </a:t>
            </a:r>
            <a:r>
              <a:rPr lang="hu-HU" sz="2000" b="1" dirty="0" err="1" smtClean="0">
                <a:solidFill>
                  <a:srgbClr val="FF0000"/>
                </a:solidFill>
              </a:rPr>
              <a:t>houseRef</a:t>
            </a:r>
            <a:endParaRPr lang="hu-HU" sz="2000" b="1" dirty="0">
              <a:solidFill>
                <a:srgbClr val="FF0000"/>
              </a:solidFill>
            </a:endParaRPr>
          </a:p>
        </p:txBody>
      </p:sp>
      <p:sp>
        <p:nvSpPr>
          <p:cNvPr id="31" name="Szövegdoboz 30"/>
          <p:cNvSpPr txBox="1"/>
          <p:nvPr/>
        </p:nvSpPr>
        <p:spPr>
          <a:xfrm>
            <a:off x="2883245" y="5367123"/>
            <a:ext cx="354227" cy="400110"/>
          </a:xfrm>
          <a:prstGeom prst="rect">
            <a:avLst/>
          </a:prstGeom>
          <a:noFill/>
        </p:spPr>
        <p:txBody>
          <a:bodyPr wrap="square" rtlCol="0">
            <a:spAutoFit/>
          </a:bodyPr>
          <a:lstStyle/>
          <a:p>
            <a:r>
              <a:rPr lang="hu-HU" sz="2000" b="1" dirty="0" smtClean="0"/>
              <a:t>=</a:t>
            </a:r>
            <a:endParaRPr lang="hu-HU" sz="2000" b="1" dirty="0"/>
          </a:p>
        </p:txBody>
      </p:sp>
      <p:sp>
        <p:nvSpPr>
          <p:cNvPr id="33" name="Szövegdoboz 32"/>
          <p:cNvSpPr txBox="1"/>
          <p:nvPr/>
        </p:nvSpPr>
        <p:spPr>
          <a:xfrm>
            <a:off x="3196279" y="5334171"/>
            <a:ext cx="1816962" cy="400110"/>
          </a:xfrm>
          <a:prstGeom prst="rect">
            <a:avLst/>
          </a:prstGeom>
          <a:noFill/>
          <a:ln w="38100">
            <a:noFill/>
          </a:ln>
        </p:spPr>
        <p:txBody>
          <a:bodyPr wrap="square" rtlCol="0">
            <a:spAutoFit/>
          </a:bodyPr>
          <a:lstStyle/>
          <a:p>
            <a:r>
              <a:rPr lang="hu-HU" sz="2000" b="1" dirty="0" err="1" smtClean="0"/>
              <a:t>new</a:t>
            </a:r>
            <a:r>
              <a:rPr lang="hu-HU" sz="2000" b="1" dirty="0" smtClean="0"/>
              <a:t> House();</a:t>
            </a:r>
            <a:endParaRPr lang="hu-HU" sz="2000" b="1" dirty="0"/>
          </a:p>
        </p:txBody>
      </p:sp>
      <p:sp>
        <p:nvSpPr>
          <p:cNvPr id="3" name="Szövegdoboz 2"/>
          <p:cNvSpPr txBox="1"/>
          <p:nvPr/>
        </p:nvSpPr>
        <p:spPr>
          <a:xfrm>
            <a:off x="1683486" y="5333471"/>
            <a:ext cx="1199759" cy="467413"/>
          </a:xfrm>
          <a:prstGeom prst="rect">
            <a:avLst/>
          </a:prstGeom>
          <a:noFill/>
          <a:ln w="38100">
            <a:solidFill>
              <a:srgbClr val="FFC000"/>
            </a:solidFill>
          </a:ln>
        </p:spPr>
        <p:txBody>
          <a:bodyPr wrap="square" rtlCol="0">
            <a:spAutoFit/>
          </a:bodyPr>
          <a:lstStyle/>
          <a:p>
            <a:endParaRPr lang="hu-HU" dirty="0"/>
          </a:p>
        </p:txBody>
      </p:sp>
      <p:sp>
        <p:nvSpPr>
          <p:cNvPr id="34" name="Téglalap 33"/>
          <p:cNvSpPr/>
          <p:nvPr/>
        </p:nvSpPr>
        <p:spPr>
          <a:xfrm>
            <a:off x="9246972"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5" name="Szövegdoboz 34"/>
          <p:cNvSpPr txBox="1"/>
          <p:nvPr/>
        </p:nvSpPr>
        <p:spPr>
          <a:xfrm>
            <a:off x="10042544" y="6338668"/>
            <a:ext cx="1379217" cy="523220"/>
          </a:xfrm>
          <a:prstGeom prst="rect">
            <a:avLst/>
          </a:prstGeom>
          <a:noFill/>
        </p:spPr>
        <p:txBody>
          <a:bodyPr wrap="square" rtlCol="0">
            <a:spAutoFit/>
          </a:bodyPr>
          <a:lstStyle/>
          <a:p>
            <a:r>
              <a:rPr lang="hu-HU" sz="2800" dirty="0" smtClean="0"/>
              <a:t>HEAP</a:t>
            </a:r>
            <a:endParaRPr lang="hu-HU" sz="2800" dirty="0"/>
          </a:p>
        </p:txBody>
      </p:sp>
      <p:sp>
        <p:nvSpPr>
          <p:cNvPr id="36" name="Folyamatábra: Bekötés 35"/>
          <p:cNvSpPr/>
          <p:nvPr/>
        </p:nvSpPr>
        <p:spPr>
          <a:xfrm>
            <a:off x="9428203" y="3717495"/>
            <a:ext cx="2191265" cy="2153846"/>
          </a:xfrm>
          <a:prstGeom prst="flowChartConnec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37" name="Szövegdoboz 36"/>
          <p:cNvSpPr txBox="1"/>
          <p:nvPr/>
        </p:nvSpPr>
        <p:spPr>
          <a:xfrm>
            <a:off x="9644445" y="3899405"/>
            <a:ext cx="1758779" cy="646331"/>
          </a:xfrm>
          <a:prstGeom prst="rect">
            <a:avLst/>
          </a:prstGeom>
          <a:noFill/>
        </p:spPr>
        <p:txBody>
          <a:bodyPr wrap="square" rtlCol="0">
            <a:spAutoFit/>
          </a:bodyPr>
          <a:lstStyle/>
          <a:p>
            <a:r>
              <a:rPr lang="hu-HU" sz="3600" b="1" dirty="0" err="1" smtClean="0"/>
              <a:t>Object</a:t>
            </a:r>
            <a:endParaRPr lang="hu-HU" sz="3600" b="1" dirty="0"/>
          </a:p>
        </p:txBody>
      </p:sp>
      <p:sp>
        <p:nvSpPr>
          <p:cNvPr id="38" name="Szövegdoboz 37"/>
          <p:cNvSpPr txBox="1"/>
          <p:nvPr/>
        </p:nvSpPr>
        <p:spPr>
          <a:xfrm>
            <a:off x="9399889" y="4534899"/>
            <a:ext cx="2349847" cy="553998"/>
          </a:xfrm>
          <a:prstGeom prst="rect">
            <a:avLst/>
          </a:prstGeom>
          <a:noFill/>
        </p:spPr>
        <p:txBody>
          <a:bodyPr wrap="square" rtlCol="0">
            <a:spAutoFit/>
          </a:bodyPr>
          <a:lstStyle/>
          <a:p>
            <a:r>
              <a:rPr lang="hu-HU" sz="3000" dirty="0" err="1" smtClean="0">
                <a:solidFill>
                  <a:srgbClr val="FF0000"/>
                </a:solidFill>
              </a:rPr>
              <a:t>windows</a:t>
            </a:r>
            <a:r>
              <a:rPr lang="hu-HU" sz="3000" dirty="0" smtClean="0">
                <a:solidFill>
                  <a:srgbClr val="FF0000"/>
                </a:solidFill>
              </a:rPr>
              <a:t>=0</a:t>
            </a:r>
            <a:endParaRPr lang="hu-HU" sz="3000" dirty="0">
              <a:solidFill>
                <a:srgbClr val="FF0000"/>
              </a:solidFill>
            </a:endParaRPr>
          </a:p>
        </p:txBody>
      </p:sp>
      <p:sp>
        <p:nvSpPr>
          <p:cNvPr id="39" name="Szövegdoboz 38"/>
          <p:cNvSpPr txBox="1"/>
          <p:nvPr/>
        </p:nvSpPr>
        <p:spPr>
          <a:xfrm>
            <a:off x="9695419" y="4946937"/>
            <a:ext cx="1737153" cy="553998"/>
          </a:xfrm>
          <a:prstGeom prst="rect">
            <a:avLst/>
          </a:prstGeom>
          <a:noFill/>
        </p:spPr>
        <p:txBody>
          <a:bodyPr wrap="square" rtlCol="0">
            <a:spAutoFit/>
          </a:bodyPr>
          <a:lstStyle/>
          <a:p>
            <a:r>
              <a:rPr lang="hu-HU" sz="3000" dirty="0" err="1" smtClean="0">
                <a:solidFill>
                  <a:srgbClr val="FF0000"/>
                </a:solidFill>
              </a:rPr>
              <a:t>doors</a:t>
            </a:r>
            <a:r>
              <a:rPr lang="hu-HU" sz="3000" dirty="0" smtClean="0">
                <a:solidFill>
                  <a:srgbClr val="FF0000"/>
                </a:solidFill>
              </a:rPr>
              <a:t>=0</a:t>
            </a:r>
            <a:endParaRPr lang="hu-HU" sz="3000" dirty="0">
              <a:solidFill>
                <a:srgbClr val="FF0000"/>
              </a:solidFill>
            </a:endParaRPr>
          </a:p>
        </p:txBody>
      </p:sp>
      <p:sp>
        <p:nvSpPr>
          <p:cNvPr id="41" name="Szövegdoboz 40"/>
          <p:cNvSpPr txBox="1"/>
          <p:nvPr/>
        </p:nvSpPr>
        <p:spPr>
          <a:xfrm>
            <a:off x="6969212" y="3930184"/>
            <a:ext cx="2055341" cy="584775"/>
          </a:xfrm>
          <a:prstGeom prst="rect">
            <a:avLst/>
          </a:prstGeom>
          <a:noFill/>
        </p:spPr>
        <p:txBody>
          <a:bodyPr wrap="square" rtlCol="0">
            <a:spAutoFit/>
          </a:bodyPr>
          <a:lstStyle/>
          <a:p>
            <a:r>
              <a:rPr lang="hu-HU" sz="3200" dirty="0" err="1" smtClean="0">
                <a:solidFill>
                  <a:srgbClr val="FF0000"/>
                </a:solidFill>
              </a:rPr>
              <a:t>houseRef</a:t>
            </a:r>
            <a:endParaRPr lang="hu-HU" sz="3200" dirty="0">
              <a:solidFill>
                <a:srgbClr val="FF0000"/>
              </a:solidFill>
            </a:endParaRPr>
          </a:p>
        </p:txBody>
      </p:sp>
      <p:sp>
        <p:nvSpPr>
          <p:cNvPr id="4" name="Szalagnyíl lefelé 3"/>
          <p:cNvSpPr/>
          <p:nvPr/>
        </p:nvSpPr>
        <p:spPr>
          <a:xfrm rot="20945165">
            <a:off x="1893126" y="2848928"/>
            <a:ext cx="6158864" cy="176290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6" name="Szövegdoboz 5"/>
          <p:cNvSpPr txBox="1"/>
          <p:nvPr/>
        </p:nvSpPr>
        <p:spPr>
          <a:xfrm>
            <a:off x="3387804" y="3792870"/>
            <a:ext cx="3130380" cy="1200329"/>
          </a:xfrm>
          <a:prstGeom prst="rect">
            <a:avLst/>
          </a:prstGeom>
          <a:noFill/>
        </p:spPr>
        <p:txBody>
          <a:bodyPr wrap="square" rtlCol="0">
            <a:spAutoFit/>
          </a:bodyPr>
          <a:lstStyle/>
          <a:p>
            <a:r>
              <a:rPr lang="en-US" dirty="0">
                <a:solidFill>
                  <a:srgbClr val="FFC000"/>
                </a:solidFill>
              </a:rPr>
              <a:t>The </a:t>
            </a:r>
            <a:r>
              <a:rPr lang="en-US" dirty="0" smtClean="0">
                <a:solidFill>
                  <a:srgbClr val="FFC000"/>
                </a:solidFill>
              </a:rPr>
              <a:t>refer</a:t>
            </a:r>
            <a:r>
              <a:rPr lang="hu-HU" dirty="0" smtClean="0">
                <a:solidFill>
                  <a:srgbClr val="FFC000"/>
                </a:solidFill>
              </a:rPr>
              <a:t>e</a:t>
            </a:r>
            <a:r>
              <a:rPr lang="en-US" dirty="0" err="1" smtClean="0">
                <a:solidFill>
                  <a:srgbClr val="FFC000"/>
                </a:solidFill>
              </a:rPr>
              <a:t>nce</a:t>
            </a:r>
            <a:r>
              <a:rPr lang="en-US" dirty="0" smtClean="0">
                <a:solidFill>
                  <a:srgbClr val="FFC000"/>
                </a:solidFill>
              </a:rPr>
              <a:t> </a:t>
            </a:r>
            <a:r>
              <a:rPr lang="en-US" dirty="0">
                <a:solidFill>
                  <a:srgbClr val="FFC000"/>
                </a:solidFill>
              </a:rPr>
              <a:t>variable called </a:t>
            </a:r>
            <a:r>
              <a:rPr lang="en-US" dirty="0" err="1">
                <a:solidFill>
                  <a:srgbClr val="FFC000"/>
                </a:solidFill>
              </a:rPr>
              <a:t>houseRef</a:t>
            </a:r>
            <a:r>
              <a:rPr lang="en-US" dirty="0">
                <a:solidFill>
                  <a:srgbClr val="FFC000"/>
                </a:solidFill>
              </a:rPr>
              <a:t> is created in the Stack inside the frame </a:t>
            </a:r>
            <a:r>
              <a:rPr lang="en-US" dirty="0" smtClean="0">
                <a:solidFill>
                  <a:srgbClr val="FFC000"/>
                </a:solidFill>
              </a:rPr>
              <a:t>method2.</a:t>
            </a:r>
            <a:endParaRPr lang="hu-HU" dirty="0">
              <a:solidFill>
                <a:srgbClr val="FFC000"/>
              </a:solidFill>
            </a:endParaRPr>
          </a:p>
        </p:txBody>
      </p:sp>
    </p:spTree>
    <p:extLst>
      <p:ext uri="{BB962C8B-B14F-4D97-AF65-F5344CB8AC3E}">
        <p14:creationId xmlns:p14="http://schemas.microsoft.com/office/powerpoint/2010/main" val="192701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1" grpId="0"/>
      <p:bldP spid="4"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2414" y="79636"/>
            <a:ext cx="9767449" cy="807671"/>
          </a:xfrm>
        </p:spPr>
        <p:txBody>
          <a:bodyPr/>
          <a:lstStyle/>
          <a:p>
            <a:r>
              <a:rPr lang="hu-HU" sz="4000" dirty="0" err="1" smtClean="0">
                <a:solidFill>
                  <a:schemeClr val="tx1"/>
                </a:solidFill>
              </a:rPr>
              <a:t>Heap</a:t>
            </a:r>
            <a:r>
              <a:rPr lang="hu-HU" sz="4000" dirty="0" smtClean="0">
                <a:solidFill>
                  <a:schemeClr val="tx1"/>
                </a:solidFill>
              </a:rPr>
              <a:t> and </a:t>
            </a:r>
            <a:r>
              <a:rPr lang="hu-HU" sz="4000" dirty="0" err="1" smtClean="0">
                <a:solidFill>
                  <a:schemeClr val="tx1"/>
                </a:solidFill>
              </a:rPr>
              <a:t>Stack</a:t>
            </a:r>
            <a:r>
              <a:rPr lang="hu-HU" sz="4000" dirty="0" smtClean="0">
                <a:solidFill>
                  <a:schemeClr val="tx1"/>
                </a:solidFill>
              </a:rPr>
              <a:t> </a:t>
            </a:r>
            <a:r>
              <a:rPr lang="hu-HU" sz="4000" dirty="0" err="1" smtClean="0">
                <a:solidFill>
                  <a:schemeClr val="tx1"/>
                </a:solidFill>
              </a:rPr>
              <a:t>memory</a:t>
            </a:r>
            <a:r>
              <a:rPr lang="hu-HU" sz="4000" dirty="0" smtClean="0">
                <a:solidFill>
                  <a:schemeClr val="tx1"/>
                </a:solidFill>
              </a:rPr>
              <a:t> </a:t>
            </a:r>
            <a:r>
              <a:rPr lang="hu-HU" sz="4000" dirty="0" err="1" smtClean="0">
                <a:solidFill>
                  <a:schemeClr val="tx1"/>
                </a:solidFill>
              </a:rPr>
              <a:t>example</a:t>
            </a:r>
            <a:endParaRPr lang="hu-HU" sz="4000" dirty="0"/>
          </a:p>
        </p:txBody>
      </p:sp>
      <p:sp>
        <p:nvSpPr>
          <p:cNvPr id="5" name="Cím 1"/>
          <p:cNvSpPr txBox="1">
            <a:spLocks/>
          </p:cNvSpPr>
          <p:nvPr/>
        </p:nvSpPr>
        <p:spPr>
          <a:xfrm>
            <a:off x="259602" y="1461716"/>
            <a:ext cx="6709610" cy="208055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public static void </a:t>
            </a:r>
            <a:r>
              <a:rPr lang="en-US" sz="2000" b="1" dirty="0">
                <a:solidFill>
                  <a:srgbClr val="FFFF00"/>
                </a:solidFill>
              </a:rPr>
              <a:t>main</a:t>
            </a:r>
            <a:r>
              <a:rPr lang="en-US" sz="2000" b="1" dirty="0"/>
              <a:t>(String[] </a:t>
            </a:r>
            <a:r>
              <a:rPr lang="en-US" sz="2000" b="1" dirty="0" err="1"/>
              <a:t>args</a:t>
            </a:r>
            <a:r>
              <a:rPr lang="en-US" sz="2000" b="1" dirty="0"/>
              <a:t>) </a:t>
            </a:r>
            <a:r>
              <a:rPr lang="en-US" sz="2000" b="1" dirty="0" smtClean="0"/>
              <a:t>{</a:t>
            </a:r>
            <a:endParaRPr lang="hu-HU" sz="2000" b="1" dirty="0" smtClean="0"/>
          </a:p>
          <a:p>
            <a:endParaRPr lang="hu-HU" sz="2000" b="1" dirty="0" smtClean="0">
              <a:solidFill>
                <a:schemeClr val="tx1"/>
              </a:solidFill>
            </a:endParaRPr>
          </a:p>
          <a:p>
            <a:endParaRPr lang="hu-HU" sz="2000" b="1" dirty="0">
              <a:solidFill>
                <a:schemeClr val="tx1"/>
              </a:solidFill>
            </a:endParaRPr>
          </a:p>
          <a:p>
            <a:r>
              <a:rPr lang="hu-HU" sz="2000" b="1" dirty="0" smtClean="0">
                <a:solidFill>
                  <a:schemeClr val="tx1"/>
                </a:solidFill>
              </a:rPr>
              <a:t>}</a:t>
            </a:r>
            <a:endParaRPr lang="en-US" sz="2000" dirty="0">
              <a:solidFill>
                <a:schemeClr val="tx1"/>
              </a:solidFill>
            </a:endParaRPr>
          </a:p>
        </p:txBody>
      </p:sp>
      <p:sp>
        <p:nvSpPr>
          <p:cNvPr id="21" name="Téglalap 20"/>
          <p:cNvSpPr/>
          <p:nvPr/>
        </p:nvSpPr>
        <p:spPr>
          <a:xfrm>
            <a:off x="6483178"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Szövegdoboz 22"/>
          <p:cNvSpPr txBox="1"/>
          <p:nvPr/>
        </p:nvSpPr>
        <p:spPr>
          <a:xfrm>
            <a:off x="7146941" y="6338668"/>
            <a:ext cx="1379217" cy="523220"/>
          </a:xfrm>
          <a:prstGeom prst="rect">
            <a:avLst/>
          </a:prstGeom>
          <a:noFill/>
        </p:spPr>
        <p:txBody>
          <a:bodyPr wrap="square" rtlCol="0">
            <a:spAutoFit/>
          </a:bodyPr>
          <a:lstStyle/>
          <a:p>
            <a:r>
              <a:rPr lang="hu-HU" sz="2800" dirty="0" smtClean="0"/>
              <a:t>STACK</a:t>
            </a:r>
            <a:endParaRPr lang="hu-HU" sz="2800" dirty="0"/>
          </a:p>
        </p:txBody>
      </p:sp>
      <p:sp>
        <p:nvSpPr>
          <p:cNvPr id="25" name="Lekerekített téglalap 24"/>
          <p:cNvSpPr/>
          <p:nvPr/>
        </p:nvSpPr>
        <p:spPr>
          <a:xfrm>
            <a:off x="6557320" y="5367123"/>
            <a:ext cx="2413687" cy="8606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26" name="Szövegdoboz 25"/>
          <p:cNvSpPr txBox="1"/>
          <p:nvPr/>
        </p:nvSpPr>
        <p:spPr>
          <a:xfrm>
            <a:off x="6557320" y="5280791"/>
            <a:ext cx="1886464" cy="646331"/>
          </a:xfrm>
          <a:prstGeom prst="rect">
            <a:avLst/>
          </a:prstGeom>
          <a:noFill/>
        </p:spPr>
        <p:txBody>
          <a:bodyPr wrap="square" rtlCol="0">
            <a:spAutoFit/>
          </a:bodyPr>
          <a:lstStyle/>
          <a:p>
            <a:r>
              <a:rPr lang="hu-HU" sz="3600" b="1" dirty="0" smtClean="0">
                <a:solidFill>
                  <a:srgbClr val="FFFF00"/>
                </a:solidFill>
              </a:rPr>
              <a:t>main</a:t>
            </a:r>
            <a:endParaRPr lang="hu-HU" sz="3600" b="1" dirty="0">
              <a:solidFill>
                <a:srgbClr val="FFFF00"/>
              </a:solidFill>
            </a:endParaRPr>
          </a:p>
        </p:txBody>
      </p:sp>
      <p:sp>
        <p:nvSpPr>
          <p:cNvPr id="9" name="Szövegdoboz 8"/>
          <p:cNvSpPr txBox="1"/>
          <p:nvPr/>
        </p:nvSpPr>
        <p:spPr>
          <a:xfrm>
            <a:off x="716692" y="1779370"/>
            <a:ext cx="2323070" cy="400110"/>
          </a:xfrm>
          <a:prstGeom prst="rect">
            <a:avLst/>
          </a:prstGeom>
          <a:noFill/>
        </p:spPr>
        <p:txBody>
          <a:bodyPr wrap="square" rtlCol="0">
            <a:spAutoFit/>
          </a:bodyPr>
          <a:lstStyle/>
          <a:p>
            <a:r>
              <a:rPr lang="hu-HU" sz="2000" b="1" dirty="0" err="1"/>
              <a:t>d</a:t>
            </a:r>
            <a:r>
              <a:rPr lang="hu-HU" sz="2000" b="1" dirty="0" err="1" smtClean="0"/>
              <a:t>ouble</a:t>
            </a:r>
            <a:r>
              <a:rPr lang="hu-HU" sz="2000" b="1" dirty="0" smtClean="0"/>
              <a:t> </a:t>
            </a:r>
            <a:r>
              <a:rPr lang="hu-HU" sz="2000" b="1" dirty="0">
                <a:solidFill>
                  <a:srgbClr val="FF0000"/>
                </a:solidFill>
              </a:rPr>
              <a:t>d</a:t>
            </a:r>
            <a:r>
              <a:rPr lang="hu-HU" sz="2000" b="1" dirty="0" smtClean="0"/>
              <a:t> = 10;</a:t>
            </a:r>
            <a:endParaRPr lang="hu-HU" sz="2000" b="1" dirty="0"/>
          </a:p>
        </p:txBody>
      </p:sp>
      <p:sp>
        <p:nvSpPr>
          <p:cNvPr id="10" name="Szövegdoboz 9"/>
          <p:cNvSpPr txBox="1"/>
          <p:nvPr/>
        </p:nvSpPr>
        <p:spPr>
          <a:xfrm>
            <a:off x="8419074" y="5709567"/>
            <a:ext cx="403654" cy="584775"/>
          </a:xfrm>
          <a:prstGeom prst="rect">
            <a:avLst/>
          </a:prstGeom>
          <a:noFill/>
        </p:spPr>
        <p:txBody>
          <a:bodyPr wrap="square" rtlCol="0">
            <a:spAutoFit/>
          </a:bodyPr>
          <a:lstStyle/>
          <a:p>
            <a:r>
              <a:rPr lang="hu-HU" sz="3200" dirty="0" smtClean="0">
                <a:solidFill>
                  <a:srgbClr val="FF0000"/>
                </a:solidFill>
              </a:rPr>
              <a:t>d</a:t>
            </a:r>
            <a:endParaRPr lang="hu-HU" sz="3200" dirty="0">
              <a:solidFill>
                <a:srgbClr val="FF0000"/>
              </a:solidFill>
            </a:endParaRPr>
          </a:p>
        </p:txBody>
      </p:sp>
      <p:sp>
        <p:nvSpPr>
          <p:cNvPr id="11" name="Szövegdoboz 10"/>
          <p:cNvSpPr txBox="1"/>
          <p:nvPr/>
        </p:nvSpPr>
        <p:spPr>
          <a:xfrm>
            <a:off x="716692" y="2097100"/>
            <a:ext cx="1853513" cy="400110"/>
          </a:xfrm>
          <a:prstGeom prst="rect">
            <a:avLst/>
          </a:prstGeom>
          <a:noFill/>
        </p:spPr>
        <p:txBody>
          <a:bodyPr wrap="square" rtlCol="0">
            <a:spAutoFit/>
          </a:bodyPr>
          <a:lstStyle/>
          <a:p>
            <a:r>
              <a:rPr lang="hu-HU" sz="2000" b="1" dirty="0" smtClean="0"/>
              <a:t>method1(20);</a:t>
            </a:r>
          </a:p>
        </p:txBody>
      </p:sp>
      <p:sp>
        <p:nvSpPr>
          <p:cNvPr id="12" name="Szövegdoboz 11"/>
          <p:cNvSpPr txBox="1"/>
          <p:nvPr/>
        </p:nvSpPr>
        <p:spPr>
          <a:xfrm>
            <a:off x="329514" y="3070335"/>
            <a:ext cx="3954162" cy="1631216"/>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void</a:t>
            </a:r>
            <a:r>
              <a:rPr lang="hu-HU" sz="2000" b="1" dirty="0" smtClean="0"/>
              <a:t> </a:t>
            </a:r>
            <a:r>
              <a:rPr lang="hu-HU" sz="2000" b="1" dirty="0" smtClean="0">
                <a:solidFill>
                  <a:srgbClr val="FFFF00"/>
                </a:solidFill>
              </a:rPr>
              <a:t>method1</a:t>
            </a:r>
            <a:r>
              <a:rPr lang="hu-HU" sz="2000" b="1" dirty="0" smtClean="0"/>
              <a:t>(int </a:t>
            </a:r>
            <a:r>
              <a:rPr lang="hu-HU" sz="2000" b="1" dirty="0" smtClean="0">
                <a:solidFill>
                  <a:srgbClr val="FF0000"/>
                </a:solidFill>
              </a:rPr>
              <a:t>i</a:t>
            </a:r>
            <a:r>
              <a:rPr lang="hu-HU" sz="2000" b="1" dirty="0" smtClean="0"/>
              <a:t>){</a:t>
            </a:r>
          </a:p>
          <a:p>
            <a:endParaRPr lang="hu-HU" sz="2000" b="1" dirty="0" smtClean="0"/>
          </a:p>
          <a:p>
            <a:endParaRPr lang="hu-HU" sz="2000" b="1" dirty="0"/>
          </a:p>
          <a:p>
            <a:endParaRPr lang="hu-HU" sz="2000" b="1" dirty="0" smtClean="0"/>
          </a:p>
          <a:p>
            <a:r>
              <a:rPr lang="hu-HU" sz="2000" b="1" dirty="0" smtClean="0"/>
              <a:t>}</a:t>
            </a:r>
            <a:endParaRPr lang="hu-HU" sz="2000" b="1" dirty="0"/>
          </a:p>
        </p:txBody>
      </p:sp>
      <p:sp>
        <p:nvSpPr>
          <p:cNvPr id="15" name="Lekerekített téglalap 14"/>
          <p:cNvSpPr/>
          <p:nvPr/>
        </p:nvSpPr>
        <p:spPr>
          <a:xfrm>
            <a:off x="6561436" y="4465079"/>
            <a:ext cx="2413687" cy="86068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16" name="Szövegdoboz 15"/>
          <p:cNvSpPr txBox="1"/>
          <p:nvPr/>
        </p:nvSpPr>
        <p:spPr>
          <a:xfrm>
            <a:off x="6561435" y="4378747"/>
            <a:ext cx="2351905" cy="646331"/>
          </a:xfrm>
          <a:prstGeom prst="rect">
            <a:avLst/>
          </a:prstGeom>
          <a:noFill/>
        </p:spPr>
        <p:txBody>
          <a:bodyPr wrap="square" rtlCol="0">
            <a:spAutoFit/>
          </a:bodyPr>
          <a:lstStyle/>
          <a:p>
            <a:r>
              <a:rPr lang="hu-HU" sz="3600" b="1" dirty="0" smtClean="0">
                <a:solidFill>
                  <a:srgbClr val="FFFF00"/>
                </a:solidFill>
              </a:rPr>
              <a:t>method1</a:t>
            </a:r>
            <a:endParaRPr lang="hu-HU" sz="3600" b="1" dirty="0">
              <a:solidFill>
                <a:srgbClr val="FFFF00"/>
              </a:solidFill>
            </a:endParaRPr>
          </a:p>
        </p:txBody>
      </p:sp>
      <p:sp>
        <p:nvSpPr>
          <p:cNvPr id="18" name="Szövegdoboz 17"/>
          <p:cNvSpPr txBox="1"/>
          <p:nvPr/>
        </p:nvSpPr>
        <p:spPr>
          <a:xfrm>
            <a:off x="807308" y="3377663"/>
            <a:ext cx="2487827" cy="400110"/>
          </a:xfrm>
          <a:prstGeom prst="rect">
            <a:avLst/>
          </a:prstGeom>
          <a:noFill/>
        </p:spPr>
        <p:txBody>
          <a:bodyPr wrap="square" rtlCol="0">
            <a:spAutoFit/>
          </a:bodyPr>
          <a:lstStyle/>
          <a:p>
            <a:r>
              <a:rPr lang="hu-HU" sz="2000" b="1" dirty="0" err="1" smtClean="0"/>
              <a:t>float</a:t>
            </a:r>
            <a:r>
              <a:rPr lang="hu-HU" sz="2000" b="1" dirty="0" smtClean="0"/>
              <a:t> </a:t>
            </a:r>
            <a:r>
              <a:rPr lang="hu-HU" sz="2000" b="1" dirty="0" smtClean="0">
                <a:solidFill>
                  <a:srgbClr val="FF0000"/>
                </a:solidFill>
              </a:rPr>
              <a:t>f</a:t>
            </a:r>
            <a:r>
              <a:rPr lang="hu-HU" sz="2000" b="1" dirty="0" smtClean="0"/>
              <a:t> = 30f;</a:t>
            </a:r>
            <a:endParaRPr lang="hu-HU" sz="2000" b="1" dirty="0"/>
          </a:p>
        </p:txBody>
      </p:sp>
      <p:sp>
        <p:nvSpPr>
          <p:cNvPr id="27" name="Szövegdoboz 26"/>
          <p:cNvSpPr txBox="1"/>
          <p:nvPr/>
        </p:nvSpPr>
        <p:spPr>
          <a:xfrm>
            <a:off x="8337205" y="4824108"/>
            <a:ext cx="860858" cy="584775"/>
          </a:xfrm>
          <a:prstGeom prst="rect">
            <a:avLst/>
          </a:prstGeom>
          <a:noFill/>
        </p:spPr>
        <p:txBody>
          <a:bodyPr wrap="square" rtlCol="0">
            <a:spAutoFit/>
          </a:bodyPr>
          <a:lstStyle/>
          <a:p>
            <a:r>
              <a:rPr lang="hu-HU" sz="3200" dirty="0" smtClean="0">
                <a:solidFill>
                  <a:srgbClr val="FF0000"/>
                </a:solidFill>
              </a:rPr>
              <a:t>i, f</a:t>
            </a:r>
            <a:endParaRPr lang="hu-HU" sz="3200" dirty="0">
              <a:solidFill>
                <a:srgbClr val="FF0000"/>
              </a:solidFill>
            </a:endParaRPr>
          </a:p>
        </p:txBody>
      </p:sp>
      <p:sp>
        <p:nvSpPr>
          <p:cNvPr id="20" name="Szövegdoboz 19"/>
          <p:cNvSpPr txBox="1"/>
          <p:nvPr/>
        </p:nvSpPr>
        <p:spPr>
          <a:xfrm>
            <a:off x="807308" y="3675981"/>
            <a:ext cx="2724721" cy="400110"/>
          </a:xfrm>
          <a:prstGeom prst="rect">
            <a:avLst/>
          </a:prstGeom>
          <a:noFill/>
        </p:spPr>
        <p:txBody>
          <a:bodyPr wrap="square" rtlCol="0">
            <a:spAutoFit/>
          </a:bodyPr>
          <a:lstStyle/>
          <a:p>
            <a:r>
              <a:rPr lang="hu-HU" sz="2000" b="1" dirty="0" smtClean="0"/>
              <a:t>// more </a:t>
            </a:r>
            <a:r>
              <a:rPr lang="hu-HU" sz="2000" b="1" dirty="0" err="1" smtClean="0"/>
              <a:t>code</a:t>
            </a:r>
            <a:r>
              <a:rPr lang="hu-HU" sz="2000" b="1" dirty="0" smtClean="0"/>
              <a:t> here</a:t>
            </a:r>
            <a:endParaRPr lang="hu-HU" sz="2000" b="1" dirty="0"/>
          </a:p>
        </p:txBody>
      </p:sp>
      <p:sp>
        <p:nvSpPr>
          <p:cNvPr id="24" name="Szövegdoboz 23"/>
          <p:cNvSpPr txBox="1"/>
          <p:nvPr/>
        </p:nvSpPr>
        <p:spPr>
          <a:xfrm>
            <a:off x="840260" y="4003748"/>
            <a:ext cx="1598140" cy="400110"/>
          </a:xfrm>
          <a:prstGeom prst="rect">
            <a:avLst/>
          </a:prstGeom>
          <a:noFill/>
        </p:spPr>
        <p:txBody>
          <a:bodyPr wrap="square" rtlCol="0">
            <a:spAutoFit/>
          </a:bodyPr>
          <a:lstStyle/>
          <a:p>
            <a:r>
              <a:rPr lang="hu-HU" sz="2000" b="1" dirty="0" smtClean="0"/>
              <a:t>method2();</a:t>
            </a:r>
            <a:endParaRPr lang="hu-HU" sz="2000" b="1" dirty="0"/>
          </a:p>
        </p:txBody>
      </p:sp>
      <p:sp>
        <p:nvSpPr>
          <p:cNvPr id="28" name="Szövegdoboz 27"/>
          <p:cNvSpPr txBox="1"/>
          <p:nvPr/>
        </p:nvSpPr>
        <p:spPr>
          <a:xfrm>
            <a:off x="395416" y="5058032"/>
            <a:ext cx="3888260" cy="1323439"/>
          </a:xfrm>
          <a:prstGeom prst="rect">
            <a:avLst/>
          </a:prstGeom>
          <a:noFill/>
        </p:spPr>
        <p:txBody>
          <a:bodyPr wrap="square" rtlCol="0">
            <a:spAutoFit/>
          </a:bodyPr>
          <a:lstStyle/>
          <a:p>
            <a:r>
              <a:rPr lang="hu-HU" sz="2000" b="1" dirty="0" smtClean="0"/>
              <a:t>Public </a:t>
            </a:r>
            <a:r>
              <a:rPr lang="hu-HU" sz="2000" b="1" dirty="0" err="1" smtClean="0"/>
              <a:t>void</a:t>
            </a:r>
            <a:r>
              <a:rPr lang="hu-HU" sz="2000" b="1" dirty="0" smtClean="0"/>
              <a:t> </a:t>
            </a:r>
            <a:r>
              <a:rPr lang="hu-HU" sz="2000" b="1" dirty="0" smtClean="0">
                <a:solidFill>
                  <a:srgbClr val="FFFF00"/>
                </a:solidFill>
              </a:rPr>
              <a:t>method2</a:t>
            </a:r>
            <a:r>
              <a:rPr lang="hu-HU" sz="2000" b="1" dirty="0" smtClean="0"/>
              <a:t>(){</a:t>
            </a:r>
          </a:p>
          <a:p>
            <a:endParaRPr lang="hu-HU" sz="2000" b="1" dirty="0"/>
          </a:p>
          <a:p>
            <a:endParaRPr lang="hu-HU" sz="2000" b="1" dirty="0" smtClean="0"/>
          </a:p>
          <a:p>
            <a:r>
              <a:rPr lang="hu-HU" sz="2000" b="1" dirty="0" smtClean="0"/>
              <a:t>}</a:t>
            </a:r>
            <a:endParaRPr lang="hu-HU" sz="2000" b="1" dirty="0"/>
          </a:p>
        </p:txBody>
      </p:sp>
      <p:sp>
        <p:nvSpPr>
          <p:cNvPr id="22" name="Lekerekített téglalap 21"/>
          <p:cNvSpPr/>
          <p:nvPr/>
        </p:nvSpPr>
        <p:spPr>
          <a:xfrm>
            <a:off x="6557314" y="3563035"/>
            <a:ext cx="2413687" cy="86068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32" name="Szövegdoboz 31"/>
          <p:cNvSpPr txBox="1"/>
          <p:nvPr/>
        </p:nvSpPr>
        <p:spPr>
          <a:xfrm>
            <a:off x="6557313" y="3476703"/>
            <a:ext cx="2351905" cy="646331"/>
          </a:xfrm>
          <a:prstGeom prst="rect">
            <a:avLst/>
          </a:prstGeom>
          <a:noFill/>
        </p:spPr>
        <p:txBody>
          <a:bodyPr wrap="square" rtlCol="0">
            <a:spAutoFit/>
          </a:bodyPr>
          <a:lstStyle/>
          <a:p>
            <a:r>
              <a:rPr lang="hu-HU" sz="3600" b="1" dirty="0" smtClean="0">
                <a:solidFill>
                  <a:srgbClr val="FFFF00"/>
                </a:solidFill>
              </a:rPr>
              <a:t>method2</a:t>
            </a:r>
            <a:endParaRPr lang="hu-HU" sz="3600" b="1" dirty="0">
              <a:solidFill>
                <a:srgbClr val="FFFF00"/>
              </a:solidFill>
            </a:endParaRPr>
          </a:p>
        </p:txBody>
      </p:sp>
      <p:sp>
        <p:nvSpPr>
          <p:cNvPr id="29" name="Szövegdoboz 28"/>
          <p:cNvSpPr txBox="1"/>
          <p:nvPr/>
        </p:nvSpPr>
        <p:spPr>
          <a:xfrm>
            <a:off x="5890052" y="1466332"/>
            <a:ext cx="2825578" cy="1323439"/>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class</a:t>
            </a:r>
            <a:r>
              <a:rPr lang="hu-HU" sz="2000" b="1" dirty="0" smtClean="0"/>
              <a:t> House{</a:t>
            </a:r>
          </a:p>
          <a:p>
            <a:r>
              <a:rPr lang="hu-HU" sz="2000" b="1" dirty="0"/>
              <a:t> </a:t>
            </a:r>
            <a:r>
              <a:rPr lang="hu-HU" sz="2000" b="1" dirty="0" smtClean="0"/>
              <a:t>     int </a:t>
            </a:r>
            <a:r>
              <a:rPr lang="hu-HU" sz="2000" b="1" dirty="0" err="1" smtClean="0">
                <a:solidFill>
                  <a:srgbClr val="FF0000"/>
                </a:solidFill>
              </a:rPr>
              <a:t>windows</a:t>
            </a:r>
            <a:r>
              <a:rPr lang="hu-HU" sz="2000" b="1" dirty="0" smtClean="0"/>
              <a:t>;</a:t>
            </a:r>
          </a:p>
          <a:p>
            <a:r>
              <a:rPr lang="hu-HU" sz="2000" b="1" dirty="0"/>
              <a:t> </a:t>
            </a:r>
            <a:r>
              <a:rPr lang="hu-HU" sz="2000" b="1" dirty="0" smtClean="0"/>
              <a:t>     int </a:t>
            </a:r>
            <a:r>
              <a:rPr lang="hu-HU" sz="2000" b="1" dirty="0" err="1" smtClean="0">
                <a:solidFill>
                  <a:srgbClr val="FF0000"/>
                </a:solidFill>
              </a:rPr>
              <a:t>doors</a:t>
            </a:r>
            <a:r>
              <a:rPr lang="hu-HU" sz="2000" b="1" dirty="0" smtClean="0"/>
              <a:t>;</a:t>
            </a:r>
          </a:p>
          <a:p>
            <a:r>
              <a:rPr lang="hu-HU" sz="2000" b="1" dirty="0" smtClean="0"/>
              <a:t>}</a:t>
            </a:r>
            <a:endParaRPr lang="hu-HU" sz="2000" b="1" dirty="0"/>
          </a:p>
        </p:txBody>
      </p:sp>
      <p:sp>
        <p:nvSpPr>
          <p:cNvPr id="30" name="Szövegdoboz 29"/>
          <p:cNvSpPr txBox="1"/>
          <p:nvPr/>
        </p:nvSpPr>
        <p:spPr>
          <a:xfrm>
            <a:off x="807308" y="5358885"/>
            <a:ext cx="2232454" cy="400110"/>
          </a:xfrm>
          <a:prstGeom prst="rect">
            <a:avLst/>
          </a:prstGeom>
          <a:noFill/>
        </p:spPr>
        <p:txBody>
          <a:bodyPr wrap="square" rtlCol="0">
            <a:spAutoFit/>
          </a:bodyPr>
          <a:lstStyle/>
          <a:p>
            <a:r>
              <a:rPr lang="hu-HU" sz="2000" b="1" dirty="0" smtClean="0"/>
              <a:t>House </a:t>
            </a:r>
            <a:r>
              <a:rPr lang="hu-HU" sz="2000" b="1" dirty="0" err="1" smtClean="0">
                <a:solidFill>
                  <a:srgbClr val="FF0000"/>
                </a:solidFill>
              </a:rPr>
              <a:t>houseRef</a:t>
            </a:r>
            <a:endParaRPr lang="hu-HU" sz="2000" b="1" dirty="0">
              <a:solidFill>
                <a:srgbClr val="FF0000"/>
              </a:solidFill>
            </a:endParaRPr>
          </a:p>
        </p:txBody>
      </p:sp>
      <p:sp>
        <p:nvSpPr>
          <p:cNvPr id="31" name="Szövegdoboz 30"/>
          <p:cNvSpPr txBox="1"/>
          <p:nvPr/>
        </p:nvSpPr>
        <p:spPr>
          <a:xfrm>
            <a:off x="2883245" y="5367123"/>
            <a:ext cx="354227" cy="400110"/>
          </a:xfrm>
          <a:prstGeom prst="rect">
            <a:avLst/>
          </a:prstGeom>
          <a:noFill/>
        </p:spPr>
        <p:txBody>
          <a:bodyPr wrap="square" rtlCol="0">
            <a:spAutoFit/>
          </a:bodyPr>
          <a:lstStyle/>
          <a:p>
            <a:r>
              <a:rPr lang="hu-HU" sz="2000" b="1" dirty="0" smtClean="0"/>
              <a:t>=</a:t>
            </a:r>
            <a:endParaRPr lang="hu-HU" sz="2000" b="1" dirty="0"/>
          </a:p>
        </p:txBody>
      </p:sp>
      <p:sp>
        <p:nvSpPr>
          <p:cNvPr id="33" name="Szövegdoboz 32"/>
          <p:cNvSpPr txBox="1"/>
          <p:nvPr/>
        </p:nvSpPr>
        <p:spPr>
          <a:xfrm>
            <a:off x="3196279" y="5334171"/>
            <a:ext cx="1816962" cy="400110"/>
          </a:xfrm>
          <a:prstGeom prst="rect">
            <a:avLst/>
          </a:prstGeom>
          <a:noFill/>
          <a:ln w="38100">
            <a:noFill/>
          </a:ln>
        </p:spPr>
        <p:txBody>
          <a:bodyPr wrap="square" rtlCol="0">
            <a:spAutoFit/>
          </a:bodyPr>
          <a:lstStyle/>
          <a:p>
            <a:r>
              <a:rPr lang="hu-HU" sz="2000" b="1" dirty="0" err="1" smtClean="0"/>
              <a:t>new</a:t>
            </a:r>
            <a:r>
              <a:rPr lang="hu-HU" sz="2000" b="1" dirty="0" smtClean="0"/>
              <a:t> House();</a:t>
            </a:r>
            <a:endParaRPr lang="hu-HU" sz="2000" b="1" dirty="0"/>
          </a:p>
        </p:txBody>
      </p:sp>
      <p:sp>
        <p:nvSpPr>
          <p:cNvPr id="3" name="Szövegdoboz 2"/>
          <p:cNvSpPr txBox="1"/>
          <p:nvPr/>
        </p:nvSpPr>
        <p:spPr>
          <a:xfrm>
            <a:off x="2908922" y="5338290"/>
            <a:ext cx="303833" cy="467413"/>
          </a:xfrm>
          <a:prstGeom prst="rect">
            <a:avLst/>
          </a:prstGeom>
          <a:noFill/>
          <a:ln w="38100">
            <a:solidFill>
              <a:srgbClr val="FFC000"/>
            </a:solidFill>
          </a:ln>
        </p:spPr>
        <p:txBody>
          <a:bodyPr wrap="square" rtlCol="0">
            <a:spAutoFit/>
          </a:bodyPr>
          <a:lstStyle/>
          <a:p>
            <a:endParaRPr lang="hu-HU" dirty="0"/>
          </a:p>
        </p:txBody>
      </p:sp>
      <p:sp>
        <p:nvSpPr>
          <p:cNvPr id="34" name="Téglalap 33"/>
          <p:cNvSpPr/>
          <p:nvPr/>
        </p:nvSpPr>
        <p:spPr>
          <a:xfrm>
            <a:off x="9246972"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5" name="Szövegdoboz 34"/>
          <p:cNvSpPr txBox="1"/>
          <p:nvPr/>
        </p:nvSpPr>
        <p:spPr>
          <a:xfrm>
            <a:off x="10042544" y="6338668"/>
            <a:ext cx="1379217" cy="523220"/>
          </a:xfrm>
          <a:prstGeom prst="rect">
            <a:avLst/>
          </a:prstGeom>
          <a:noFill/>
        </p:spPr>
        <p:txBody>
          <a:bodyPr wrap="square" rtlCol="0">
            <a:spAutoFit/>
          </a:bodyPr>
          <a:lstStyle/>
          <a:p>
            <a:r>
              <a:rPr lang="hu-HU" sz="2800" dirty="0" smtClean="0"/>
              <a:t>HEAP</a:t>
            </a:r>
            <a:endParaRPr lang="hu-HU" sz="2800" dirty="0"/>
          </a:p>
        </p:txBody>
      </p:sp>
      <p:sp>
        <p:nvSpPr>
          <p:cNvPr id="36" name="Folyamatábra: Bekötés 35"/>
          <p:cNvSpPr/>
          <p:nvPr/>
        </p:nvSpPr>
        <p:spPr>
          <a:xfrm>
            <a:off x="9428203" y="3717495"/>
            <a:ext cx="2191265" cy="2153846"/>
          </a:xfrm>
          <a:prstGeom prst="flowChartConnec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37" name="Szövegdoboz 36"/>
          <p:cNvSpPr txBox="1"/>
          <p:nvPr/>
        </p:nvSpPr>
        <p:spPr>
          <a:xfrm>
            <a:off x="9644445" y="3899405"/>
            <a:ext cx="1758779" cy="646331"/>
          </a:xfrm>
          <a:prstGeom prst="rect">
            <a:avLst/>
          </a:prstGeom>
          <a:noFill/>
        </p:spPr>
        <p:txBody>
          <a:bodyPr wrap="square" rtlCol="0">
            <a:spAutoFit/>
          </a:bodyPr>
          <a:lstStyle/>
          <a:p>
            <a:r>
              <a:rPr lang="hu-HU" sz="3600" b="1" dirty="0" err="1" smtClean="0"/>
              <a:t>Object</a:t>
            </a:r>
            <a:endParaRPr lang="hu-HU" sz="3600" b="1" dirty="0"/>
          </a:p>
        </p:txBody>
      </p:sp>
      <p:sp>
        <p:nvSpPr>
          <p:cNvPr id="38" name="Szövegdoboz 37"/>
          <p:cNvSpPr txBox="1"/>
          <p:nvPr/>
        </p:nvSpPr>
        <p:spPr>
          <a:xfrm>
            <a:off x="9399889" y="4534899"/>
            <a:ext cx="2349847" cy="553998"/>
          </a:xfrm>
          <a:prstGeom prst="rect">
            <a:avLst/>
          </a:prstGeom>
          <a:noFill/>
        </p:spPr>
        <p:txBody>
          <a:bodyPr wrap="square" rtlCol="0">
            <a:spAutoFit/>
          </a:bodyPr>
          <a:lstStyle/>
          <a:p>
            <a:r>
              <a:rPr lang="hu-HU" sz="3000" dirty="0" err="1" smtClean="0">
                <a:solidFill>
                  <a:srgbClr val="FF0000"/>
                </a:solidFill>
              </a:rPr>
              <a:t>windows</a:t>
            </a:r>
            <a:r>
              <a:rPr lang="hu-HU" sz="3000" dirty="0" smtClean="0">
                <a:solidFill>
                  <a:srgbClr val="FF0000"/>
                </a:solidFill>
              </a:rPr>
              <a:t>=0</a:t>
            </a:r>
            <a:endParaRPr lang="hu-HU" sz="3000" dirty="0">
              <a:solidFill>
                <a:srgbClr val="FF0000"/>
              </a:solidFill>
            </a:endParaRPr>
          </a:p>
        </p:txBody>
      </p:sp>
      <p:sp>
        <p:nvSpPr>
          <p:cNvPr id="39" name="Szövegdoboz 38"/>
          <p:cNvSpPr txBox="1"/>
          <p:nvPr/>
        </p:nvSpPr>
        <p:spPr>
          <a:xfrm>
            <a:off x="9695419" y="4946937"/>
            <a:ext cx="1737153" cy="553998"/>
          </a:xfrm>
          <a:prstGeom prst="rect">
            <a:avLst/>
          </a:prstGeom>
          <a:noFill/>
        </p:spPr>
        <p:txBody>
          <a:bodyPr wrap="square" rtlCol="0">
            <a:spAutoFit/>
          </a:bodyPr>
          <a:lstStyle/>
          <a:p>
            <a:r>
              <a:rPr lang="hu-HU" sz="3000" dirty="0" err="1" smtClean="0">
                <a:solidFill>
                  <a:srgbClr val="FF0000"/>
                </a:solidFill>
              </a:rPr>
              <a:t>doors</a:t>
            </a:r>
            <a:r>
              <a:rPr lang="hu-HU" sz="3000" dirty="0" smtClean="0">
                <a:solidFill>
                  <a:srgbClr val="FF0000"/>
                </a:solidFill>
              </a:rPr>
              <a:t>=0</a:t>
            </a:r>
            <a:endParaRPr lang="hu-HU" sz="3000" dirty="0">
              <a:solidFill>
                <a:srgbClr val="FF0000"/>
              </a:solidFill>
            </a:endParaRPr>
          </a:p>
        </p:txBody>
      </p:sp>
      <p:sp>
        <p:nvSpPr>
          <p:cNvPr id="41" name="Szövegdoboz 40"/>
          <p:cNvSpPr txBox="1"/>
          <p:nvPr/>
        </p:nvSpPr>
        <p:spPr>
          <a:xfrm>
            <a:off x="6969212" y="3930184"/>
            <a:ext cx="2055341" cy="584775"/>
          </a:xfrm>
          <a:prstGeom prst="rect">
            <a:avLst/>
          </a:prstGeom>
          <a:noFill/>
        </p:spPr>
        <p:txBody>
          <a:bodyPr wrap="square" rtlCol="0">
            <a:spAutoFit/>
          </a:bodyPr>
          <a:lstStyle/>
          <a:p>
            <a:r>
              <a:rPr lang="hu-HU" sz="3200" dirty="0" err="1" smtClean="0">
                <a:solidFill>
                  <a:srgbClr val="FF0000"/>
                </a:solidFill>
              </a:rPr>
              <a:t>houseRef</a:t>
            </a:r>
            <a:endParaRPr lang="hu-HU" sz="3200" dirty="0">
              <a:solidFill>
                <a:srgbClr val="FF0000"/>
              </a:solidFill>
            </a:endParaRPr>
          </a:p>
        </p:txBody>
      </p:sp>
      <p:sp>
        <p:nvSpPr>
          <p:cNvPr id="7" name="Szövegdoboz 6"/>
          <p:cNvSpPr txBox="1"/>
          <p:nvPr/>
        </p:nvSpPr>
        <p:spPr>
          <a:xfrm>
            <a:off x="3468531" y="3693908"/>
            <a:ext cx="2961095" cy="1477328"/>
          </a:xfrm>
          <a:prstGeom prst="rect">
            <a:avLst/>
          </a:prstGeom>
          <a:noFill/>
        </p:spPr>
        <p:txBody>
          <a:bodyPr wrap="square" rtlCol="0">
            <a:spAutoFit/>
          </a:bodyPr>
          <a:lstStyle/>
          <a:p>
            <a:r>
              <a:rPr lang="en-US" dirty="0">
                <a:solidFill>
                  <a:srgbClr val="FFC000"/>
                </a:solidFill>
              </a:rPr>
              <a:t>The assignment operator makes </a:t>
            </a:r>
            <a:r>
              <a:rPr lang="hu-HU" dirty="0" err="1" smtClean="0">
                <a:solidFill>
                  <a:srgbClr val="FFC000"/>
                </a:solidFill>
              </a:rPr>
              <a:t>the</a:t>
            </a:r>
            <a:r>
              <a:rPr lang="en-US" dirty="0" smtClean="0">
                <a:solidFill>
                  <a:srgbClr val="FFC000"/>
                </a:solidFill>
              </a:rPr>
              <a:t> </a:t>
            </a:r>
            <a:r>
              <a:rPr lang="en-US" dirty="0" err="1">
                <a:solidFill>
                  <a:srgbClr val="FFC000"/>
                </a:solidFill>
              </a:rPr>
              <a:t>houseRef</a:t>
            </a:r>
            <a:r>
              <a:rPr lang="en-US" dirty="0">
                <a:solidFill>
                  <a:srgbClr val="FFC000"/>
                </a:solidFill>
              </a:rPr>
              <a:t> </a:t>
            </a:r>
            <a:r>
              <a:rPr lang="en-US" dirty="0" smtClean="0">
                <a:solidFill>
                  <a:srgbClr val="FFC000"/>
                </a:solidFill>
              </a:rPr>
              <a:t>reference </a:t>
            </a:r>
            <a:r>
              <a:rPr lang="en-US" dirty="0">
                <a:solidFill>
                  <a:srgbClr val="FFC000"/>
                </a:solidFill>
              </a:rPr>
              <a:t>variable to point to the House object in the Heap.</a:t>
            </a:r>
            <a:endParaRPr lang="hu-HU" dirty="0">
              <a:solidFill>
                <a:srgbClr val="FFC000"/>
              </a:solidFill>
            </a:endParaRPr>
          </a:p>
        </p:txBody>
      </p:sp>
      <p:sp>
        <p:nvSpPr>
          <p:cNvPr id="6" name="Jobbra nyíl 5"/>
          <p:cNvSpPr/>
          <p:nvPr/>
        </p:nvSpPr>
        <p:spPr>
          <a:xfrm>
            <a:off x="8905098" y="3931394"/>
            <a:ext cx="906685" cy="59061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35650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80">
                                          <p:stCondLst>
                                            <p:cond delay="0"/>
                                          </p:stCondLst>
                                        </p:cTn>
                                        <p:tgtEl>
                                          <p:spTgt spid="6"/>
                                        </p:tgtEl>
                                      </p:cBhvr>
                                    </p:animEffect>
                                    <p:anim calcmode="lin" valueType="num">
                                      <p:cBhvr>
                                        <p:cTn id="1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1" dur="26">
                                          <p:stCondLst>
                                            <p:cond delay="650"/>
                                          </p:stCondLst>
                                        </p:cTn>
                                        <p:tgtEl>
                                          <p:spTgt spid="6"/>
                                        </p:tgtEl>
                                      </p:cBhvr>
                                      <p:to x="100000" y="60000"/>
                                    </p:animScale>
                                    <p:animScale>
                                      <p:cBhvr>
                                        <p:cTn id="22" dur="166" decel="50000">
                                          <p:stCondLst>
                                            <p:cond delay="676"/>
                                          </p:stCondLst>
                                        </p:cTn>
                                        <p:tgtEl>
                                          <p:spTgt spid="6"/>
                                        </p:tgtEl>
                                      </p:cBhvr>
                                      <p:to x="100000" y="100000"/>
                                    </p:animScale>
                                    <p:animScale>
                                      <p:cBhvr>
                                        <p:cTn id="23" dur="26">
                                          <p:stCondLst>
                                            <p:cond delay="1312"/>
                                          </p:stCondLst>
                                        </p:cTn>
                                        <p:tgtEl>
                                          <p:spTgt spid="6"/>
                                        </p:tgtEl>
                                      </p:cBhvr>
                                      <p:to x="100000" y="80000"/>
                                    </p:animScale>
                                    <p:animScale>
                                      <p:cBhvr>
                                        <p:cTn id="24" dur="166" decel="50000">
                                          <p:stCondLst>
                                            <p:cond delay="1338"/>
                                          </p:stCondLst>
                                        </p:cTn>
                                        <p:tgtEl>
                                          <p:spTgt spid="6"/>
                                        </p:tgtEl>
                                      </p:cBhvr>
                                      <p:to x="100000" y="100000"/>
                                    </p:animScale>
                                    <p:animScale>
                                      <p:cBhvr>
                                        <p:cTn id="25" dur="26">
                                          <p:stCondLst>
                                            <p:cond delay="1642"/>
                                          </p:stCondLst>
                                        </p:cTn>
                                        <p:tgtEl>
                                          <p:spTgt spid="6"/>
                                        </p:tgtEl>
                                      </p:cBhvr>
                                      <p:to x="100000" y="90000"/>
                                    </p:animScale>
                                    <p:animScale>
                                      <p:cBhvr>
                                        <p:cTn id="26" dur="166" decel="50000">
                                          <p:stCondLst>
                                            <p:cond delay="1668"/>
                                          </p:stCondLst>
                                        </p:cTn>
                                        <p:tgtEl>
                                          <p:spTgt spid="6"/>
                                        </p:tgtEl>
                                      </p:cBhvr>
                                      <p:to x="100000" y="100000"/>
                                    </p:animScale>
                                    <p:animScale>
                                      <p:cBhvr>
                                        <p:cTn id="27" dur="26">
                                          <p:stCondLst>
                                            <p:cond delay="1808"/>
                                          </p:stCondLst>
                                        </p:cTn>
                                        <p:tgtEl>
                                          <p:spTgt spid="6"/>
                                        </p:tgtEl>
                                      </p:cBhvr>
                                      <p:to x="100000" y="95000"/>
                                    </p:animScale>
                                    <p:animScale>
                                      <p:cBhvr>
                                        <p:cTn id="2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2414" y="79636"/>
            <a:ext cx="9767449" cy="807671"/>
          </a:xfrm>
        </p:spPr>
        <p:txBody>
          <a:bodyPr/>
          <a:lstStyle/>
          <a:p>
            <a:r>
              <a:rPr lang="hu-HU" sz="4000" dirty="0" err="1" smtClean="0">
                <a:solidFill>
                  <a:schemeClr val="tx1"/>
                </a:solidFill>
              </a:rPr>
              <a:t>Heap</a:t>
            </a:r>
            <a:r>
              <a:rPr lang="hu-HU" sz="4000" dirty="0" smtClean="0">
                <a:solidFill>
                  <a:schemeClr val="tx1"/>
                </a:solidFill>
              </a:rPr>
              <a:t> and </a:t>
            </a:r>
            <a:r>
              <a:rPr lang="hu-HU" sz="4000" dirty="0" err="1" smtClean="0">
                <a:solidFill>
                  <a:schemeClr val="tx1"/>
                </a:solidFill>
              </a:rPr>
              <a:t>Stack</a:t>
            </a:r>
            <a:r>
              <a:rPr lang="hu-HU" sz="4000" dirty="0" smtClean="0">
                <a:solidFill>
                  <a:schemeClr val="tx1"/>
                </a:solidFill>
              </a:rPr>
              <a:t> </a:t>
            </a:r>
            <a:r>
              <a:rPr lang="hu-HU" sz="4000" dirty="0" err="1" smtClean="0">
                <a:solidFill>
                  <a:schemeClr val="tx1"/>
                </a:solidFill>
              </a:rPr>
              <a:t>memory</a:t>
            </a:r>
            <a:r>
              <a:rPr lang="hu-HU" sz="4000" dirty="0" smtClean="0">
                <a:solidFill>
                  <a:schemeClr val="tx1"/>
                </a:solidFill>
              </a:rPr>
              <a:t> </a:t>
            </a:r>
            <a:r>
              <a:rPr lang="hu-HU" sz="4000" dirty="0" err="1" smtClean="0">
                <a:solidFill>
                  <a:schemeClr val="tx1"/>
                </a:solidFill>
              </a:rPr>
              <a:t>example</a:t>
            </a:r>
            <a:endParaRPr lang="hu-HU" sz="4000" dirty="0"/>
          </a:p>
        </p:txBody>
      </p:sp>
      <p:sp>
        <p:nvSpPr>
          <p:cNvPr id="5" name="Cím 1"/>
          <p:cNvSpPr txBox="1">
            <a:spLocks/>
          </p:cNvSpPr>
          <p:nvPr/>
        </p:nvSpPr>
        <p:spPr>
          <a:xfrm>
            <a:off x="259602" y="1461716"/>
            <a:ext cx="6709610" cy="208055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public static void </a:t>
            </a:r>
            <a:r>
              <a:rPr lang="en-US" sz="2000" b="1" dirty="0">
                <a:solidFill>
                  <a:srgbClr val="FFFF00"/>
                </a:solidFill>
              </a:rPr>
              <a:t>main</a:t>
            </a:r>
            <a:r>
              <a:rPr lang="en-US" sz="2000" b="1" dirty="0"/>
              <a:t>(String[] </a:t>
            </a:r>
            <a:r>
              <a:rPr lang="en-US" sz="2000" b="1" dirty="0" err="1"/>
              <a:t>args</a:t>
            </a:r>
            <a:r>
              <a:rPr lang="en-US" sz="2000" b="1" dirty="0"/>
              <a:t>) </a:t>
            </a:r>
            <a:r>
              <a:rPr lang="en-US" sz="2000" b="1" dirty="0" smtClean="0"/>
              <a:t>{</a:t>
            </a:r>
            <a:endParaRPr lang="hu-HU" sz="2000" b="1" dirty="0" smtClean="0"/>
          </a:p>
          <a:p>
            <a:endParaRPr lang="hu-HU" sz="2000" b="1" dirty="0" smtClean="0">
              <a:solidFill>
                <a:schemeClr val="tx1"/>
              </a:solidFill>
            </a:endParaRPr>
          </a:p>
          <a:p>
            <a:endParaRPr lang="hu-HU" sz="2000" b="1" dirty="0">
              <a:solidFill>
                <a:schemeClr val="tx1"/>
              </a:solidFill>
            </a:endParaRPr>
          </a:p>
          <a:p>
            <a:r>
              <a:rPr lang="hu-HU" sz="2000" b="1" dirty="0" smtClean="0">
                <a:solidFill>
                  <a:schemeClr val="tx1"/>
                </a:solidFill>
              </a:rPr>
              <a:t>}</a:t>
            </a:r>
            <a:endParaRPr lang="en-US" sz="2000" dirty="0">
              <a:solidFill>
                <a:schemeClr val="tx1"/>
              </a:solidFill>
            </a:endParaRPr>
          </a:p>
        </p:txBody>
      </p:sp>
      <p:sp>
        <p:nvSpPr>
          <p:cNvPr id="21" name="Téglalap 20"/>
          <p:cNvSpPr/>
          <p:nvPr/>
        </p:nvSpPr>
        <p:spPr>
          <a:xfrm>
            <a:off x="6483178"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Szövegdoboz 22"/>
          <p:cNvSpPr txBox="1"/>
          <p:nvPr/>
        </p:nvSpPr>
        <p:spPr>
          <a:xfrm>
            <a:off x="7146941" y="6338668"/>
            <a:ext cx="1379217" cy="523220"/>
          </a:xfrm>
          <a:prstGeom prst="rect">
            <a:avLst/>
          </a:prstGeom>
          <a:noFill/>
        </p:spPr>
        <p:txBody>
          <a:bodyPr wrap="square" rtlCol="0">
            <a:spAutoFit/>
          </a:bodyPr>
          <a:lstStyle/>
          <a:p>
            <a:r>
              <a:rPr lang="hu-HU" sz="2800" dirty="0" smtClean="0"/>
              <a:t>STACK</a:t>
            </a:r>
            <a:endParaRPr lang="hu-HU" sz="2800" dirty="0"/>
          </a:p>
        </p:txBody>
      </p:sp>
      <p:sp>
        <p:nvSpPr>
          <p:cNvPr id="25" name="Lekerekített téglalap 24"/>
          <p:cNvSpPr/>
          <p:nvPr/>
        </p:nvSpPr>
        <p:spPr>
          <a:xfrm>
            <a:off x="6557320" y="5367123"/>
            <a:ext cx="2413687" cy="8606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26" name="Szövegdoboz 25"/>
          <p:cNvSpPr txBox="1"/>
          <p:nvPr/>
        </p:nvSpPr>
        <p:spPr>
          <a:xfrm>
            <a:off x="6557320" y="5280791"/>
            <a:ext cx="1886464" cy="646331"/>
          </a:xfrm>
          <a:prstGeom prst="rect">
            <a:avLst/>
          </a:prstGeom>
          <a:noFill/>
        </p:spPr>
        <p:txBody>
          <a:bodyPr wrap="square" rtlCol="0">
            <a:spAutoFit/>
          </a:bodyPr>
          <a:lstStyle/>
          <a:p>
            <a:r>
              <a:rPr lang="hu-HU" sz="3600" b="1" dirty="0" smtClean="0">
                <a:solidFill>
                  <a:srgbClr val="FFFF00"/>
                </a:solidFill>
              </a:rPr>
              <a:t>main</a:t>
            </a:r>
            <a:endParaRPr lang="hu-HU" sz="3600" b="1" dirty="0">
              <a:solidFill>
                <a:srgbClr val="FFFF00"/>
              </a:solidFill>
            </a:endParaRPr>
          </a:p>
        </p:txBody>
      </p:sp>
      <p:sp>
        <p:nvSpPr>
          <p:cNvPr id="9" name="Szövegdoboz 8"/>
          <p:cNvSpPr txBox="1"/>
          <p:nvPr/>
        </p:nvSpPr>
        <p:spPr>
          <a:xfrm>
            <a:off x="716692" y="1779370"/>
            <a:ext cx="2323070" cy="400110"/>
          </a:xfrm>
          <a:prstGeom prst="rect">
            <a:avLst/>
          </a:prstGeom>
          <a:noFill/>
        </p:spPr>
        <p:txBody>
          <a:bodyPr wrap="square" rtlCol="0">
            <a:spAutoFit/>
          </a:bodyPr>
          <a:lstStyle/>
          <a:p>
            <a:r>
              <a:rPr lang="hu-HU" sz="2000" b="1" dirty="0" err="1"/>
              <a:t>d</a:t>
            </a:r>
            <a:r>
              <a:rPr lang="hu-HU" sz="2000" b="1" dirty="0" err="1" smtClean="0"/>
              <a:t>ouble</a:t>
            </a:r>
            <a:r>
              <a:rPr lang="hu-HU" sz="2000" b="1" dirty="0" smtClean="0"/>
              <a:t> </a:t>
            </a:r>
            <a:r>
              <a:rPr lang="hu-HU" sz="2000" b="1" dirty="0">
                <a:solidFill>
                  <a:srgbClr val="FF0000"/>
                </a:solidFill>
              </a:rPr>
              <a:t>d</a:t>
            </a:r>
            <a:r>
              <a:rPr lang="hu-HU" sz="2000" b="1" dirty="0" smtClean="0"/>
              <a:t> = 10;</a:t>
            </a:r>
            <a:endParaRPr lang="hu-HU" sz="2000" b="1" dirty="0"/>
          </a:p>
        </p:txBody>
      </p:sp>
      <p:sp>
        <p:nvSpPr>
          <p:cNvPr id="10" name="Szövegdoboz 9"/>
          <p:cNvSpPr txBox="1"/>
          <p:nvPr/>
        </p:nvSpPr>
        <p:spPr>
          <a:xfrm>
            <a:off x="8419074" y="5709567"/>
            <a:ext cx="403654" cy="584775"/>
          </a:xfrm>
          <a:prstGeom prst="rect">
            <a:avLst/>
          </a:prstGeom>
          <a:noFill/>
        </p:spPr>
        <p:txBody>
          <a:bodyPr wrap="square" rtlCol="0">
            <a:spAutoFit/>
          </a:bodyPr>
          <a:lstStyle/>
          <a:p>
            <a:r>
              <a:rPr lang="hu-HU" sz="3200" dirty="0" smtClean="0">
                <a:solidFill>
                  <a:srgbClr val="FF0000"/>
                </a:solidFill>
              </a:rPr>
              <a:t>d</a:t>
            </a:r>
            <a:endParaRPr lang="hu-HU" sz="3200" dirty="0">
              <a:solidFill>
                <a:srgbClr val="FF0000"/>
              </a:solidFill>
            </a:endParaRPr>
          </a:p>
        </p:txBody>
      </p:sp>
      <p:sp>
        <p:nvSpPr>
          <p:cNvPr id="11" name="Szövegdoboz 10"/>
          <p:cNvSpPr txBox="1"/>
          <p:nvPr/>
        </p:nvSpPr>
        <p:spPr>
          <a:xfrm>
            <a:off x="716692" y="2097100"/>
            <a:ext cx="1853513" cy="400110"/>
          </a:xfrm>
          <a:prstGeom prst="rect">
            <a:avLst/>
          </a:prstGeom>
          <a:noFill/>
        </p:spPr>
        <p:txBody>
          <a:bodyPr wrap="square" rtlCol="0">
            <a:spAutoFit/>
          </a:bodyPr>
          <a:lstStyle/>
          <a:p>
            <a:r>
              <a:rPr lang="hu-HU" sz="2000" b="1" dirty="0" smtClean="0"/>
              <a:t>method1(20);</a:t>
            </a:r>
          </a:p>
        </p:txBody>
      </p:sp>
      <p:sp>
        <p:nvSpPr>
          <p:cNvPr id="12" name="Szövegdoboz 11"/>
          <p:cNvSpPr txBox="1"/>
          <p:nvPr/>
        </p:nvSpPr>
        <p:spPr>
          <a:xfrm>
            <a:off x="329514" y="3070335"/>
            <a:ext cx="3954162" cy="1631216"/>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void</a:t>
            </a:r>
            <a:r>
              <a:rPr lang="hu-HU" sz="2000" b="1" dirty="0" smtClean="0"/>
              <a:t> </a:t>
            </a:r>
            <a:r>
              <a:rPr lang="hu-HU" sz="2000" b="1" dirty="0" smtClean="0">
                <a:solidFill>
                  <a:srgbClr val="FFFF00"/>
                </a:solidFill>
              </a:rPr>
              <a:t>method1</a:t>
            </a:r>
            <a:r>
              <a:rPr lang="hu-HU" sz="2000" b="1" dirty="0" smtClean="0"/>
              <a:t>(int </a:t>
            </a:r>
            <a:r>
              <a:rPr lang="hu-HU" sz="2000" b="1" dirty="0" smtClean="0">
                <a:solidFill>
                  <a:srgbClr val="FF0000"/>
                </a:solidFill>
              </a:rPr>
              <a:t>i</a:t>
            </a:r>
            <a:r>
              <a:rPr lang="hu-HU" sz="2000" b="1" dirty="0" smtClean="0"/>
              <a:t>){</a:t>
            </a:r>
          </a:p>
          <a:p>
            <a:endParaRPr lang="hu-HU" sz="2000" b="1" dirty="0" smtClean="0"/>
          </a:p>
          <a:p>
            <a:endParaRPr lang="hu-HU" sz="2000" b="1" dirty="0"/>
          </a:p>
          <a:p>
            <a:endParaRPr lang="hu-HU" sz="2000" b="1" dirty="0" smtClean="0"/>
          </a:p>
          <a:p>
            <a:r>
              <a:rPr lang="hu-HU" sz="2000" b="1" dirty="0" smtClean="0"/>
              <a:t>}</a:t>
            </a:r>
            <a:endParaRPr lang="hu-HU" sz="2000" b="1" dirty="0"/>
          </a:p>
        </p:txBody>
      </p:sp>
      <p:sp>
        <p:nvSpPr>
          <p:cNvPr id="15" name="Lekerekített téglalap 14"/>
          <p:cNvSpPr/>
          <p:nvPr/>
        </p:nvSpPr>
        <p:spPr>
          <a:xfrm>
            <a:off x="6561436" y="4465079"/>
            <a:ext cx="2413687" cy="86068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16" name="Szövegdoboz 15"/>
          <p:cNvSpPr txBox="1"/>
          <p:nvPr/>
        </p:nvSpPr>
        <p:spPr>
          <a:xfrm>
            <a:off x="6561435" y="4378747"/>
            <a:ext cx="2351905" cy="646331"/>
          </a:xfrm>
          <a:prstGeom prst="rect">
            <a:avLst/>
          </a:prstGeom>
          <a:noFill/>
        </p:spPr>
        <p:txBody>
          <a:bodyPr wrap="square" rtlCol="0">
            <a:spAutoFit/>
          </a:bodyPr>
          <a:lstStyle/>
          <a:p>
            <a:r>
              <a:rPr lang="hu-HU" sz="3600" b="1" dirty="0" smtClean="0">
                <a:solidFill>
                  <a:srgbClr val="FFFF00"/>
                </a:solidFill>
              </a:rPr>
              <a:t>method1</a:t>
            </a:r>
            <a:endParaRPr lang="hu-HU" sz="3600" b="1" dirty="0">
              <a:solidFill>
                <a:srgbClr val="FFFF00"/>
              </a:solidFill>
            </a:endParaRPr>
          </a:p>
        </p:txBody>
      </p:sp>
      <p:sp>
        <p:nvSpPr>
          <p:cNvPr id="18" name="Szövegdoboz 17"/>
          <p:cNvSpPr txBox="1"/>
          <p:nvPr/>
        </p:nvSpPr>
        <p:spPr>
          <a:xfrm>
            <a:off x="807308" y="3377663"/>
            <a:ext cx="2487827" cy="400110"/>
          </a:xfrm>
          <a:prstGeom prst="rect">
            <a:avLst/>
          </a:prstGeom>
          <a:noFill/>
        </p:spPr>
        <p:txBody>
          <a:bodyPr wrap="square" rtlCol="0">
            <a:spAutoFit/>
          </a:bodyPr>
          <a:lstStyle/>
          <a:p>
            <a:r>
              <a:rPr lang="hu-HU" sz="2000" b="1" dirty="0" err="1" smtClean="0"/>
              <a:t>float</a:t>
            </a:r>
            <a:r>
              <a:rPr lang="hu-HU" sz="2000" b="1" dirty="0" smtClean="0"/>
              <a:t> </a:t>
            </a:r>
            <a:r>
              <a:rPr lang="hu-HU" sz="2000" b="1" dirty="0" smtClean="0">
                <a:solidFill>
                  <a:srgbClr val="FF0000"/>
                </a:solidFill>
              </a:rPr>
              <a:t>f</a:t>
            </a:r>
            <a:r>
              <a:rPr lang="hu-HU" sz="2000" b="1" dirty="0" smtClean="0"/>
              <a:t> = 30f;</a:t>
            </a:r>
            <a:endParaRPr lang="hu-HU" sz="2000" b="1" dirty="0"/>
          </a:p>
        </p:txBody>
      </p:sp>
      <p:sp>
        <p:nvSpPr>
          <p:cNvPr id="27" name="Szövegdoboz 26"/>
          <p:cNvSpPr txBox="1"/>
          <p:nvPr/>
        </p:nvSpPr>
        <p:spPr>
          <a:xfrm>
            <a:off x="8337205" y="4824108"/>
            <a:ext cx="860858" cy="584775"/>
          </a:xfrm>
          <a:prstGeom prst="rect">
            <a:avLst/>
          </a:prstGeom>
          <a:noFill/>
        </p:spPr>
        <p:txBody>
          <a:bodyPr wrap="square" rtlCol="0">
            <a:spAutoFit/>
          </a:bodyPr>
          <a:lstStyle/>
          <a:p>
            <a:r>
              <a:rPr lang="hu-HU" sz="3200" dirty="0" smtClean="0">
                <a:solidFill>
                  <a:srgbClr val="FF0000"/>
                </a:solidFill>
              </a:rPr>
              <a:t>i, f</a:t>
            </a:r>
            <a:endParaRPr lang="hu-HU" sz="3200" dirty="0">
              <a:solidFill>
                <a:srgbClr val="FF0000"/>
              </a:solidFill>
            </a:endParaRPr>
          </a:p>
        </p:txBody>
      </p:sp>
      <p:sp>
        <p:nvSpPr>
          <p:cNvPr id="20" name="Szövegdoboz 19"/>
          <p:cNvSpPr txBox="1"/>
          <p:nvPr/>
        </p:nvSpPr>
        <p:spPr>
          <a:xfrm>
            <a:off x="807308" y="3675981"/>
            <a:ext cx="2724721" cy="400110"/>
          </a:xfrm>
          <a:prstGeom prst="rect">
            <a:avLst/>
          </a:prstGeom>
          <a:noFill/>
        </p:spPr>
        <p:txBody>
          <a:bodyPr wrap="square" rtlCol="0">
            <a:spAutoFit/>
          </a:bodyPr>
          <a:lstStyle/>
          <a:p>
            <a:r>
              <a:rPr lang="hu-HU" sz="2000" b="1" dirty="0" smtClean="0"/>
              <a:t>// more </a:t>
            </a:r>
            <a:r>
              <a:rPr lang="hu-HU" sz="2000" b="1" dirty="0" err="1" smtClean="0"/>
              <a:t>code</a:t>
            </a:r>
            <a:r>
              <a:rPr lang="hu-HU" sz="2000" b="1" dirty="0" smtClean="0"/>
              <a:t> here</a:t>
            </a:r>
            <a:endParaRPr lang="hu-HU" sz="2000" b="1" dirty="0"/>
          </a:p>
        </p:txBody>
      </p:sp>
      <p:sp>
        <p:nvSpPr>
          <p:cNvPr id="24" name="Szövegdoboz 23"/>
          <p:cNvSpPr txBox="1"/>
          <p:nvPr/>
        </p:nvSpPr>
        <p:spPr>
          <a:xfrm>
            <a:off x="840260" y="4003748"/>
            <a:ext cx="1598140" cy="400110"/>
          </a:xfrm>
          <a:prstGeom prst="rect">
            <a:avLst/>
          </a:prstGeom>
          <a:noFill/>
        </p:spPr>
        <p:txBody>
          <a:bodyPr wrap="square" rtlCol="0">
            <a:spAutoFit/>
          </a:bodyPr>
          <a:lstStyle/>
          <a:p>
            <a:r>
              <a:rPr lang="hu-HU" sz="2000" b="1" dirty="0" smtClean="0"/>
              <a:t>method2();</a:t>
            </a:r>
            <a:endParaRPr lang="hu-HU" sz="2000" b="1" dirty="0"/>
          </a:p>
        </p:txBody>
      </p:sp>
      <p:sp>
        <p:nvSpPr>
          <p:cNvPr id="28" name="Szövegdoboz 27"/>
          <p:cNvSpPr txBox="1"/>
          <p:nvPr/>
        </p:nvSpPr>
        <p:spPr>
          <a:xfrm>
            <a:off x="395416" y="5058032"/>
            <a:ext cx="3888260" cy="1323439"/>
          </a:xfrm>
          <a:prstGeom prst="rect">
            <a:avLst/>
          </a:prstGeom>
          <a:noFill/>
        </p:spPr>
        <p:txBody>
          <a:bodyPr wrap="square" rtlCol="0">
            <a:spAutoFit/>
          </a:bodyPr>
          <a:lstStyle/>
          <a:p>
            <a:r>
              <a:rPr lang="hu-HU" sz="2000" b="1" dirty="0" smtClean="0"/>
              <a:t>Public </a:t>
            </a:r>
            <a:r>
              <a:rPr lang="hu-HU" sz="2000" b="1" dirty="0" err="1" smtClean="0"/>
              <a:t>void</a:t>
            </a:r>
            <a:r>
              <a:rPr lang="hu-HU" sz="2000" b="1" dirty="0" smtClean="0"/>
              <a:t> </a:t>
            </a:r>
            <a:r>
              <a:rPr lang="hu-HU" sz="2000" b="1" dirty="0" smtClean="0">
                <a:solidFill>
                  <a:srgbClr val="FFFF00"/>
                </a:solidFill>
              </a:rPr>
              <a:t>method2</a:t>
            </a:r>
            <a:r>
              <a:rPr lang="hu-HU" sz="2000" b="1" dirty="0" smtClean="0"/>
              <a:t>(){</a:t>
            </a:r>
          </a:p>
          <a:p>
            <a:endParaRPr lang="hu-HU" sz="2000" b="1" dirty="0"/>
          </a:p>
          <a:p>
            <a:endParaRPr lang="hu-HU" sz="2000" b="1" dirty="0" smtClean="0"/>
          </a:p>
          <a:p>
            <a:r>
              <a:rPr lang="hu-HU" sz="2000" b="1" dirty="0" smtClean="0"/>
              <a:t>}</a:t>
            </a:r>
            <a:endParaRPr lang="hu-HU" sz="2000" b="1" dirty="0"/>
          </a:p>
        </p:txBody>
      </p:sp>
      <p:sp>
        <p:nvSpPr>
          <p:cNvPr id="22" name="Lekerekített téglalap 21"/>
          <p:cNvSpPr/>
          <p:nvPr/>
        </p:nvSpPr>
        <p:spPr>
          <a:xfrm>
            <a:off x="6557314" y="3563035"/>
            <a:ext cx="2413687" cy="86068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32" name="Szövegdoboz 31"/>
          <p:cNvSpPr txBox="1"/>
          <p:nvPr/>
        </p:nvSpPr>
        <p:spPr>
          <a:xfrm>
            <a:off x="6557313" y="3476703"/>
            <a:ext cx="2351905" cy="646331"/>
          </a:xfrm>
          <a:prstGeom prst="rect">
            <a:avLst/>
          </a:prstGeom>
          <a:noFill/>
        </p:spPr>
        <p:txBody>
          <a:bodyPr wrap="square" rtlCol="0">
            <a:spAutoFit/>
          </a:bodyPr>
          <a:lstStyle/>
          <a:p>
            <a:r>
              <a:rPr lang="hu-HU" sz="3600" b="1" dirty="0" smtClean="0">
                <a:solidFill>
                  <a:srgbClr val="FFFF00"/>
                </a:solidFill>
              </a:rPr>
              <a:t>method2</a:t>
            </a:r>
            <a:endParaRPr lang="hu-HU" sz="3600" b="1" dirty="0">
              <a:solidFill>
                <a:srgbClr val="FFFF00"/>
              </a:solidFill>
            </a:endParaRPr>
          </a:p>
        </p:txBody>
      </p:sp>
      <p:sp>
        <p:nvSpPr>
          <p:cNvPr id="29" name="Szövegdoboz 28"/>
          <p:cNvSpPr txBox="1"/>
          <p:nvPr/>
        </p:nvSpPr>
        <p:spPr>
          <a:xfrm>
            <a:off x="5890052" y="1466332"/>
            <a:ext cx="2825578" cy="1323439"/>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class</a:t>
            </a:r>
            <a:r>
              <a:rPr lang="hu-HU" sz="2000" b="1" dirty="0" smtClean="0"/>
              <a:t> House{</a:t>
            </a:r>
          </a:p>
          <a:p>
            <a:r>
              <a:rPr lang="hu-HU" sz="2000" b="1" dirty="0"/>
              <a:t> </a:t>
            </a:r>
            <a:r>
              <a:rPr lang="hu-HU" sz="2000" b="1" dirty="0" smtClean="0"/>
              <a:t>     int </a:t>
            </a:r>
            <a:r>
              <a:rPr lang="hu-HU" sz="2000" b="1" dirty="0" err="1" smtClean="0">
                <a:solidFill>
                  <a:srgbClr val="FF0000"/>
                </a:solidFill>
              </a:rPr>
              <a:t>windows</a:t>
            </a:r>
            <a:r>
              <a:rPr lang="hu-HU" sz="2000" b="1" dirty="0" smtClean="0"/>
              <a:t>;</a:t>
            </a:r>
          </a:p>
          <a:p>
            <a:r>
              <a:rPr lang="hu-HU" sz="2000" b="1" dirty="0"/>
              <a:t> </a:t>
            </a:r>
            <a:r>
              <a:rPr lang="hu-HU" sz="2000" b="1" dirty="0" smtClean="0"/>
              <a:t>     int </a:t>
            </a:r>
            <a:r>
              <a:rPr lang="hu-HU" sz="2000" b="1" dirty="0" err="1" smtClean="0">
                <a:solidFill>
                  <a:srgbClr val="FF0000"/>
                </a:solidFill>
              </a:rPr>
              <a:t>doors</a:t>
            </a:r>
            <a:r>
              <a:rPr lang="hu-HU" sz="2000" b="1" dirty="0" smtClean="0"/>
              <a:t>;</a:t>
            </a:r>
          </a:p>
          <a:p>
            <a:r>
              <a:rPr lang="hu-HU" sz="2000" b="1" dirty="0" smtClean="0"/>
              <a:t>}</a:t>
            </a:r>
            <a:endParaRPr lang="hu-HU" sz="2000" b="1" dirty="0"/>
          </a:p>
        </p:txBody>
      </p:sp>
      <p:sp>
        <p:nvSpPr>
          <p:cNvPr id="30" name="Szövegdoboz 29"/>
          <p:cNvSpPr txBox="1"/>
          <p:nvPr/>
        </p:nvSpPr>
        <p:spPr>
          <a:xfrm>
            <a:off x="807308" y="5358885"/>
            <a:ext cx="2232454" cy="400110"/>
          </a:xfrm>
          <a:prstGeom prst="rect">
            <a:avLst/>
          </a:prstGeom>
          <a:noFill/>
        </p:spPr>
        <p:txBody>
          <a:bodyPr wrap="square" rtlCol="0">
            <a:spAutoFit/>
          </a:bodyPr>
          <a:lstStyle/>
          <a:p>
            <a:r>
              <a:rPr lang="hu-HU" sz="2000" b="1" dirty="0" smtClean="0"/>
              <a:t>House </a:t>
            </a:r>
            <a:r>
              <a:rPr lang="hu-HU" sz="2000" b="1" dirty="0" err="1" smtClean="0">
                <a:solidFill>
                  <a:srgbClr val="FF0000"/>
                </a:solidFill>
              </a:rPr>
              <a:t>houseRef</a:t>
            </a:r>
            <a:endParaRPr lang="hu-HU" sz="2000" b="1" dirty="0">
              <a:solidFill>
                <a:srgbClr val="FF0000"/>
              </a:solidFill>
            </a:endParaRPr>
          </a:p>
        </p:txBody>
      </p:sp>
      <p:sp>
        <p:nvSpPr>
          <p:cNvPr id="31" name="Szövegdoboz 30"/>
          <p:cNvSpPr txBox="1"/>
          <p:nvPr/>
        </p:nvSpPr>
        <p:spPr>
          <a:xfrm>
            <a:off x="2883245" y="5367123"/>
            <a:ext cx="354227" cy="400110"/>
          </a:xfrm>
          <a:prstGeom prst="rect">
            <a:avLst/>
          </a:prstGeom>
          <a:noFill/>
        </p:spPr>
        <p:txBody>
          <a:bodyPr wrap="square" rtlCol="0">
            <a:spAutoFit/>
          </a:bodyPr>
          <a:lstStyle/>
          <a:p>
            <a:r>
              <a:rPr lang="hu-HU" sz="2000" b="1" dirty="0" smtClean="0"/>
              <a:t>=</a:t>
            </a:r>
            <a:endParaRPr lang="hu-HU" sz="2000" b="1" dirty="0"/>
          </a:p>
        </p:txBody>
      </p:sp>
      <p:sp>
        <p:nvSpPr>
          <p:cNvPr id="33" name="Szövegdoboz 32"/>
          <p:cNvSpPr txBox="1"/>
          <p:nvPr/>
        </p:nvSpPr>
        <p:spPr>
          <a:xfrm>
            <a:off x="3196279" y="5334171"/>
            <a:ext cx="1816962" cy="400110"/>
          </a:xfrm>
          <a:prstGeom prst="rect">
            <a:avLst/>
          </a:prstGeom>
          <a:noFill/>
          <a:ln w="38100">
            <a:noFill/>
          </a:ln>
        </p:spPr>
        <p:txBody>
          <a:bodyPr wrap="square" rtlCol="0">
            <a:spAutoFit/>
          </a:bodyPr>
          <a:lstStyle/>
          <a:p>
            <a:r>
              <a:rPr lang="hu-HU" sz="2000" b="1" dirty="0" err="1" smtClean="0"/>
              <a:t>new</a:t>
            </a:r>
            <a:r>
              <a:rPr lang="hu-HU" sz="2000" b="1" dirty="0" smtClean="0"/>
              <a:t> House();</a:t>
            </a:r>
            <a:endParaRPr lang="hu-HU" sz="2000" b="1" dirty="0"/>
          </a:p>
        </p:txBody>
      </p:sp>
      <p:sp>
        <p:nvSpPr>
          <p:cNvPr id="34" name="Téglalap 33"/>
          <p:cNvSpPr/>
          <p:nvPr/>
        </p:nvSpPr>
        <p:spPr>
          <a:xfrm>
            <a:off x="9246972"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5" name="Szövegdoboz 34"/>
          <p:cNvSpPr txBox="1"/>
          <p:nvPr/>
        </p:nvSpPr>
        <p:spPr>
          <a:xfrm>
            <a:off x="10042544" y="6338668"/>
            <a:ext cx="1379217" cy="523220"/>
          </a:xfrm>
          <a:prstGeom prst="rect">
            <a:avLst/>
          </a:prstGeom>
          <a:noFill/>
        </p:spPr>
        <p:txBody>
          <a:bodyPr wrap="square" rtlCol="0">
            <a:spAutoFit/>
          </a:bodyPr>
          <a:lstStyle/>
          <a:p>
            <a:r>
              <a:rPr lang="hu-HU" sz="2800" dirty="0" smtClean="0"/>
              <a:t>HEAP</a:t>
            </a:r>
            <a:endParaRPr lang="hu-HU" sz="2800" dirty="0"/>
          </a:p>
        </p:txBody>
      </p:sp>
      <p:sp>
        <p:nvSpPr>
          <p:cNvPr id="36" name="Folyamatábra: Bekötés 35"/>
          <p:cNvSpPr/>
          <p:nvPr/>
        </p:nvSpPr>
        <p:spPr>
          <a:xfrm>
            <a:off x="9428203" y="3717495"/>
            <a:ext cx="2191265" cy="2153846"/>
          </a:xfrm>
          <a:prstGeom prst="flowChartConnec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37" name="Szövegdoboz 36"/>
          <p:cNvSpPr txBox="1"/>
          <p:nvPr/>
        </p:nvSpPr>
        <p:spPr>
          <a:xfrm>
            <a:off x="9644445" y="3899405"/>
            <a:ext cx="1758779" cy="646331"/>
          </a:xfrm>
          <a:prstGeom prst="rect">
            <a:avLst/>
          </a:prstGeom>
          <a:noFill/>
        </p:spPr>
        <p:txBody>
          <a:bodyPr wrap="square" rtlCol="0">
            <a:spAutoFit/>
          </a:bodyPr>
          <a:lstStyle/>
          <a:p>
            <a:r>
              <a:rPr lang="hu-HU" sz="3600" b="1" dirty="0" err="1" smtClean="0"/>
              <a:t>Object</a:t>
            </a:r>
            <a:endParaRPr lang="hu-HU" sz="3600" b="1" dirty="0"/>
          </a:p>
        </p:txBody>
      </p:sp>
      <p:sp>
        <p:nvSpPr>
          <p:cNvPr id="38" name="Szövegdoboz 37"/>
          <p:cNvSpPr txBox="1"/>
          <p:nvPr/>
        </p:nvSpPr>
        <p:spPr>
          <a:xfrm>
            <a:off x="9399889" y="4534899"/>
            <a:ext cx="2349847" cy="553998"/>
          </a:xfrm>
          <a:prstGeom prst="rect">
            <a:avLst/>
          </a:prstGeom>
          <a:noFill/>
        </p:spPr>
        <p:txBody>
          <a:bodyPr wrap="square" rtlCol="0">
            <a:spAutoFit/>
          </a:bodyPr>
          <a:lstStyle/>
          <a:p>
            <a:r>
              <a:rPr lang="hu-HU" sz="3000" dirty="0" err="1" smtClean="0">
                <a:solidFill>
                  <a:srgbClr val="FF0000"/>
                </a:solidFill>
              </a:rPr>
              <a:t>windows</a:t>
            </a:r>
            <a:r>
              <a:rPr lang="hu-HU" sz="3000" dirty="0" smtClean="0">
                <a:solidFill>
                  <a:srgbClr val="FF0000"/>
                </a:solidFill>
              </a:rPr>
              <a:t>=0</a:t>
            </a:r>
            <a:endParaRPr lang="hu-HU" sz="3000" dirty="0">
              <a:solidFill>
                <a:srgbClr val="FF0000"/>
              </a:solidFill>
            </a:endParaRPr>
          </a:p>
        </p:txBody>
      </p:sp>
      <p:sp>
        <p:nvSpPr>
          <p:cNvPr id="39" name="Szövegdoboz 38"/>
          <p:cNvSpPr txBox="1"/>
          <p:nvPr/>
        </p:nvSpPr>
        <p:spPr>
          <a:xfrm>
            <a:off x="9695419" y="4946937"/>
            <a:ext cx="1737153" cy="553998"/>
          </a:xfrm>
          <a:prstGeom prst="rect">
            <a:avLst/>
          </a:prstGeom>
          <a:noFill/>
        </p:spPr>
        <p:txBody>
          <a:bodyPr wrap="square" rtlCol="0">
            <a:spAutoFit/>
          </a:bodyPr>
          <a:lstStyle/>
          <a:p>
            <a:r>
              <a:rPr lang="hu-HU" sz="3000" dirty="0" err="1" smtClean="0">
                <a:solidFill>
                  <a:srgbClr val="FF0000"/>
                </a:solidFill>
              </a:rPr>
              <a:t>doors</a:t>
            </a:r>
            <a:r>
              <a:rPr lang="hu-HU" sz="3000" dirty="0" smtClean="0">
                <a:solidFill>
                  <a:srgbClr val="FF0000"/>
                </a:solidFill>
              </a:rPr>
              <a:t>=0</a:t>
            </a:r>
            <a:endParaRPr lang="hu-HU" sz="3000" dirty="0">
              <a:solidFill>
                <a:srgbClr val="FF0000"/>
              </a:solidFill>
            </a:endParaRPr>
          </a:p>
        </p:txBody>
      </p:sp>
      <p:sp>
        <p:nvSpPr>
          <p:cNvPr id="41" name="Szövegdoboz 40"/>
          <p:cNvSpPr txBox="1"/>
          <p:nvPr/>
        </p:nvSpPr>
        <p:spPr>
          <a:xfrm>
            <a:off x="6969212" y="3930184"/>
            <a:ext cx="2055341" cy="584775"/>
          </a:xfrm>
          <a:prstGeom prst="rect">
            <a:avLst/>
          </a:prstGeom>
          <a:noFill/>
        </p:spPr>
        <p:txBody>
          <a:bodyPr wrap="square" rtlCol="0">
            <a:spAutoFit/>
          </a:bodyPr>
          <a:lstStyle/>
          <a:p>
            <a:r>
              <a:rPr lang="hu-HU" sz="3200" dirty="0" err="1" smtClean="0">
                <a:solidFill>
                  <a:srgbClr val="FF0000"/>
                </a:solidFill>
              </a:rPr>
              <a:t>houseRef</a:t>
            </a:r>
            <a:endParaRPr lang="hu-HU" sz="3200" dirty="0">
              <a:solidFill>
                <a:srgbClr val="FF0000"/>
              </a:solidFill>
            </a:endParaRPr>
          </a:p>
        </p:txBody>
      </p:sp>
      <p:sp>
        <p:nvSpPr>
          <p:cNvPr id="40" name="Szövegdoboz 39"/>
          <p:cNvSpPr txBox="1"/>
          <p:nvPr/>
        </p:nvSpPr>
        <p:spPr>
          <a:xfrm>
            <a:off x="803187" y="5673672"/>
            <a:ext cx="2724721" cy="400110"/>
          </a:xfrm>
          <a:prstGeom prst="rect">
            <a:avLst/>
          </a:prstGeom>
          <a:noFill/>
        </p:spPr>
        <p:txBody>
          <a:bodyPr wrap="square" rtlCol="0">
            <a:spAutoFit/>
          </a:bodyPr>
          <a:lstStyle/>
          <a:p>
            <a:r>
              <a:rPr lang="hu-HU" sz="2000" b="1" dirty="0" smtClean="0"/>
              <a:t>// more </a:t>
            </a:r>
            <a:r>
              <a:rPr lang="hu-HU" sz="2000" b="1" dirty="0" err="1" smtClean="0"/>
              <a:t>code</a:t>
            </a:r>
            <a:r>
              <a:rPr lang="hu-HU" sz="2000" b="1" dirty="0" smtClean="0"/>
              <a:t> here</a:t>
            </a:r>
            <a:endParaRPr lang="hu-HU" sz="2000" b="1" dirty="0"/>
          </a:p>
        </p:txBody>
      </p:sp>
      <p:sp>
        <p:nvSpPr>
          <p:cNvPr id="4" name="Szövegdoboz 3"/>
          <p:cNvSpPr txBox="1"/>
          <p:nvPr/>
        </p:nvSpPr>
        <p:spPr>
          <a:xfrm>
            <a:off x="3385751" y="3675981"/>
            <a:ext cx="2932671" cy="1649781"/>
          </a:xfrm>
          <a:prstGeom prst="rect">
            <a:avLst/>
          </a:prstGeom>
          <a:noFill/>
        </p:spPr>
        <p:txBody>
          <a:bodyPr wrap="square" rtlCol="0">
            <a:spAutoFit/>
          </a:bodyPr>
          <a:lstStyle/>
          <a:p>
            <a:endParaRPr lang="hu-HU" dirty="0"/>
          </a:p>
        </p:txBody>
      </p:sp>
      <p:sp>
        <p:nvSpPr>
          <p:cNvPr id="42" name="Szövegdoboz 41"/>
          <p:cNvSpPr txBox="1"/>
          <p:nvPr/>
        </p:nvSpPr>
        <p:spPr>
          <a:xfrm>
            <a:off x="378943" y="5936106"/>
            <a:ext cx="303833" cy="467413"/>
          </a:xfrm>
          <a:prstGeom prst="rect">
            <a:avLst/>
          </a:prstGeom>
          <a:noFill/>
          <a:ln w="38100">
            <a:solidFill>
              <a:srgbClr val="FFC000"/>
            </a:solidFill>
          </a:ln>
        </p:spPr>
        <p:txBody>
          <a:bodyPr wrap="square" rtlCol="0">
            <a:spAutoFit/>
          </a:bodyPr>
          <a:lstStyle/>
          <a:p>
            <a:endParaRPr lang="hu-HU" dirty="0"/>
          </a:p>
        </p:txBody>
      </p:sp>
      <p:sp>
        <p:nvSpPr>
          <p:cNvPr id="6" name="Szövegdoboz 5"/>
          <p:cNvSpPr txBox="1"/>
          <p:nvPr/>
        </p:nvSpPr>
        <p:spPr>
          <a:xfrm>
            <a:off x="3364214" y="3900706"/>
            <a:ext cx="3130838" cy="1200329"/>
          </a:xfrm>
          <a:prstGeom prst="rect">
            <a:avLst/>
          </a:prstGeom>
          <a:noFill/>
        </p:spPr>
        <p:txBody>
          <a:bodyPr wrap="square" rtlCol="0">
            <a:spAutoFit/>
          </a:bodyPr>
          <a:lstStyle/>
          <a:p>
            <a:r>
              <a:rPr lang="en-US" dirty="0">
                <a:solidFill>
                  <a:srgbClr val="FFC000"/>
                </a:solidFill>
              </a:rPr>
              <a:t>When method2 execution is completed the flow of the </a:t>
            </a:r>
            <a:r>
              <a:rPr lang="en-US" dirty="0" smtClean="0">
                <a:solidFill>
                  <a:srgbClr val="FFC000"/>
                </a:solidFill>
              </a:rPr>
              <a:t>control </a:t>
            </a:r>
            <a:r>
              <a:rPr lang="en-US" dirty="0">
                <a:solidFill>
                  <a:srgbClr val="FFC000"/>
                </a:solidFill>
              </a:rPr>
              <a:t>will go back to the command </a:t>
            </a:r>
            <a:r>
              <a:rPr lang="en-US" dirty="0" smtClean="0">
                <a:solidFill>
                  <a:srgbClr val="FFC000"/>
                </a:solidFill>
              </a:rPr>
              <a:t>method</a:t>
            </a:r>
            <a:r>
              <a:rPr lang="hu-HU" dirty="0" smtClean="0">
                <a:solidFill>
                  <a:srgbClr val="FFC000"/>
                </a:solidFill>
              </a:rPr>
              <a:t>1.</a:t>
            </a:r>
            <a:endParaRPr lang="hu-HU" dirty="0">
              <a:solidFill>
                <a:srgbClr val="FFC000"/>
              </a:solidFill>
            </a:endParaRPr>
          </a:p>
        </p:txBody>
      </p:sp>
      <p:sp>
        <p:nvSpPr>
          <p:cNvPr id="13" name="Szalagnyíl felfelé 12"/>
          <p:cNvSpPr/>
          <p:nvPr/>
        </p:nvSpPr>
        <p:spPr>
          <a:xfrm rot="17866297">
            <a:off x="1042135" y="4945621"/>
            <a:ext cx="2864436" cy="1177210"/>
          </a:xfrm>
          <a:prstGeom prst="curved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43" name="Jobbra nyíl 42"/>
          <p:cNvSpPr/>
          <p:nvPr/>
        </p:nvSpPr>
        <p:spPr>
          <a:xfrm>
            <a:off x="8905098" y="3931394"/>
            <a:ext cx="906685" cy="59061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426881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00" fill="hold"/>
                                        <p:tgtEl>
                                          <p:spTgt spid="13"/>
                                        </p:tgtEl>
                                        <p:attrNameLst>
                                          <p:attrName>ppt_w</p:attrName>
                                        </p:attrNameLst>
                                      </p:cBhvr>
                                      <p:tavLst>
                                        <p:tav tm="0">
                                          <p:val>
                                            <p:fltVal val="0"/>
                                          </p:val>
                                        </p:tav>
                                        <p:tav tm="100000">
                                          <p:val>
                                            <p:strVal val="#ppt_w"/>
                                          </p:val>
                                        </p:tav>
                                      </p:tavLst>
                                    </p:anim>
                                    <p:anim calcmode="lin" valueType="num">
                                      <p:cBhvr>
                                        <p:cTn id="16" dur="1000" fill="hold"/>
                                        <p:tgtEl>
                                          <p:spTgt spid="13"/>
                                        </p:tgtEl>
                                        <p:attrNameLst>
                                          <p:attrName>ppt_h</p:attrName>
                                        </p:attrNameLst>
                                      </p:cBhvr>
                                      <p:tavLst>
                                        <p:tav tm="0">
                                          <p:val>
                                            <p:fltVal val="0"/>
                                          </p:val>
                                        </p:tav>
                                        <p:tav tm="100000">
                                          <p:val>
                                            <p:strVal val="#ppt_h"/>
                                          </p:val>
                                        </p:tav>
                                      </p:tavLst>
                                    </p:anim>
                                    <p:anim calcmode="lin" valueType="num">
                                      <p:cBhvr>
                                        <p:cTn id="17" dur="1000" fill="hold"/>
                                        <p:tgtEl>
                                          <p:spTgt spid="13"/>
                                        </p:tgtEl>
                                        <p:attrNameLst>
                                          <p:attrName>style.rotation</p:attrName>
                                        </p:attrNameLst>
                                      </p:cBhvr>
                                      <p:tavLst>
                                        <p:tav tm="0">
                                          <p:val>
                                            <p:fltVal val="90"/>
                                          </p:val>
                                        </p:tav>
                                        <p:tav tm="100000">
                                          <p:val>
                                            <p:fltVal val="0"/>
                                          </p:val>
                                        </p:tav>
                                      </p:tavLst>
                                    </p:anim>
                                    <p:animEffect transition="in" filter="fade">
                                      <p:cBhvr>
                                        <p:cTn id="1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 grpId="0"/>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2414" y="79636"/>
            <a:ext cx="9767449" cy="807671"/>
          </a:xfrm>
        </p:spPr>
        <p:txBody>
          <a:bodyPr/>
          <a:lstStyle/>
          <a:p>
            <a:r>
              <a:rPr lang="hu-HU" sz="4000" dirty="0" err="1" smtClean="0">
                <a:solidFill>
                  <a:schemeClr val="tx1"/>
                </a:solidFill>
              </a:rPr>
              <a:t>Heap</a:t>
            </a:r>
            <a:r>
              <a:rPr lang="hu-HU" sz="4000" dirty="0" smtClean="0">
                <a:solidFill>
                  <a:schemeClr val="tx1"/>
                </a:solidFill>
              </a:rPr>
              <a:t> and </a:t>
            </a:r>
            <a:r>
              <a:rPr lang="hu-HU" sz="4000" dirty="0" err="1" smtClean="0">
                <a:solidFill>
                  <a:schemeClr val="tx1"/>
                </a:solidFill>
              </a:rPr>
              <a:t>Stack</a:t>
            </a:r>
            <a:r>
              <a:rPr lang="hu-HU" sz="4000" dirty="0" smtClean="0">
                <a:solidFill>
                  <a:schemeClr val="tx1"/>
                </a:solidFill>
              </a:rPr>
              <a:t> </a:t>
            </a:r>
            <a:r>
              <a:rPr lang="hu-HU" sz="4000" dirty="0" err="1" smtClean="0">
                <a:solidFill>
                  <a:schemeClr val="tx1"/>
                </a:solidFill>
              </a:rPr>
              <a:t>memory</a:t>
            </a:r>
            <a:r>
              <a:rPr lang="hu-HU" sz="4000" dirty="0" smtClean="0">
                <a:solidFill>
                  <a:schemeClr val="tx1"/>
                </a:solidFill>
              </a:rPr>
              <a:t> </a:t>
            </a:r>
            <a:r>
              <a:rPr lang="hu-HU" sz="4000" dirty="0" err="1" smtClean="0">
                <a:solidFill>
                  <a:schemeClr val="tx1"/>
                </a:solidFill>
              </a:rPr>
              <a:t>example</a:t>
            </a:r>
            <a:endParaRPr lang="hu-HU" sz="4000" dirty="0"/>
          </a:p>
        </p:txBody>
      </p:sp>
      <p:sp>
        <p:nvSpPr>
          <p:cNvPr id="5" name="Cím 1"/>
          <p:cNvSpPr txBox="1">
            <a:spLocks/>
          </p:cNvSpPr>
          <p:nvPr/>
        </p:nvSpPr>
        <p:spPr>
          <a:xfrm>
            <a:off x="259602" y="1461716"/>
            <a:ext cx="6709610" cy="208055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public static void </a:t>
            </a:r>
            <a:r>
              <a:rPr lang="en-US" sz="2000" b="1" dirty="0">
                <a:solidFill>
                  <a:srgbClr val="FFFF00"/>
                </a:solidFill>
              </a:rPr>
              <a:t>main</a:t>
            </a:r>
            <a:r>
              <a:rPr lang="en-US" sz="2000" b="1" dirty="0"/>
              <a:t>(String[] </a:t>
            </a:r>
            <a:r>
              <a:rPr lang="en-US" sz="2000" b="1" dirty="0" err="1"/>
              <a:t>args</a:t>
            </a:r>
            <a:r>
              <a:rPr lang="en-US" sz="2000" b="1" dirty="0"/>
              <a:t>) </a:t>
            </a:r>
            <a:r>
              <a:rPr lang="en-US" sz="2000" b="1" dirty="0" smtClean="0"/>
              <a:t>{</a:t>
            </a:r>
            <a:endParaRPr lang="hu-HU" sz="2000" b="1" dirty="0" smtClean="0"/>
          </a:p>
          <a:p>
            <a:endParaRPr lang="hu-HU" sz="2000" b="1" dirty="0" smtClean="0">
              <a:solidFill>
                <a:schemeClr val="tx1"/>
              </a:solidFill>
            </a:endParaRPr>
          </a:p>
          <a:p>
            <a:endParaRPr lang="hu-HU" sz="2000" b="1" dirty="0">
              <a:solidFill>
                <a:schemeClr val="tx1"/>
              </a:solidFill>
            </a:endParaRPr>
          </a:p>
          <a:p>
            <a:r>
              <a:rPr lang="hu-HU" sz="2000" b="1" dirty="0" smtClean="0">
                <a:solidFill>
                  <a:schemeClr val="tx1"/>
                </a:solidFill>
              </a:rPr>
              <a:t>}</a:t>
            </a:r>
            <a:endParaRPr lang="en-US" sz="2000" dirty="0">
              <a:solidFill>
                <a:schemeClr val="tx1"/>
              </a:solidFill>
            </a:endParaRPr>
          </a:p>
        </p:txBody>
      </p:sp>
      <p:sp>
        <p:nvSpPr>
          <p:cNvPr id="21" name="Téglalap 20"/>
          <p:cNvSpPr/>
          <p:nvPr/>
        </p:nvSpPr>
        <p:spPr>
          <a:xfrm>
            <a:off x="6483178"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Szövegdoboz 22"/>
          <p:cNvSpPr txBox="1"/>
          <p:nvPr/>
        </p:nvSpPr>
        <p:spPr>
          <a:xfrm>
            <a:off x="7146941" y="6338668"/>
            <a:ext cx="1379217" cy="523220"/>
          </a:xfrm>
          <a:prstGeom prst="rect">
            <a:avLst/>
          </a:prstGeom>
          <a:noFill/>
        </p:spPr>
        <p:txBody>
          <a:bodyPr wrap="square" rtlCol="0">
            <a:spAutoFit/>
          </a:bodyPr>
          <a:lstStyle/>
          <a:p>
            <a:r>
              <a:rPr lang="hu-HU" sz="2800" dirty="0" smtClean="0"/>
              <a:t>STACK</a:t>
            </a:r>
            <a:endParaRPr lang="hu-HU" sz="2800" dirty="0"/>
          </a:p>
        </p:txBody>
      </p:sp>
      <p:sp>
        <p:nvSpPr>
          <p:cNvPr id="25" name="Lekerekített téglalap 24"/>
          <p:cNvSpPr/>
          <p:nvPr/>
        </p:nvSpPr>
        <p:spPr>
          <a:xfrm>
            <a:off x="6557320" y="5367123"/>
            <a:ext cx="2413687" cy="8606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26" name="Szövegdoboz 25"/>
          <p:cNvSpPr txBox="1"/>
          <p:nvPr/>
        </p:nvSpPr>
        <p:spPr>
          <a:xfrm>
            <a:off x="6557320" y="5280791"/>
            <a:ext cx="1886464" cy="646331"/>
          </a:xfrm>
          <a:prstGeom prst="rect">
            <a:avLst/>
          </a:prstGeom>
          <a:noFill/>
        </p:spPr>
        <p:txBody>
          <a:bodyPr wrap="square" rtlCol="0">
            <a:spAutoFit/>
          </a:bodyPr>
          <a:lstStyle/>
          <a:p>
            <a:r>
              <a:rPr lang="hu-HU" sz="3600" b="1" dirty="0" smtClean="0">
                <a:solidFill>
                  <a:srgbClr val="FFFF00"/>
                </a:solidFill>
              </a:rPr>
              <a:t>main</a:t>
            </a:r>
            <a:endParaRPr lang="hu-HU" sz="3600" b="1" dirty="0">
              <a:solidFill>
                <a:srgbClr val="FFFF00"/>
              </a:solidFill>
            </a:endParaRPr>
          </a:p>
        </p:txBody>
      </p:sp>
      <p:sp>
        <p:nvSpPr>
          <p:cNvPr id="9" name="Szövegdoboz 8"/>
          <p:cNvSpPr txBox="1"/>
          <p:nvPr/>
        </p:nvSpPr>
        <p:spPr>
          <a:xfrm>
            <a:off x="716692" y="1779370"/>
            <a:ext cx="2323070" cy="400110"/>
          </a:xfrm>
          <a:prstGeom prst="rect">
            <a:avLst/>
          </a:prstGeom>
          <a:noFill/>
        </p:spPr>
        <p:txBody>
          <a:bodyPr wrap="square" rtlCol="0">
            <a:spAutoFit/>
          </a:bodyPr>
          <a:lstStyle/>
          <a:p>
            <a:r>
              <a:rPr lang="hu-HU" sz="2000" b="1" dirty="0" err="1"/>
              <a:t>d</a:t>
            </a:r>
            <a:r>
              <a:rPr lang="hu-HU" sz="2000" b="1" dirty="0" err="1" smtClean="0"/>
              <a:t>ouble</a:t>
            </a:r>
            <a:r>
              <a:rPr lang="hu-HU" sz="2000" b="1" dirty="0" smtClean="0"/>
              <a:t> </a:t>
            </a:r>
            <a:r>
              <a:rPr lang="hu-HU" sz="2000" b="1" dirty="0">
                <a:solidFill>
                  <a:srgbClr val="FF0000"/>
                </a:solidFill>
              </a:rPr>
              <a:t>d</a:t>
            </a:r>
            <a:r>
              <a:rPr lang="hu-HU" sz="2000" b="1" dirty="0" smtClean="0"/>
              <a:t> = 10;</a:t>
            </a:r>
            <a:endParaRPr lang="hu-HU" sz="2000" b="1" dirty="0"/>
          </a:p>
        </p:txBody>
      </p:sp>
      <p:sp>
        <p:nvSpPr>
          <p:cNvPr id="10" name="Szövegdoboz 9"/>
          <p:cNvSpPr txBox="1"/>
          <p:nvPr/>
        </p:nvSpPr>
        <p:spPr>
          <a:xfrm>
            <a:off x="8419074" y="5709567"/>
            <a:ext cx="403654" cy="584775"/>
          </a:xfrm>
          <a:prstGeom prst="rect">
            <a:avLst/>
          </a:prstGeom>
          <a:noFill/>
        </p:spPr>
        <p:txBody>
          <a:bodyPr wrap="square" rtlCol="0">
            <a:spAutoFit/>
          </a:bodyPr>
          <a:lstStyle/>
          <a:p>
            <a:r>
              <a:rPr lang="hu-HU" sz="3200" dirty="0" smtClean="0">
                <a:solidFill>
                  <a:srgbClr val="FF0000"/>
                </a:solidFill>
              </a:rPr>
              <a:t>d</a:t>
            </a:r>
            <a:endParaRPr lang="hu-HU" sz="3200" dirty="0">
              <a:solidFill>
                <a:srgbClr val="FF0000"/>
              </a:solidFill>
            </a:endParaRPr>
          </a:p>
        </p:txBody>
      </p:sp>
      <p:sp>
        <p:nvSpPr>
          <p:cNvPr id="11" name="Szövegdoboz 10"/>
          <p:cNvSpPr txBox="1"/>
          <p:nvPr/>
        </p:nvSpPr>
        <p:spPr>
          <a:xfrm>
            <a:off x="716692" y="2097100"/>
            <a:ext cx="1853513" cy="400110"/>
          </a:xfrm>
          <a:prstGeom prst="rect">
            <a:avLst/>
          </a:prstGeom>
          <a:noFill/>
        </p:spPr>
        <p:txBody>
          <a:bodyPr wrap="square" rtlCol="0">
            <a:spAutoFit/>
          </a:bodyPr>
          <a:lstStyle/>
          <a:p>
            <a:r>
              <a:rPr lang="hu-HU" sz="2000" b="1" dirty="0" smtClean="0"/>
              <a:t>method1(20);</a:t>
            </a:r>
          </a:p>
        </p:txBody>
      </p:sp>
      <p:sp>
        <p:nvSpPr>
          <p:cNvPr id="12" name="Szövegdoboz 11"/>
          <p:cNvSpPr txBox="1"/>
          <p:nvPr/>
        </p:nvSpPr>
        <p:spPr>
          <a:xfrm>
            <a:off x="329514" y="3070335"/>
            <a:ext cx="3954162" cy="1631216"/>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void</a:t>
            </a:r>
            <a:r>
              <a:rPr lang="hu-HU" sz="2000" b="1" dirty="0" smtClean="0"/>
              <a:t> </a:t>
            </a:r>
            <a:r>
              <a:rPr lang="hu-HU" sz="2000" b="1" dirty="0" smtClean="0">
                <a:solidFill>
                  <a:srgbClr val="FFFF00"/>
                </a:solidFill>
              </a:rPr>
              <a:t>method1</a:t>
            </a:r>
            <a:r>
              <a:rPr lang="hu-HU" sz="2000" b="1" dirty="0" smtClean="0"/>
              <a:t>(int </a:t>
            </a:r>
            <a:r>
              <a:rPr lang="hu-HU" sz="2000" b="1" dirty="0" smtClean="0">
                <a:solidFill>
                  <a:srgbClr val="FF0000"/>
                </a:solidFill>
              </a:rPr>
              <a:t>i</a:t>
            </a:r>
            <a:r>
              <a:rPr lang="hu-HU" sz="2000" b="1" dirty="0" smtClean="0"/>
              <a:t>){</a:t>
            </a:r>
          </a:p>
          <a:p>
            <a:endParaRPr lang="hu-HU" sz="2000" b="1" dirty="0" smtClean="0"/>
          </a:p>
          <a:p>
            <a:endParaRPr lang="hu-HU" sz="2000" b="1" dirty="0"/>
          </a:p>
          <a:p>
            <a:endParaRPr lang="hu-HU" sz="2000" b="1" dirty="0" smtClean="0"/>
          </a:p>
          <a:p>
            <a:r>
              <a:rPr lang="hu-HU" sz="2000" b="1" dirty="0" smtClean="0"/>
              <a:t>}</a:t>
            </a:r>
            <a:endParaRPr lang="hu-HU" sz="2000" b="1" dirty="0"/>
          </a:p>
        </p:txBody>
      </p:sp>
      <p:sp>
        <p:nvSpPr>
          <p:cNvPr id="15" name="Lekerekített téglalap 14"/>
          <p:cNvSpPr/>
          <p:nvPr/>
        </p:nvSpPr>
        <p:spPr>
          <a:xfrm>
            <a:off x="6561436" y="4465079"/>
            <a:ext cx="2413687" cy="86068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16" name="Szövegdoboz 15"/>
          <p:cNvSpPr txBox="1"/>
          <p:nvPr/>
        </p:nvSpPr>
        <p:spPr>
          <a:xfrm>
            <a:off x="6561435" y="4378747"/>
            <a:ext cx="2351905" cy="646331"/>
          </a:xfrm>
          <a:prstGeom prst="rect">
            <a:avLst/>
          </a:prstGeom>
          <a:noFill/>
        </p:spPr>
        <p:txBody>
          <a:bodyPr wrap="square" rtlCol="0">
            <a:spAutoFit/>
          </a:bodyPr>
          <a:lstStyle/>
          <a:p>
            <a:r>
              <a:rPr lang="hu-HU" sz="3600" b="1" dirty="0" smtClean="0">
                <a:solidFill>
                  <a:srgbClr val="FFFF00"/>
                </a:solidFill>
              </a:rPr>
              <a:t>method1</a:t>
            </a:r>
            <a:endParaRPr lang="hu-HU" sz="3600" b="1" dirty="0">
              <a:solidFill>
                <a:srgbClr val="FFFF00"/>
              </a:solidFill>
            </a:endParaRPr>
          </a:p>
        </p:txBody>
      </p:sp>
      <p:sp>
        <p:nvSpPr>
          <p:cNvPr id="18" name="Szövegdoboz 17"/>
          <p:cNvSpPr txBox="1"/>
          <p:nvPr/>
        </p:nvSpPr>
        <p:spPr>
          <a:xfrm>
            <a:off x="807308" y="3377663"/>
            <a:ext cx="2487827" cy="400110"/>
          </a:xfrm>
          <a:prstGeom prst="rect">
            <a:avLst/>
          </a:prstGeom>
          <a:noFill/>
        </p:spPr>
        <p:txBody>
          <a:bodyPr wrap="square" rtlCol="0">
            <a:spAutoFit/>
          </a:bodyPr>
          <a:lstStyle/>
          <a:p>
            <a:r>
              <a:rPr lang="hu-HU" sz="2000" b="1" dirty="0" err="1" smtClean="0"/>
              <a:t>float</a:t>
            </a:r>
            <a:r>
              <a:rPr lang="hu-HU" sz="2000" b="1" dirty="0" smtClean="0"/>
              <a:t> </a:t>
            </a:r>
            <a:r>
              <a:rPr lang="hu-HU" sz="2000" b="1" dirty="0" smtClean="0">
                <a:solidFill>
                  <a:srgbClr val="FF0000"/>
                </a:solidFill>
              </a:rPr>
              <a:t>f</a:t>
            </a:r>
            <a:r>
              <a:rPr lang="hu-HU" sz="2000" b="1" dirty="0" smtClean="0"/>
              <a:t> = 30f;</a:t>
            </a:r>
            <a:endParaRPr lang="hu-HU" sz="2000" b="1" dirty="0"/>
          </a:p>
        </p:txBody>
      </p:sp>
      <p:sp>
        <p:nvSpPr>
          <p:cNvPr id="27" name="Szövegdoboz 26"/>
          <p:cNvSpPr txBox="1"/>
          <p:nvPr/>
        </p:nvSpPr>
        <p:spPr>
          <a:xfrm>
            <a:off x="8337205" y="4824108"/>
            <a:ext cx="860858" cy="584775"/>
          </a:xfrm>
          <a:prstGeom prst="rect">
            <a:avLst/>
          </a:prstGeom>
          <a:noFill/>
        </p:spPr>
        <p:txBody>
          <a:bodyPr wrap="square" rtlCol="0">
            <a:spAutoFit/>
          </a:bodyPr>
          <a:lstStyle/>
          <a:p>
            <a:r>
              <a:rPr lang="hu-HU" sz="3200" dirty="0" smtClean="0">
                <a:solidFill>
                  <a:srgbClr val="FF0000"/>
                </a:solidFill>
              </a:rPr>
              <a:t>i, f</a:t>
            </a:r>
            <a:endParaRPr lang="hu-HU" sz="3200" dirty="0">
              <a:solidFill>
                <a:srgbClr val="FF0000"/>
              </a:solidFill>
            </a:endParaRPr>
          </a:p>
        </p:txBody>
      </p:sp>
      <p:sp>
        <p:nvSpPr>
          <p:cNvPr id="20" name="Szövegdoboz 19"/>
          <p:cNvSpPr txBox="1"/>
          <p:nvPr/>
        </p:nvSpPr>
        <p:spPr>
          <a:xfrm>
            <a:off x="807308" y="3675981"/>
            <a:ext cx="2724721" cy="400110"/>
          </a:xfrm>
          <a:prstGeom prst="rect">
            <a:avLst/>
          </a:prstGeom>
          <a:noFill/>
        </p:spPr>
        <p:txBody>
          <a:bodyPr wrap="square" rtlCol="0">
            <a:spAutoFit/>
          </a:bodyPr>
          <a:lstStyle/>
          <a:p>
            <a:r>
              <a:rPr lang="hu-HU" sz="2000" b="1" dirty="0" smtClean="0"/>
              <a:t>// more </a:t>
            </a:r>
            <a:r>
              <a:rPr lang="hu-HU" sz="2000" b="1" dirty="0" err="1" smtClean="0"/>
              <a:t>code</a:t>
            </a:r>
            <a:r>
              <a:rPr lang="hu-HU" sz="2000" b="1" dirty="0" smtClean="0"/>
              <a:t> here</a:t>
            </a:r>
            <a:endParaRPr lang="hu-HU" sz="2000" b="1" dirty="0"/>
          </a:p>
        </p:txBody>
      </p:sp>
      <p:sp>
        <p:nvSpPr>
          <p:cNvPr id="24" name="Szövegdoboz 23"/>
          <p:cNvSpPr txBox="1"/>
          <p:nvPr/>
        </p:nvSpPr>
        <p:spPr>
          <a:xfrm>
            <a:off x="840260" y="4003748"/>
            <a:ext cx="1598140" cy="400110"/>
          </a:xfrm>
          <a:prstGeom prst="rect">
            <a:avLst/>
          </a:prstGeom>
          <a:noFill/>
        </p:spPr>
        <p:txBody>
          <a:bodyPr wrap="square" rtlCol="0">
            <a:spAutoFit/>
          </a:bodyPr>
          <a:lstStyle/>
          <a:p>
            <a:r>
              <a:rPr lang="hu-HU" sz="2000" b="1" dirty="0" smtClean="0"/>
              <a:t>method2();</a:t>
            </a:r>
            <a:endParaRPr lang="hu-HU" sz="2000" b="1" dirty="0"/>
          </a:p>
        </p:txBody>
      </p:sp>
      <p:sp>
        <p:nvSpPr>
          <p:cNvPr id="28" name="Szövegdoboz 27"/>
          <p:cNvSpPr txBox="1"/>
          <p:nvPr/>
        </p:nvSpPr>
        <p:spPr>
          <a:xfrm>
            <a:off x="395416" y="5058032"/>
            <a:ext cx="3888260" cy="1323439"/>
          </a:xfrm>
          <a:prstGeom prst="rect">
            <a:avLst/>
          </a:prstGeom>
          <a:noFill/>
        </p:spPr>
        <p:txBody>
          <a:bodyPr wrap="square" rtlCol="0">
            <a:spAutoFit/>
          </a:bodyPr>
          <a:lstStyle/>
          <a:p>
            <a:r>
              <a:rPr lang="hu-HU" sz="2000" b="1" dirty="0" smtClean="0"/>
              <a:t>Public </a:t>
            </a:r>
            <a:r>
              <a:rPr lang="hu-HU" sz="2000" b="1" dirty="0" err="1" smtClean="0"/>
              <a:t>void</a:t>
            </a:r>
            <a:r>
              <a:rPr lang="hu-HU" sz="2000" b="1" dirty="0" smtClean="0"/>
              <a:t> </a:t>
            </a:r>
            <a:r>
              <a:rPr lang="hu-HU" sz="2000" b="1" dirty="0" smtClean="0">
                <a:solidFill>
                  <a:srgbClr val="FFFF00"/>
                </a:solidFill>
              </a:rPr>
              <a:t>method2</a:t>
            </a:r>
            <a:r>
              <a:rPr lang="hu-HU" sz="2000" b="1" dirty="0" smtClean="0"/>
              <a:t>(){</a:t>
            </a:r>
          </a:p>
          <a:p>
            <a:endParaRPr lang="hu-HU" sz="2000" b="1" dirty="0"/>
          </a:p>
          <a:p>
            <a:endParaRPr lang="hu-HU" sz="2000" b="1" dirty="0" smtClean="0"/>
          </a:p>
          <a:p>
            <a:r>
              <a:rPr lang="hu-HU" sz="2000" b="1" dirty="0" smtClean="0"/>
              <a:t>}</a:t>
            </a:r>
            <a:endParaRPr lang="hu-HU" sz="2000" b="1" dirty="0"/>
          </a:p>
        </p:txBody>
      </p:sp>
      <p:sp>
        <p:nvSpPr>
          <p:cNvPr id="22" name="Lekerekített téglalap 21"/>
          <p:cNvSpPr/>
          <p:nvPr/>
        </p:nvSpPr>
        <p:spPr>
          <a:xfrm>
            <a:off x="6557314" y="3563035"/>
            <a:ext cx="2413687" cy="86068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32" name="Szövegdoboz 31"/>
          <p:cNvSpPr txBox="1"/>
          <p:nvPr/>
        </p:nvSpPr>
        <p:spPr>
          <a:xfrm>
            <a:off x="6557313" y="3476703"/>
            <a:ext cx="2351905" cy="646331"/>
          </a:xfrm>
          <a:prstGeom prst="rect">
            <a:avLst/>
          </a:prstGeom>
          <a:noFill/>
        </p:spPr>
        <p:txBody>
          <a:bodyPr wrap="square" rtlCol="0">
            <a:spAutoFit/>
          </a:bodyPr>
          <a:lstStyle/>
          <a:p>
            <a:r>
              <a:rPr lang="hu-HU" sz="3600" b="1" dirty="0" smtClean="0">
                <a:solidFill>
                  <a:srgbClr val="FFFF00"/>
                </a:solidFill>
              </a:rPr>
              <a:t>method2</a:t>
            </a:r>
            <a:endParaRPr lang="hu-HU" sz="3600" b="1" dirty="0">
              <a:solidFill>
                <a:srgbClr val="FFFF00"/>
              </a:solidFill>
            </a:endParaRPr>
          </a:p>
        </p:txBody>
      </p:sp>
      <p:sp>
        <p:nvSpPr>
          <p:cNvPr id="29" name="Szövegdoboz 28"/>
          <p:cNvSpPr txBox="1"/>
          <p:nvPr/>
        </p:nvSpPr>
        <p:spPr>
          <a:xfrm>
            <a:off x="5890052" y="1466332"/>
            <a:ext cx="2825578" cy="1323439"/>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class</a:t>
            </a:r>
            <a:r>
              <a:rPr lang="hu-HU" sz="2000" b="1" dirty="0" smtClean="0"/>
              <a:t> House{</a:t>
            </a:r>
          </a:p>
          <a:p>
            <a:r>
              <a:rPr lang="hu-HU" sz="2000" b="1" dirty="0"/>
              <a:t> </a:t>
            </a:r>
            <a:r>
              <a:rPr lang="hu-HU" sz="2000" b="1" dirty="0" smtClean="0"/>
              <a:t>     int </a:t>
            </a:r>
            <a:r>
              <a:rPr lang="hu-HU" sz="2000" b="1" dirty="0" err="1" smtClean="0">
                <a:solidFill>
                  <a:srgbClr val="FF0000"/>
                </a:solidFill>
              </a:rPr>
              <a:t>windows</a:t>
            </a:r>
            <a:r>
              <a:rPr lang="hu-HU" sz="2000" b="1" dirty="0" smtClean="0"/>
              <a:t>;</a:t>
            </a:r>
          </a:p>
          <a:p>
            <a:r>
              <a:rPr lang="hu-HU" sz="2000" b="1" dirty="0"/>
              <a:t> </a:t>
            </a:r>
            <a:r>
              <a:rPr lang="hu-HU" sz="2000" b="1" dirty="0" smtClean="0"/>
              <a:t>     int </a:t>
            </a:r>
            <a:r>
              <a:rPr lang="hu-HU" sz="2000" b="1" dirty="0" err="1" smtClean="0">
                <a:solidFill>
                  <a:srgbClr val="FF0000"/>
                </a:solidFill>
              </a:rPr>
              <a:t>doors</a:t>
            </a:r>
            <a:r>
              <a:rPr lang="hu-HU" sz="2000" b="1" dirty="0" smtClean="0"/>
              <a:t>;</a:t>
            </a:r>
          </a:p>
          <a:p>
            <a:r>
              <a:rPr lang="hu-HU" sz="2000" b="1" dirty="0" smtClean="0"/>
              <a:t>}</a:t>
            </a:r>
            <a:endParaRPr lang="hu-HU" sz="2000" b="1" dirty="0"/>
          </a:p>
        </p:txBody>
      </p:sp>
      <p:sp>
        <p:nvSpPr>
          <p:cNvPr id="30" name="Szövegdoboz 29"/>
          <p:cNvSpPr txBox="1"/>
          <p:nvPr/>
        </p:nvSpPr>
        <p:spPr>
          <a:xfrm>
            <a:off x="807308" y="5358885"/>
            <a:ext cx="2232454" cy="400110"/>
          </a:xfrm>
          <a:prstGeom prst="rect">
            <a:avLst/>
          </a:prstGeom>
          <a:noFill/>
        </p:spPr>
        <p:txBody>
          <a:bodyPr wrap="square" rtlCol="0">
            <a:spAutoFit/>
          </a:bodyPr>
          <a:lstStyle/>
          <a:p>
            <a:r>
              <a:rPr lang="hu-HU" sz="2000" b="1" dirty="0" smtClean="0"/>
              <a:t>House </a:t>
            </a:r>
            <a:r>
              <a:rPr lang="hu-HU" sz="2000" b="1" dirty="0" err="1" smtClean="0">
                <a:solidFill>
                  <a:srgbClr val="FF0000"/>
                </a:solidFill>
              </a:rPr>
              <a:t>houseRef</a:t>
            </a:r>
            <a:endParaRPr lang="hu-HU" sz="2000" b="1" dirty="0">
              <a:solidFill>
                <a:srgbClr val="FF0000"/>
              </a:solidFill>
            </a:endParaRPr>
          </a:p>
        </p:txBody>
      </p:sp>
      <p:sp>
        <p:nvSpPr>
          <p:cNvPr id="31" name="Szövegdoboz 30"/>
          <p:cNvSpPr txBox="1"/>
          <p:nvPr/>
        </p:nvSpPr>
        <p:spPr>
          <a:xfrm>
            <a:off x="2883245" y="5367123"/>
            <a:ext cx="354227" cy="400110"/>
          </a:xfrm>
          <a:prstGeom prst="rect">
            <a:avLst/>
          </a:prstGeom>
          <a:noFill/>
        </p:spPr>
        <p:txBody>
          <a:bodyPr wrap="square" rtlCol="0">
            <a:spAutoFit/>
          </a:bodyPr>
          <a:lstStyle/>
          <a:p>
            <a:r>
              <a:rPr lang="hu-HU" sz="2000" b="1" dirty="0" smtClean="0"/>
              <a:t>=</a:t>
            </a:r>
            <a:endParaRPr lang="hu-HU" sz="2000" b="1" dirty="0"/>
          </a:p>
        </p:txBody>
      </p:sp>
      <p:sp>
        <p:nvSpPr>
          <p:cNvPr id="33" name="Szövegdoboz 32"/>
          <p:cNvSpPr txBox="1"/>
          <p:nvPr/>
        </p:nvSpPr>
        <p:spPr>
          <a:xfrm>
            <a:off x="3196279" y="5334171"/>
            <a:ext cx="1816962" cy="400110"/>
          </a:xfrm>
          <a:prstGeom prst="rect">
            <a:avLst/>
          </a:prstGeom>
          <a:noFill/>
          <a:ln w="38100">
            <a:noFill/>
          </a:ln>
        </p:spPr>
        <p:txBody>
          <a:bodyPr wrap="square" rtlCol="0">
            <a:spAutoFit/>
          </a:bodyPr>
          <a:lstStyle/>
          <a:p>
            <a:r>
              <a:rPr lang="hu-HU" sz="2000" b="1" dirty="0" err="1" smtClean="0"/>
              <a:t>new</a:t>
            </a:r>
            <a:r>
              <a:rPr lang="hu-HU" sz="2000" b="1" dirty="0" smtClean="0"/>
              <a:t> House();</a:t>
            </a:r>
            <a:endParaRPr lang="hu-HU" sz="2000" b="1" dirty="0"/>
          </a:p>
        </p:txBody>
      </p:sp>
      <p:sp>
        <p:nvSpPr>
          <p:cNvPr id="34" name="Téglalap 33"/>
          <p:cNvSpPr/>
          <p:nvPr/>
        </p:nvSpPr>
        <p:spPr>
          <a:xfrm>
            <a:off x="9246972"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5" name="Szövegdoboz 34"/>
          <p:cNvSpPr txBox="1"/>
          <p:nvPr/>
        </p:nvSpPr>
        <p:spPr>
          <a:xfrm>
            <a:off x="10042544" y="6338668"/>
            <a:ext cx="1379217" cy="523220"/>
          </a:xfrm>
          <a:prstGeom prst="rect">
            <a:avLst/>
          </a:prstGeom>
          <a:noFill/>
        </p:spPr>
        <p:txBody>
          <a:bodyPr wrap="square" rtlCol="0">
            <a:spAutoFit/>
          </a:bodyPr>
          <a:lstStyle/>
          <a:p>
            <a:r>
              <a:rPr lang="hu-HU" sz="2800" dirty="0" smtClean="0"/>
              <a:t>HEAP</a:t>
            </a:r>
            <a:endParaRPr lang="hu-HU" sz="2800" dirty="0"/>
          </a:p>
        </p:txBody>
      </p:sp>
      <p:sp>
        <p:nvSpPr>
          <p:cNvPr id="36" name="Folyamatábra: Bekötés 35"/>
          <p:cNvSpPr/>
          <p:nvPr/>
        </p:nvSpPr>
        <p:spPr>
          <a:xfrm>
            <a:off x="9428203" y="3717495"/>
            <a:ext cx="2191265" cy="2153846"/>
          </a:xfrm>
          <a:prstGeom prst="flowChartConnec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37" name="Szövegdoboz 36"/>
          <p:cNvSpPr txBox="1"/>
          <p:nvPr/>
        </p:nvSpPr>
        <p:spPr>
          <a:xfrm>
            <a:off x="9644445" y="3899405"/>
            <a:ext cx="1758779" cy="646331"/>
          </a:xfrm>
          <a:prstGeom prst="rect">
            <a:avLst/>
          </a:prstGeom>
          <a:noFill/>
        </p:spPr>
        <p:txBody>
          <a:bodyPr wrap="square" rtlCol="0">
            <a:spAutoFit/>
          </a:bodyPr>
          <a:lstStyle/>
          <a:p>
            <a:r>
              <a:rPr lang="hu-HU" sz="3600" b="1" dirty="0" err="1" smtClean="0"/>
              <a:t>Object</a:t>
            </a:r>
            <a:endParaRPr lang="hu-HU" sz="3600" b="1" dirty="0"/>
          </a:p>
        </p:txBody>
      </p:sp>
      <p:sp>
        <p:nvSpPr>
          <p:cNvPr id="38" name="Szövegdoboz 37"/>
          <p:cNvSpPr txBox="1"/>
          <p:nvPr/>
        </p:nvSpPr>
        <p:spPr>
          <a:xfrm>
            <a:off x="9399889" y="4534899"/>
            <a:ext cx="2349847" cy="553998"/>
          </a:xfrm>
          <a:prstGeom prst="rect">
            <a:avLst/>
          </a:prstGeom>
          <a:noFill/>
        </p:spPr>
        <p:txBody>
          <a:bodyPr wrap="square" rtlCol="0">
            <a:spAutoFit/>
          </a:bodyPr>
          <a:lstStyle/>
          <a:p>
            <a:r>
              <a:rPr lang="hu-HU" sz="3000" dirty="0" err="1" smtClean="0">
                <a:solidFill>
                  <a:srgbClr val="FF0000"/>
                </a:solidFill>
              </a:rPr>
              <a:t>windows</a:t>
            </a:r>
            <a:r>
              <a:rPr lang="hu-HU" sz="3000" dirty="0" smtClean="0">
                <a:solidFill>
                  <a:srgbClr val="FF0000"/>
                </a:solidFill>
              </a:rPr>
              <a:t>=0</a:t>
            </a:r>
            <a:endParaRPr lang="hu-HU" sz="3000" dirty="0">
              <a:solidFill>
                <a:srgbClr val="FF0000"/>
              </a:solidFill>
            </a:endParaRPr>
          </a:p>
        </p:txBody>
      </p:sp>
      <p:sp>
        <p:nvSpPr>
          <p:cNvPr id="39" name="Szövegdoboz 38"/>
          <p:cNvSpPr txBox="1"/>
          <p:nvPr/>
        </p:nvSpPr>
        <p:spPr>
          <a:xfrm>
            <a:off x="9695419" y="4946937"/>
            <a:ext cx="1737153" cy="553998"/>
          </a:xfrm>
          <a:prstGeom prst="rect">
            <a:avLst/>
          </a:prstGeom>
          <a:noFill/>
        </p:spPr>
        <p:txBody>
          <a:bodyPr wrap="square" rtlCol="0">
            <a:spAutoFit/>
          </a:bodyPr>
          <a:lstStyle/>
          <a:p>
            <a:r>
              <a:rPr lang="hu-HU" sz="3000" dirty="0" err="1" smtClean="0">
                <a:solidFill>
                  <a:srgbClr val="FF0000"/>
                </a:solidFill>
              </a:rPr>
              <a:t>doors</a:t>
            </a:r>
            <a:r>
              <a:rPr lang="hu-HU" sz="3000" dirty="0" smtClean="0">
                <a:solidFill>
                  <a:srgbClr val="FF0000"/>
                </a:solidFill>
              </a:rPr>
              <a:t>=0</a:t>
            </a:r>
            <a:endParaRPr lang="hu-HU" sz="3000" dirty="0">
              <a:solidFill>
                <a:srgbClr val="FF0000"/>
              </a:solidFill>
            </a:endParaRPr>
          </a:p>
        </p:txBody>
      </p:sp>
      <p:sp>
        <p:nvSpPr>
          <p:cNvPr id="41" name="Szövegdoboz 40"/>
          <p:cNvSpPr txBox="1"/>
          <p:nvPr/>
        </p:nvSpPr>
        <p:spPr>
          <a:xfrm>
            <a:off x="6969212" y="3930184"/>
            <a:ext cx="2055341" cy="584775"/>
          </a:xfrm>
          <a:prstGeom prst="rect">
            <a:avLst/>
          </a:prstGeom>
          <a:noFill/>
        </p:spPr>
        <p:txBody>
          <a:bodyPr wrap="square" rtlCol="0">
            <a:spAutoFit/>
          </a:bodyPr>
          <a:lstStyle/>
          <a:p>
            <a:r>
              <a:rPr lang="hu-HU" sz="3200" dirty="0" err="1" smtClean="0">
                <a:solidFill>
                  <a:srgbClr val="FF0000"/>
                </a:solidFill>
              </a:rPr>
              <a:t>houseRef</a:t>
            </a:r>
            <a:endParaRPr lang="hu-HU" sz="3200" dirty="0">
              <a:solidFill>
                <a:srgbClr val="FF0000"/>
              </a:solidFill>
            </a:endParaRPr>
          </a:p>
        </p:txBody>
      </p:sp>
      <p:sp>
        <p:nvSpPr>
          <p:cNvPr id="40" name="Szövegdoboz 39"/>
          <p:cNvSpPr txBox="1"/>
          <p:nvPr/>
        </p:nvSpPr>
        <p:spPr>
          <a:xfrm>
            <a:off x="803187" y="5673672"/>
            <a:ext cx="2724721" cy="400110"/>
          </a:xfrm>
          <a:prstGeom prst="rect">
            <a:avLst/>
          </a:prstGeom>
          <a:noFill/>
        </p:spPr>
        <p:txBody>
          <a:bodyPr wrap="square" rtlCol="0">
            <a:spAutoFit/>
          </a:bodyPr>
          <a:lstStyle/>
          <a:p>
            <a:r>
              <a:rPr lang="hu-HU" sz="2000" b="1" dirty="0" smtClean="0"/>
              <a:t>// more </a:t>
            </a:r>
            <a:r>
              <a:rPr lang="hu-HU" sz="2000" b="1" dirty="0" err="1" smtClean="0"/>
              <a:t>code</a:t>
            </a:r>
            <a:r>
              <a:rPr lang="hu-HU" sz="2000" b="1" dirty="0" smtClean="0"/>
              <a:t> here</a:t>
            </a:r>
            <a:endParaRPr lang="hu-HU" sz="2000" b="1" dirty="0"/>
          </a:p>
        </p:txBody>
      </p:sp>
      <p:sp>
        <p:nvSpPr>
          <p:cNvPr id="42" name="Szövegdoboz 41"/>
          <p:cNvSpPr txBox="1"/>
          <p:nvPr/>
        </p:nvSpPr>
        <p:spPr>
          <a:xfrm>
            <a:off x="378943" y="5936106"/>
            <a:ext cx="303833" cy="467413"/>
          </a:xfrm>
          <a:prstGeom prst="rect">
            <a:avLst/>
          </a:prstGeom>
          <a:noFill/>
          <a:ln w="38100">
            <a:solidFill>
              <a:srgbClr val="FFC000"/>
            </a:solidFill>
          </a:ln>
        </p:spPr>
        <p:txBody>
          <a:bodyPr wrap="square" rtlCol="0">
            <a:spAutoFit/>
          </a:bodyPr>
          <a:lstStyle/>
          <a:p>
            <a:endParaRPr lang="hu-HU" dirty="0"/>
          </a:p>
        </p:txBody>
      </p:sp>
      <p:sp>
        <p:nvSpPr>
          <p:cNvPr id="6" name="Szövegdoboz 5"/>
          <p:cNvSpPr txBox="1"/>
          <p:nvPr/>
        </p:nvSpPr>
        <p:spPr>
          <a:xfrm>
            <a:off x="3877384" y="3459795"/>
            <a:ext cx="2646981" cy="923330"/>
          </a:xfrm>
          <a:prstGeom prst="rect">
            <a:avLst/>
          </a:prstGeom>
          <a:noFill/>
        </p:spPr>
        <p:txBody>
          <a:bodyPr wrap="square" rtlCol="0">
            <a:spAutoFit/>
          </a:bodyPr>
          <a:lstStyle/>
          <a:p>
            <a:r>
              <a:rPr lang="hu-HU" dirty="0" err="1" smtClean="0">
                <a:solidFill>
                  <a:srgbClr val="FFC000"/>
                </a:solidFill>
              </a:rPr>
              <a:t>Because</a:t>
            </a:r>
            <a:r>
              <a:rPr lang="hu-HU" dirty="0" smtClean="0">
                <a:solidFill>
                  <a:srgbClr val="FFC000"/>
                </a:solidFill>
              </a:rPr>
              <a:t> method2 is </a:t>
            </a:r>
            <a:r>
              <a:rPr lang="hu-HU" dirty="0" err="1" smtClean="0">
                <a:solidFill>
                  <a:srgbClr val="FFC000"/>
                </a:solidFill>
              </a:rPr>
              <a:t>completed</a:t>
            </a:r>
            <a:r>
              <a:rPr lang="hu-HU" dirty="0" smtClean="0">
                <a:solidFill>
                  <a:srgbClr val="FFC000"/>
                </a:solidFill>
              </a:rPr>
              <a:t> </a:t>
            </a:r>
            <a:r>
              <a:rPr lang="hu-HU" dirty="0" err="1" smtClean="0">
                <a:solidFill>
                  <a:srgbClr val="FFC000"/>
                </a:solidFill>
              </a:rPr>
              <a:t>it’s</a:t>
            </a:r>
            <a:r>
              <a:rPr lang="hu-HU" dirty="0">
                <a:solidFill>
                  <a:srgbClr val="FFC000"/>
                </a:solidFill>
              </a:rPr>
              <a:t> </a:t>
            </a:r>
            <a:r>
              <a:rPr lang="hu-HU" dirty="0" err="1">
                <a:solidFill>
                  <a:srgbClr val="FFC000"/>
                </a:solidFill>
              </a:rPr>
              <a:t>flushed</a:t>
            </a:r>
            <a:r>
              <a:rPr lang="hu-HU" dirty="0">
                <a:solidFill>
                  <a:srgbClr val="FFC000"/>
                </a:solidFill>
              </a:rPr>
              <a:t> out </a:t>
            </a:r>
            <a:r>
              <a:rPr lang="hu-HU" dirty="0" err="1" smtClean="0">
                <a:solidFill>
                  <a:srgbClr val="FFC000"/>
                </a:solidFill>
              </a:rPr>
              <a:t>from</a:t>
            </a:r>
            <a:r>
              <a:rPr lang="hu-HU" dirty="0" smtClean="0">
                <a:solidFill>
                  <a:srgbClr val="FFC000"/>
                </a:solidFill>
              </a:rPr>
              <a:t> </a:t>
            </a:r>
            <a:r>
              <a:rPr lang="hu-HU" dirty="0" err="1" smtClean="0">
                <a:solidFill>
                  <a:srgbClr val="FFC000"/>
                </a:solidFill>
              </a:rPr>
              <a:t>the</a:t>
            </a:r>
            <a:r>
              <a:rPr lang="hu-HU" dirty="0" smtClean="0">
                <a:solidFill>
                  <a:srgbClr val="FFC000"/>
                </a:solidFill>
              </a:rPr>
              <a:t> </a:t>
            </a:r>
            <a:r>
              <a:rPr lang="hu-HU" dirty="0" err="1" smtClean="0">
                <a:solidFill>
                  <a:srgbClr val="FFC000"/>
                </a:solidFill>
              </a:rPr>
              <a:t>Stack</a:t>
            </a:r>
            <a:r>
              <a:rPr lang="hu-HU" dirty="0" smtClean="0">
                <a:solidFill>
                  <a:srgbClr val="FFC000"/>
                </a:solidFill>
              </a:rPr>
              <a:t>.</a:t>
            </a:r>
            <a:endParaRPr lang="hu-HU" dirty="0">
              <a:solidFill>
                <a:srgbClr val="FFC000"/>
              </a:solidFill>
            </a:endParaRPr>
          </a:p>
        </p:txBody>
      </p:sp>
      <p:sp>
        <p:nvSpPr>
          <p:cNvPr id="13" name="Szalagnyíl felfelé 12"/>
          <p:cNvSpPr/>
          <p:nvPr/>
        </p:nvSpPr>
        <p:spPr>
          <a:xfrm rot="17866297">
            <a:off x="1042135" y="4945621"/>
            <a:ext cx="2864436" cy="1177210"/>
          </a:xfrm>
          <a:prstGeom prst="curved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7" name="Szalagnyíl felfelé 6"/>
          <p:cNvSpPr/>
          <p:nvPr/>
        </p:nvSpPr>
        <p:spPr>
          <a:xfrm rot="20818109">
            <a:off x="967537" y="5259657"/>
            <a:ext cx="6803701" cy="1356393"/>
          </a:xfrm>
          <a:prstGeom prst="curved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43" name="Jobbra nyíl 42"/>
          <p:cNvSpPr/>
          <p:nvPr/>
        </p:nvSpPr>
        <p:spPr>
          <a:xfrm>
            <a:off x="8905098" y="3931394"/>
            <a:ext cx="906685" cy="59061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19770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1000" fill="hold"/>
                                        <p:tgtEl>
                                          <p:spTgt spid="7"/>
                                        </p:tgtEl>
                                        <p:attrNameLst>
                                          <p:attrName>ppt_w</p:attrName>
                                        </p:attrNameLst>
                                      </p:cBhvr>
                                      <p:tavLst>
                                        <p:tav tm="0">
                                          <p:val>
                                            <p:fltVal val="0"/>
                                          </p:val>
                                        </p:tav>
                                        <p:tav tm="100000">
                                          <p:val>
                                            <p:strVal val="#ppt_w"/>
                                          </p:val>
                                        </p:tav>
                                      </p:tavLst>
                                    </p:anim>
                                    <p:anim calcmode="lin" valueType="num">
                                      <p:cBhvr>
                                        <p:cTn id="11" dur="1000" fill="hold"/>
                                        <p:tgtEl>
                                          <p:spTgt spid="7"/>
                                        </p:tgtEl>
                                        <p:attrNameLst>
                                          <p:attrName>ppt_h</p:attrName>
                                        </p:attrNameLst>
                                      </p:cBhvr>
                                      <p:tavLst>
                                        <p:tav tm="0">
                                          <p:val>
                                            <p:fltVal val="0"/>
                                          </p:val>
                                        </p:tav>
                                        <p:tav tm="100000">
                                          <p:val>
                                            <p:strVal val="#ppt_h"/>
                                          </p:val>
                                        </p:tav>
                                      </p:tavLst>
                                    </p:anim>
                                    <p:anim calcmode="lin" valueType="num">
                                      <p:cBhvr>
                                        <p:cTn id="12" dur="1000" fill="hold"/>
                                        <p:tgtEl>
                                          <p:spTgt spid="7"/>
                                        </p:tgtEl>
                                        <p:attrNameLst>
                                          <p:attrName>style.rotation</p:attrName>
                                        </p:attrNameLst>
                                      </p:cBhvr>
                                      <p:tavLst>
                                        <p:tav tm="0">
                                          <p:val>
                                            <p:fltVal val="90"/>
                                          </p:val>
                                        </p:tav>
                                        <p:tav tm="100000">
                                          <p:val>
                                            <p:fltVal val="0"/>
                                          </p:val>
                                        </p:tav>
                                      </p:tavLst>
                                    </p:anim>
                                    <p:animEffect transition="in" filter="fade">
                                      <p:cBhvr>
                                        <p:cTn id="13" dur="1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1000"/>
                                        <p:tgtEl>
                                          <p:spTgt spid="32"/>
                                        </p:tgtEl>
                                      </p:cBhvr>
                                    </p:animEffect>
                                    <p:set>
                                      <p:cBhvr>
                                        <p:cTn id="18" dur="1" fill="hold">
                                          <p:stCondLst>
                                            <p:cond delay="999"/>
                                          </p:stCondLst>
                                        </p:cTn>
                                        <p:tgtEl>
                                          <p:spTgt spid="32"/>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1000"/>
                                        <p:tgtEl>
                                          <p:spTgt spid="41"/>
                                        </p:tgtEl>
                                      </p:cBhvr>
                                    </p:animEffect>
                                    <p:set>
                                      <p:cBhvr>
                                        <p:cTn id="21" dur="1" fill="hold">
                                          <p:stCondLst>
                                            <p:cond delay="999"/>
                                          </p:stCondLst>
                                        </p:cTn>
                                        <p:tgtEl>
                                          <p:spTgt spid="41"/>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1000"/>
                                        <p:tgtEl>
                                          <p:spTgt spid="22"/>
                                        </p:tgtEl>
                                      </p:cBhvr>
                                    </p:animEffect>
                                    <p:set>
                                      <p:cBhvr>
                                        <p:cTn id="24" dur="1" fill="hold">
                                          <p:stCondLst>
                                            <p:cond delay="999"/>
                                          </p:stCondLst>
                                        </p:cTn>
                                        <p:tgtEl>
                                          <p:spTgt spid="22"/>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1000"/>
                                        <p:tgtEl>
                                          <p:spTgt spid="43"/>
                                        </p:tgtEl>
                                      </p:cBhvr>
                                    </p:animEffect>
                                    <p:set>
                                      <p:cBhvr>
                                        <p:cTn id="27" dur="1" fill="hold">
                                          <p:stCondLst>
                                            <p:cond delay="9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p:bldP spid="41" grpId="0"/>
      <p:bldP spid="6" grpId="0"/>
      <p:bldP spid="7" grpId="0" animBg="1"/>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2414" y="79636"/>
            <a:ext cx="9767449" cy="807671"/>
          </a:xfrm>
        </p:spPr>
        <p:txBody>
          <a:bodyPr/>
          <a:lstStyle/>
          <a:p>
            <a:r>
              <a:rPr lang="hu-HU" sz="4000" dirty="0" err="1" smtClean="0">
                <a:solidFill>
                  <a:schemeClr val="tx1"/>
                </a:solidFill>
              </a:rPr>
              <a:t>Heap</a:t>
            </a:r>
            <a:r>
              <a:rPr lang="hu-HU" sz="4000" dirty="0" smtClean="0">
                <a:solidFill>
                  <a:schemeClr val="tx1"/>
                </a:solidFill>
              </a:rPr>
              <a:t> and </a:t>
            </a:r>
            <a:r>
              <a:rPr lang="hu-HU" sz="4000" dirty="0" err="1" smtClean="0">
                <a:solidFill>
                  <a:schemeClr val="tx1"/>
                </a:solidFill>
              </a:rPr>
              <a:t>Stack</a:t>
            </a:r>
            <a:r>
              <a:rPr lang="hu-HU" sz="4000" dirty="0" smtClean="0">
                <a:solidFill>
                  <a:schemeClr val="tx1"/>
                </a:solidFill>
              </a:rPr>
              <a:t> </a:t>
            </a:r>
            <a:r>
              <a:rPr lang="hu-HU" sz="4000" dirty="0" err="1" smtClean="0">
                <a:solidFill>
                  <a:schemeClr val="tx1"/>
                </a:solidFill>
              </a:rPr>
              <a:t>memory</a:t>
            </a:r>
            <a:r>
              <a:rPr lang="hu-HU" sz="4000" dirty="0" smtClean="0">
                <a:solidFill>
                  <a:schemeClr val="tx1"/>
                </a:solidFill>
              </a:rPr>
              <a:t> </a:t>
            </a:r>
            <a:r>
              <a:rPr lang="hu-HU" sz="4000" dirty="0" err="1" smtClean="0">
                <a:solidFill>
                  <a:schemeClr val="tx1"/>
                </a:solidFill>
              </a:rPr>
              <a:t>example</a:t>
            </a:r>
            <a:endParaRPr lang="hu-HU" sz="4000" dirty="0"/>
          </a:p>
        </p:txBody>
      </p:sp>
      <p:sp>
        <p:nvSpPr>
          <p:cNvPr id="5" name="Cím 1"/>
          <p:cNvSpPr txBox="1">
            <a:spLocks/>
          </p:cNvSpPr>
          <p:nvPr/>
        </p:nvSpPr>
        <p:spPr>
          <a:xfrm>
            <a:off x="259602" y="1461716"/>
            <a:ext cx="6709610" cy="208055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public static void </a:t>
            </a:r>
            <a:r>
              <a:rPr lang="en-US" sz="2000" b="1" dirty="0">
                <a:solidFill>
                  <a:srgbClr val="FFFF00"/>
                </a:solidFill>
              </a:rPr>
              <a:t>main</a:t>
            </a:r>
            <a:r>
              <a:rPr lang="en-US" sz="2000" b="1" dirty="0"/>
              <a:t>(String[] </a:t>
            </a:r>
            <a:r>
              <a:rPr lang="en-US" sz="2000" b="1" dirty="0" err="1"/>
              <a:t>args</a:t>
            </a:r>
            <a:r>
              <a:rPr lang="en-US" sz="2000" b="1" dirty="0"/>
              <a:t>) </a:t>
            </a:r>
            <a:r>
              <a:rPr lang="en-US" sz="2000" b="1" dirty="0" smtClean="0"/>
              <a:t>{</a:t>
            </a:r>
            <a:endParaRPr lang="hu-HU" sz="2000" b="1" dirty="0" smtClean="0"/>
          </a:p>
          <a:p>
            <a:endParaRPr lang="hu-HU" sz="2000" b="1" dirty="0" smtClean="0">
              <a:solidFill>
                <a:schemeClr val="tx1"/>
              </a:solidFill>
            </a:endParaRPr>
          </a:p>
          <a:p>
            <a:endParaRPr lang="hu-HU" sz="2000" b="1" dirty="0">
              <a:solidFill>
                <a:schemeClr val="tx1"/>
              </a:solidFill>
            </a:endParaRPr>
          </a:p>
          <a:p>
            <a:r>
              <a:rPr lang="hu-HU" sz="2000" b="1" dirty="0" smtClean="0">
                <a:solidFill>
                  <a:schemeClr val="tx1"/>
                </a:solidFill>
              </a:rPr>
              <a:t>}</a:t>
            </a:r>
            <a:endParaRPr lang="en-US" sz="2000" dirty="0">
              <a:solidFill>
                <a:schemeClr val="tx1"/>
              </a:solidFill>
            </a:endParaRPr>
          </a:p>
        </p:txBody>
      </p:sp>
      <p:sp>
        <p:nvSpPr>
          <p:cNvPr id="21" name="Téglalap 20"/>
          <p:cNvSpPr/>
          <p:nvPr/>
        </p:nvSpPr>
        <p:spPr>
          <a:xfrm>
            <a:off x="6483178"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Szövegdoboz 22"/>
          <p:cNvSpPr txBox="1"/>
          <p:nvPr/>
        </p:nvSpPr>
        <p:spPr>
          <a:xfrm>
            <a:off x="7146941" y="6338668"/>
            <a:ext cx="1379217" cy="523220"/>
          </a:xfrm>
          <a:prstGeom prst="rect">
            <a:avLst/>
          </a:prstGeom>
          <a:noFill/>
        </p:spPr>
        <p:txBody>
          <a:bodyPr wrap="square" rtlCol="0">
            <a:spAutoFit/>
          </a:bodyPr>
          <a:lstStyle/>
          <a:p>
            <a:r>
              <a:rPr lang="hu-HU" sz="2800" dirty="0" smtClean="0"/>
              <a:t>STACK</a:t>
            </a:r>
            <a:endParaRPr lang="hu-HU" sz="2800" dirty="0"/>
          </a:p>
        </p:txBody>
      </p:sp>
      <p:sp>
        <p:nvSpPr>
          <p:cNvPr id="25" name="Lekerekített téglalap 24"/>
          <p:cNvSpPr/>
          <p:nvPr/>
        </p:nvSpPr>
        <p:spPr>
          <a:xfrm>
            <a:off x="6557320" y="5367123"/>
            <a:ext cx="2413687" cy="8606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26" name="Szövegdoboz 25"/>
          <p:cNvSpPr txBox="1"/>
          <p:nvPr/>
        </p:nvSpPr>
        <p:spPr>
          <a:xfrm>
            <a:off x="6557320" y="5280791"/>
            <a:ext cx="1886464" cy="646331"/>
          </a:xfrm>
          <a:prstGeom prst="rect">
            <a:avLst/>
          </a:prstGeom>
          <a:noFill/>
        </p:spPr>
        <p:txBody>
          <a:bodyPr wrap="square" rtlCol="0">
            <a:spAutoFit/>
          </a:bodyPr>
          <a:lstStyle/>
          <a:p>
            <a:r>
              <a:rPr lang="hu-HU" sz="3600" b="1" dirty="0" smtClean="0">
                <a:solidFill>
                  <a:srgbClr val="FFFF00"/>
                </a:solidFill>
              </a:rPr>
              <a:t>main</a:t>
            </a:r>
            <a:endParaRPr lang="hu-HU" sz="3600" b="1" dirty="0">
              <a:solidFill>
                <a:srgbClr val="FFFF00"/>
              </a:solidFill>
            </a:endParaRPr>
          </a:p>
        </p:txBody>
      </p:sp>
      <p:sp>
        <p:nvSpPr>
          <p:cNvPr id="9" name="Szövegdoboz 8"/>
          <p:cNvSpPr txBox="1"/>
          <p:nvPr/>
        </p:nvSpPr>
        <p:spPr>
          <a:xfrm>
            <a:off x="716692" y="1779370"/>
            <a:ext cx="2323070" cy="400110"/>
          </a:xfrm>
          <a:prstGeom prst="rect">
            <a:avLst/>
          </a:prstGeom>
          <a:noFill/>
        </p:spPr>
        <p:txBody>
          <a:bodyPr wrap="square" rtlCol="0">
            <a:spAutoFit/>
          </a:bodyPr>
          <a:lstStyle/>
          <a:p>
            <a:r>
              <a:rPr lang="hu-HU" sz="2000" b="1" dirty="0" err="1"/>
              <a:t>d</a:t>
            </a:r>
            <a:r>
              <a:rPr lang="hu-HU" sz="2000" b="1" dirty="0" err="1" smtClean="0"/>
              <a:t>ouble</a:t>
            </a:r>
            <a:r>
              <a:rPr lang="hu-HU" sz="2000" b="1" dirty="0" smtClean="0"/>
              <a:t> </a:t>
            </a:r>
            <a:r>
              <a:rPr lang="hu-HU" sz="2000" b="1" dirty="0">
                <a:solidFill>
                  <a:srgbClr val="FF0000"/>
                </a:solidFill>
              </a:rPr>
              <a:t>d</a:t>
            </a:r>
            <a:r>
              <a:rPr lang="hu-HU" sz="2000" b="1" dirty="0" smtClean="0"/>
              <a:t> = 10;</a:t>
            </a:r>
            <a:endParaRPr lang="hu-HU" sz="2000" b="1" dirty="0"/>
          </a:p>
        </p:txBody>
      </p:sp>
      <p:sp>
        <p:nvSpPr>
          <p:cNvPr id="10" name="Szövegdoboz 9"/>
          <p:cNvSpPr txBox="1"/>
          <p:nvPr/>
        </p:nvSpPr>
        <p:spPr>
          <a:xfrm>
            <a:off x="8419074" y="5709567"/>
            <a:ext cx="403654" cy="584775"/>
          </a:xfrm>
          <a:prstGeom prst="rect">
            <a:avLst/>
          </a:prstGeom>
          <a:noFill/>
        </p:spPr>
        <p:txBody>
          <a:bodyPr wrap="square" rtlCol="0">
            <a:spAutoFit/>
          </a:bodyPr>
          <a:lstStyle/>
          <a:p>
            <a:r>
              <a:rPr lang="hu-HU" sz="3200" dirty="0" smtClean="0">
                <a:solidFill>
                  <a:srgbClr val="FF0000"/>
                </a:solidFill>
              </a:rPr>
              <a:t>d</a:t>
            </a:r>
            <a:endParaRPr lang="hu-HU" sz="3200" dirty="0">
              <a:solidFill>
                <a:srgbClr val="FF0000"/>
              </a:solidFill>
            </a:endParaRPr>
          </a:p>
        </p:txBody>
      </p:sp>
      <p:sp>
        <p:nvSpPr>
          <p:cNvPr id="11" name="Szövegdoboz 10"/>
          <p:cNvSpPr txBox="1"/>
          <p:nvPr/>
        </p:nvSpPr>
        <p:spPr>
          <a:xfrm>
            <a:off x="716692" y="2097100"/>
            <a:ext cx="1853513" cy="400110"/>
          </a:xfrm>
          <a:prstGeom prst="rect">
            <a:avLst/>
          </a:prstGeom>
          <a:noFill/>
        </p:spPr>
        <p:txBody>
          <a:bodyPr wrap="square" rtlCol="0">
            <a:spAutoFit/>
          </a:bodyPr>
          <a:lstStyle/>
          <a:p>
            <a:r>
              <a:rPr lang="hu-HU" sz="2000" b="1" dirty="0" smtClean="0"/>
              <a:t>method1(20);</a:t>
            </a:r>
          </a:p>
        </p:txBody>
      </p:sp>
      <p:sp>
        <p:nvSpPr>
          <p:cNvPr id="12" name="Szövegdoboz 11"/>
          <p:cNvSpPr txBox="1"/>
          <p:nvPr/>
        </p:nvSpPr>
        <p:spPr>
          <a:xfrm>
            <a:off x="329514" y="3070335"/>
            <a:ext cx="3954162" cy="1631216"/>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void</a:t>
            </a:r>
            <a:r>
              <a:rPr lang="hu-HU" sz="2000" b="1" dirty="0" smtClean="0"/>
              <a:t> </a:t>
            </a:r>
            <a:r>
              <a:rPr lang="hu-HU" sz="2000" b="1" dirty="0" smtClean="0">
                <a:solidFill>
                  <a:srgbClr val="FFFF00"/>
                </a:solidFill>
              </a:rPr>
              <a:t>method1</a:t>
            </a:r>
            <a:r>
              <a:rPr lang="hu-HU" sz="2000" b="1" dirty="0" smtClean="0"/>
              <a:t>(int </a:t>
            </a:r>
            <a:r>
              <a:rPr lang="hu-HU" sz="2000" b="1" dirty="0" smtClean="0">
                <a:solidFill>
                  <a:srgbClr val="FF0000"/>
                </a:solidFill>
              </a:rPr>
              <a:t>i</a:t>
            </a:r>
            <a:r>
              <a:rPr lang="hu-HU" sz="2000" b="1" dirty="0" smtClean="0"/>
              <a:t>){</a:t>
            </a:r>
          </a:p>
          <a:p>
            <a:endParaRPr lang="hu-HU" sz="2000" b="1" dirty="0" smtClean="0"/>
          </a:p>
          <a:p>
            <a:endParaRPr lang="hu-HU" sz="2000" b="1" dirty="0"/>
          </a:p>
          <a:p>
            <a:endParaRPr lang="hu-HU" sz="2000" b="1" dirty="0" smtClean="0"/>
          </a:p>
          <a:p>
            <a:r>
              <a:rPr lang="hu-HU" sz="2000" b="1" dirty="0" smtClean="0"/>
              <a:t>}</a:t>
            </a:r>
            <a:endParaRPr lang="hu-HU" sz="2000" b="1" dirty="0"/>
          </a:p>
        </p:txBody>
      </p:sp>
      <p:sp>
        <p:nvSpPr>
          <p:cNvPr id="15" name="Lekerekített téglalap 14"/>
          <p:cNvSpPr/>
          <p:nvPr/>
        </p:nvSpPr>
        <p:spPr>
          <a:xfrm>
            <a:off x="6561436" y="4465079"/>
            <a:ext cx="2413687" cy="86068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16" name="Szövegdoboz 15"/>
          <p:cNvSpPr txBox="1"/>
          <p:nvPr/>
        </p:nvSpPr>
        <p:spPr>
          <a:xfrm>
            <a:off x="6561435" y="4378747"/>
            <a:ext cx="2351905" cy="646331"/>
          </a:xfrm>
          <a:prstGeom prst="rect">
            <a:avLst/>
          </a:prstGeom>
          <a:noFill/>
        </p:spPr>
        <p:txBody>
          <a:bodyPr wrap="square" rtlCol="0">
            <a:spAutoFit/>
          </a:bodyPr>
          <a:lstStyle/>
          <a:p>
            <a:r>
              <a:rPr lang="hu-HU" sz="3600" b="1" dirty="0" smtClean="0">
                <a:solidFill>
                  <a:srgbClr val="FFFF00"/>
                </a:solidFill>
              </a:rPr>
              <a:t>method1</a:t>
            </a:r>
            <a:endParaRPr lang="hu-HU" sz="3600" b="1" dirty="0">
              <a:solidFill>
                <a:srgbClr val="FFFF00"/>
              </a:solidFill>
            </a:endParaRPr>
          </a:p>
        </p:txBody>
      </p:sp>
      <p:sp>
        <p:nvSpPr>
          <p:cNvPr id="18" name="Szövegdoboz 17"/>
          <p:cNvSpPr txBox="1"/>
          <p:nvPr/>
        </p:nvSpPr>
        <p:spPr>
          <a:xfrm>
            <a:off x="807308" y="3377663"/>
            <a:ext cx="2487827" cy="400110"/>
          </a:xfrm>
          <a:prstGeom prst="rect">
            <a:avLst/>
          </a:prstGeom>
          <a:noFill/>
        </p:spPr>
        <p:txBody>
          <a:bodyPr wrap="square" rtlCol="0">
            <a:spAutoFit/>
          </a:bodyPr>
          <a:lstStyle/>
          <a:p>
            <a:r>
              <a:rPr lang="hu-HU" sz="2000" b="1" dirty="0" err="1" smtClean="0"/>
              <a:t>float</a:t>
            </a:r>
            <a:r>
              <a:rPr lang="hu-HU" sz="2000" b="1" dirty="0" smtClean="0"/>
              <a:t> </a:t>
            </a:r>
            <a:r>
              <a:rPr lang="hu-HU" sz="2000" b="1" dirty="0" smtClean="0">
                <a:solidFill>
                  <a:srgbClr val="FF0000"/>
                </a:solidFill>
              </a:rPr>
              <a:t>f</a:t>
            </a:r>
            <a:r>
              <a:rPr lang="hu-HU" sz="2000" b="1" dirty="0" smtClean="0"/>
              <a:t> = 30f;</a:t>
            </a:r>
            <a:endParaRPr lang="hu-HU" sz="2000" b="1" dirty="0"/>
          </a:p>
        </p:txBody>
      </p:sp>
      <p:sp>
        <p:nvSpPr>
          <p:cNvPr id="27" name="Szövegdoboz 26"/>
          <p:cNvSpPr txBox="1"/>
          <p:nvPr/>
        </p:nvSpPr>
        <p:spPr>
          <a:xfrm>
            <a:off x="8337205" y="4824108"/>
            <a:ext cx="860858" cy="584775"/>
          </a:xfrm>
          <a:prstGeom prst="rect">
            <a:avLst/>
          </a:prstGeom>
          <a:noFill/>
        </p:spPr>
        <p:txBody>
          <a:bodyPr wrap="square" rtlCol="0">
            <a:spAutoFit/>
          </a:bodyPr>
          <a:lstStyle/>
          <a:p>
            <a:r>
              <a:rPr lang="hu-HU" sz="3200" dirty="0" smtClean="0">
                <a:solidFill>
                  <a:srgbClr val="FF0000"/>
                </a:solidFill>
              </a:rPr>
              <a:t>i, f</a:t>
            </a:r>
            <a:endParaRPr lang="hu-HU" sz="3200" dirty="0">
              <a:solidFill>
                <a:srgbClr val="FF0000"/>
              </a:solidFill>
            </a:endParaRPr>
          </a:p>
        </p:txBody>
      </p:sp>
      <p:sp>
        <p:nvSpPr>
          <p:cNvPr id="20" name="Szövegdoboz 19"/>
          <p:cNvSpPr txBox="1"/>
          <p:nvPr/>
        </p:nvSpPr>
        <p:spPr>
          <a:xfrm>
            <a:off x="807308" y="3675981"/>
            <a:ext cx="2724721" cy="400110"/>
          </a:xfrm>
          <a:prstGeom prst="rect">
            <a:avLst/>
          </a:prstGeom>
          <a:noFill/>
        </p:spPr>
        <p:txBody>
          <a:bodyPr wrap="square" rtlCol="0">
            <a:spAutoFit/>
          </a:bodyPr>
          <a:lstStyle/>
          <a:p>
            <a:r>
              <a:rPr lang="hu-HU" sz="2000" b="1" dirty="0" smtClean="0"/>
              <a:t>// more </a:t>
            </a:r>
            <a:r>
              <a:rPr lang="hu-HU" sz="2000" b="1" dirty="0" err="1" smtClean="0"/>
              <a:t>code</a:t>
            </a:r>
            <a:r>
              <a:rPr lang="hu-HU" sz="2000" b="1" dirty="0" smtClean="0"/>
              <a:t> here</a:t>
            </a:r>
            <a:endParaRPr lang="hu-HU" sz="2000" b="1" dirty="0"/>
          </a:p>
        </p:txBody>
      </p:sp>
      <p:sp>
        <p:nvSpPr>
          <p:cNvPr id="24" name="Szövegdoboz 23"/>
          <p:cNvSpPr txBox="1"/>
          <p:nvPr/>
        </p:nvSpPr>
        <p:spPr>
          <a:xfrm>
            <a:off x="840260" y="4003748"/>
            <a:ext cx="1598140" cy="400110"/>
          </a:xfrm>
          <a:prstGeom prst="rect">
            <a:avLst/>
          </a:prstGeom>
          <a:noFill/>
        </p:spPr>
        <p:txBody>
          <a:bodyPr wrap="square" rtlCol="0">
            <a:spAutoFit/>
          </a:bodyPr>
          <a:lstStyle/>
          <a:p>
            <a:r>
              <a:rPr lang="hu-HU" sz="2000" b="1" dirty="0" smtClean="0"/>
              <a:t>method2();</a:t>
            </a:r>
            <a:endParaRPr lang="hu-HU" sz="2000" b="1" dirty="0"/>
          </a:p>
        </p:txBody>
      </p:sp>
      <p:sp>
        <p:nvSpPr>
          <p:cNvPr id="28" name="Szövegdoboz 27"/>
          <p:cNvSpPr txBox="1"/>
          <p:nvPr/>
        </p:nvSpPr>
        <p:spPr>
          <a:xfrm>
            <a:off x="395416" y="5058032"/>
            <a:ext cx="3888260" cy="1323439"/>
          </a:xfrm>
          <a:prstGeom prst="rect">
            <a:avLst/>
          </a:prstGeom>
          <a:noFill/>
        </p:spPr>
        <p:txBody>
          <a:bodyPr wrap="square" rtlCol="0">
            <a:spAutoFit/>
          </a:bodyPr>
          <a:lstStyle/>
          <a:p>
            <a:r>
              <a:rPr lang="hu-HU" sz="2000" b="1" dirty="0" smtClean="0"/>
              <a:t>Public </a:t>
            </a:r>
            <a:r>
              <a:rPr lang="hu-HU" sz="2000" b="1" dirty="0" err="1" smtClean="0"/>
              <a:t>void</a:t>
            </a:r>
            <a:r>
              <a:rPr lang="hu-HU" sz="2000" b="1" dirty="0" smtClean="0"/>
              <a:t> </a:t>
            </a:r>
            <a:r>
              <a:rPr lang="hu-HU" sz="2000" b="1" dirty="0" smtClean="0">
                <a:solidFill>
                  <a:srgbClr val="FFFF00"/>
                </a:solidFill>
              </a:rPr>
              <a:t>method2</a:t>
            </a:r>
            <a:r>
              <a:rPr lang="hu-HU" sz="2000" b="1" dirty="0" smtClean="0"/>
              <a:t>(){</a:t>
            </a:r>
          </a:p>
          <a:p>
            <a:endParaRPr lang="hu-HU" sz="2000" b="1" dirty="0"/>
          </a:p>
          <a:p>
            <a:endParaRPr lang="hu-HU" sz="2000" b="1" dirty="0" smtClean="0"/>
          </a:p>
          <a:p>
            <a:r>
              <a:rPr lang="hu-HU" sz="2000" b="1" dirty="0" smtClean="0"/>
              <a:t>}</a:t>
            </a:r>
            <a:endParaRPr lang="hu-HU" sz="2000" b="1" dirty="0"/>
          </a:p>
        </p:txBody>
      </p:sp>
      <p:sp>
        <p:nvSpPr>
          <p:cNvPr id="29" name="Szövegdoboz 28"/>
          <p:cNvSpPr txBox="1"/>
          <p:nvPr/>
        </p:nvSpPr>
        <p:spPr>
          <a:xfrm>
            <a:off x="5890052" y="1466332"/>
            <a:ext cx="2825578" cy="1323439"/>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class</a:t>
            </a:r>
            <a:r>
              <a:rPr lang="hu-HU" sz="2000" b="1" dirty="0" smtClean="0"/>
              <a:t> House{</a:t>
            </a:r>
          </a:p>
          <a:p>
            <a:r>
              <a:rPr lang="hu-HU" sz="2000" b="1" dirty="0"/>
              <a:t> </a:t>
            </a:r>
            <a:r>
              <a:rPr lang="hu-HU" sz="2000" b="1" dirty="0" smtClean="0"/>
              <a:t>     int </a:t>
            </a:r>
            <a:r>
              <a:rPr lang="hu-HU" sz="2000" b="1" dirty="0" err="1" smtClean="0">
                <a:solidFill>
                  <a:srgbClr val="FF0000"/>
                </a:solidFill>
              </a:rPr>
              <a:t>windows</a:t>
            </a:r>
            <a:r>
              <a:rPr lang="hu-HU" sz="2000" b="1" dirty="0" smtClean="0"/>
              <a:t>;</a:t>
            </a:r>
          </a:p>
          <a:p>
            <a:r>
              <a:rPr lang="hu-HU" sz="2000" b="1" dirty="0"/>
              <a:t> </a:t>
            </a:r>
            <a:r>
              <a:rPr lang="hu-HU" sz="2000" b="1" dirty="0" smtClean="0"/>
              <a:t>     int </a:t>
            </a:r>
            <a:r>
              <a:rPr lang="hu-HU" sz="2000" b="1" dirty="0" err="1" smtClean="0">
                <a:solidFill>
                  <a:srgbClr val="FF0000"/>
                </a:solidFill>
              </a:rPr>
              <a:t>doors</a:t>
            </a:r>
            <a:r>
              <a:rPr lang="hu-HU" sz="2000" b="1" dirty="0" smtClean="0"/>
              <a:t>;</a:t>
            </a:r>
          </a:p>
          <a:p>
            <a:r>
              <a:rPr lang="hu-HU" sz="2000" b="1" dirty="0" smtClean="0"/>
              <a:t>}</a:t>
            </a:r>
            <a:endParaRPr lang="hu-HU" sz="2000" b="1" dirty="0"/>
          </a:p>
        </p:txBody>
      </p:sp>
      <p:sp>
        <p:nvSpPr>
          <p:cNvPr id="30" name="Szövegdoboz 29"/>
          <p:cNvSpPr txBox="1"/>
          <p:nvPr/>
        </p:nvSpPr>
        <p:spPr>
          <a:xfrm>
            <a:off x="807308" y="5358885"/>
            <a:ext cx="2232454" cy="400110"/>
          </a:xfrm>
          <a:prstGeom prst="rect">
            <a:avLst/>
          </a:prstGeom>
          <a:noFill/>
        </p:spPr>
        <p:txBody>
          <a:bodyPr wrap="square" rtlCol="0">
            <a:spAutoFit/>
          </a:bodyPr>
          <a:lstStyle/>
          <a:p>
            <a:r>
              <a:rPr lang="hu-HU" sz="2000" b="1" dirty="0" smtClean="0"/>
              <a:t>House </a:t>
            </a:r>
            <a:r>
              <a:rPr lang="hu-HU" sz="2000" b="1" dirty="0" err="1" smtClean="0">
                <a:solidFill>
                  <a:srgbClr val="FF0000"/>
                </a:solidFill>
              </a:rPr>
              <a:t>houseRef</a:t>
            </a:r>
            <a:endParaRPr lang="hu-HU" sz="2000" b="1" dirty="0">
              <a:solidFill>
                <a:srgbClr val="FF0000"/>
              </a:solidFill>
            </a:endParaRPr>
          </a:p>
        </p:txBody>
      </p:sp>
      <p:sp>
        <p:nvSpPr>
          <p:cNvPr id="31" name="Szövegdoboz 30"/>
          <p:cNvSpPr txBox="1"/>
          <p:nvPr/>
        </p:nvSpPr>
        <p:spPr>
          <a:xfrm>
            <a:off x="2883245" y="5367123"/>
            <a:ext cx="354227" cy="400110"/>
          </a:xfrm>
          <a:prstGeom prst="rect">
            <a:avLst/>
          </a:prstGeom>
          <a:noFill/>
        </p:spPr>
        <p:txBody>
          <a:bodyPr wrap="square" rtlCol="0">
            <a:spAutoFit/>
          </a:bodyPr>
          <a:lstStyle/>
          <a:p>
            <a:r>
              <a:rPr lang="hu-HU" sz="2000" b="1" dirty="0" smtClean="0"/>
              <a:t>=</a:t>
            </a:r>
            <a:endParaRPr lang="hu-HU" sz="2000" b="1" dirty="0"/>
          </a:p>
        </p:txBody>
      </p:sp>
      <p:sp>
        <p:nvSpPr>
          <p:cNvPr id="33" name="Szövegdoboz 32"/>
          <p:cNvSpPr txBox="1"/>
          <p:nvPr/>
        </p:nvSpPr>
        <p:spPr>
          <a:xfrm>
            <a:off x="3196279" y="5334171"/>
            <a:ext cx="1816962" cy="400110"/>
          </a:xfrm>
          <a:prstGeom prst="rect">
            <a:avLst/>
          </a:prstGeom>
          <a:noFill/>
          <a:ln w="38100">
            <a:noFill/>
          </a:ln>
        </p:spPr>
        <p:txBody>
          <a:bodyPr wrap="square" rtlCol="0">
            <a:spAutoFit/>
          </a:bodyPr>
          <a:lstStyle/>
          <a:p>
            <a:r>
              <a:rPr lang="hu-HU" sz="2000" b="1" dirty="0" err="1" smtClean="0"/>
              <a:t>new</a:t>
            </a:r>
            <a:r>
              <a:rPr lang="hu-HU" sz="2000" b="1" dirty="0" smtClean="0"/>
              <a:t> House();</a:t>
            </a:r>
            <a:endParaRPr lang="hu-HU" sz="2000" b="1" dirty="0"/>
          </a:p>
        </p:txBody>
      </p:sp>
      <p:sp>
        <p:nvSpPr>
          <p:cNvPr id="34" name="Téglalap 33"/>
          <p:cNvSpPr/>
          <p:nvPr/>
        </p:nvSpPr>
        <p:spPr>
          <a:xfrm>
            <a:off x="9246972"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5" name="Szövegdoboz 34"/>
          <p:cNvSpPr txBox="1"/>
          <p:nvPr/>
        </p:nvSpPr>
        <p:spPr>
          <a:xfrm>
            <a:off x="10042544" y="6338668"/>
            <a:ext cx="1379217" cy="523220"/>
          </a:xfrm>
          <a:prstGeom prst="rect">
            <a:avLst/>
          </a:prstGeom>
          <a:noFill/>
        </p:spPr>
        <p:txBody>
          <a:bodyPr wrap="square" rtlCol="0">
            <a:spAutoFit/>
          </a:bodyPr>
          <a:lstStyle/>
          <a:p>
            <a:r>
              <a:rPr lang="hu-HU" sz="2800" dirty="0" smtClean="0"/>
              <a:t>HEAP</a:t>
            </a:r>
            <a:endParaRPr lang="hu-HU" sz="2800" dirty="0"/>
          </a:p>
        </p:txBody>
      </p:sp>
      <p:sp>
        <p:nvSpPr>
          <p:cNvPr id="36" name="Folyamatábra: Bekötés 35"/>
          <p:cNvSpPr/>
          <p:nvPr/>
        </p:nvSpPr>
        <p:spPr>
          <a:xfrm>
            <a:off x="9428203" y="3717495"/>
            <a:ext cx="2191265" cy="2153846"/>
          </a:xfrm>
          <a:prstGeom prst="flowChartConnec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37" name="Szövegdoboz 36"/>
          <p:cNvSpPr txBox="1"/>
          <p:nvPr/>
        </p:nvSpPr>
        <p:spPr>
          <a:xfrm>
            <a:off x="9644445" y="3899405"/>
            <a:ext cx="1758779" cy="646331"/>
          </a:xfrm>
          <a:prstGeom prst="rect">
            <a:avLst/>
          </a:prstGeom>
          <a:noFill/>
        </p:spPr>
        <p:txBody>
          <a:bodyPr wrap="square" rtlCol="0">
            <a:spAutoFit/>
          </a:bodyPr>
          <a:lstStyle/>
          <a:p>
            <a:r>
              <a:rPr lang="hu-HU" sz="3600" b="1" dirty="0" err="1" smtClean="0"/>
              <a:t>Object</a:t>
            </a:r>
            <a:endParaRPr lang="hu-HU" sz="3600" b="1" dirty="0"/>
          </a:p>
        </p:txBody>
      </p:sp>
      <p:sp>
        <p:nvSpPr>
          <p:cNvPr id="38" name="Szövegdoboz 37"/>
          <p:cNvSpPr txBox="1"/>
          <p:nvPr/>
        </p:nvSpPr>
        <p:spPr>
          <a:xfrm>
            <a:off x="9399889" y="4534899"/>
            <a:ext cx="2349847" cy="553998"/>
          </a:xfrm>
          <a:prstGeom prst="rect">
            <a:avLst/>
          </a:prstGeom>
          <a:noFill/>
        </p:spPr>
        <p:txBody>
          <a:bodyPr wrap="square" rtlCol="0">
            <a:spAutoFit/>
          </a:bodyPr>
          <a:lstStyle/>
          <a:p>
            <a:r>
              <a:rPr lang="hu-HU" sz="3000" dirty="0" err="1" smtClean="0">
                <a:solidFill>
                  <a:srgbClr val="FF0000"/>
                </a:solidFill>
              </a:rPr>
              <a:t>windows</a:t>
            </a:r>
            <a:r>
              <a:rPr lang="hu-HU" sz="3000" dirty="0" smtClean="0">
                <a:solidFill>
                  <a:srgbClr val="FF0000"/>
                </a:solidFill>
              </a:rPr>
              <a:t>=0</a:t>
            </a:r>
            <a:endParaRPr lang="hu-HU" sz="3000" dirty="0">
              <a:solidFill>
                <a:srgbClr val="FF0000"/>
              </a:solidFill>
            </a:endParaRPr>
          </a:p>
        </p:txBody>
      </p:sp>
      <p:sp>
        <p:nvSpPr>
          <p:cNvPr id="39" name="Szövegdoboz 38"/>
          <p:cNvSpPr txBox="1"/>
          <p:nvPr/>
        </p:nvSpPr>
        <p:spPr>
          <a:xfrm>
            <a:off x="9695419" y="4946937"/>
            <a:ext cx="1737153" cy="553998"/>
          </a:xfrm>
          <a:prstGeom prst="rect">
            <a:avLst/>
          </a:prstGeom>
          <a:noFill/>
        </p:spPr>
        <p:txBody>
          <a:bodyPr wrap="square" rtlCol="0">
            <a:spAutoFit/>
          </a:bodyPr>
          <a:lstStyle/>
          <a:p>
            <a:r>
              <a:rPr lang="hu-HU" sz="3000" dirty="0" err="1" smtClean="0">
                <a:solidFill>
                  <a:srgbClr val="FF0000"/>
                </a:solidFill>
              </a:rPr>
              <a:t>doors</a:t>
            </a:r>
            <a:r>
              <a:rPr lang="hu-HU" sz="3000" dirty="0" smtClean="0">
                <a:solidFill>
                  <a:srgbClr val="FF0000"/>
                </a:solidFill>
              </a:rPr>
              <a:t>=0</a:t>
            </a:r>
            <a:endParaRPr lang="hu-HU" sz="3000" dirty="0">
              <a:solidFill>
                <a:srgbClr val="FF0000"/>
              </a:solidFill>
            </a:endParaRPr>
          </a:p>
        </p:txBody>
      </p:sp>
      <p:sp>
        <p:nvSpPr>
          <p:cNvPr id="40" name="Szövegdoboz 39"/>
          <p:cNvSpPr txBox="1"/>
          <p:nvPr/>
        </p:nvSpPr>
        <p:spPr>
          <a:xfrm>
            <a:off x="803187" y="5673672"/>
            <a:ext cx="2724721" cy="400110"/>
          </a:xfrm>
          <a:prstGeom prst="rect">
            <a:avLst/>
          </a:prstGeom>
          <a:noFill/>
        </p:spPr>
        <p:txBody>
          <a:bodyPr wrap="square" rtlCol="0">
            <a:spAutoFit/>
          </a:bodyPr>
          <a:lstStyle/>
          <a:p>
            <a:r>
              <a:rPr lang="hu-HU" sz="2000" b="1" dirty="0" smtClean="0"/>
              <a:t>// more </a:t>
            </a:r>
            <a:r>
              <a:rPr lang="hu-HU" sz="2000" b="1" dirty="0" err="1" smtClean="0"/>
              <a:t>code</a:t>
            </a:r>
            <a:r>
              <a:rPr lang="hu-HU" sz="2000" b="1" dirty="0" smtClean="0"/>
              <a:t> here</a:t>
            </a:r>
            <a:endParaRPr lang="hu-HU" sz="2000" b="1" dirty="0"/>
          </a:p>
        </p:txBody>
      </p:sp>
      <p:sp>
        <p:nvSpPr>
          <p:cNvPr id="8" name="Szövegdoboz 7"/>
          <p:cNvSpPr txBox="1"/>
          <p:nvPr/>
        </p:nvSpPr>
        <p:spPr>
          <a:xfrm>
            <a:off x="8443784" y="2007957"/>
            <a:ext cx="3723929" cy="1200329"/>
          </a:xfrm>
          <a:prstGeom prst="rect">
            <a:avLst/>
          </a:prstGeom>
          <a:noFill/>
        </p:spPr>
        <p:txBody>
          <a:bodyPr wrap="square" rtlCol="0">
            <a:spAutoFit/>
          </a:bodyPr>
          <a:lstStyle/>
          <a:p>
            <a:r>
              <a:rPr lang="hu-HU" dirty="0" err="1" smtClean="0">
                <a:solidFill>
                  <a:srgbClr val="FFC000"/>
                </a:solidFill>
              </a:rPr>
              <a:t>Since</a:t>
            </a:r>
            <a:r>
              <a:rPr lang="hu-HU" dirty="0" smtClean="0">
                <a:solidFill>
                  <a:srgbClr val="FFC000"/>
                </a:solidFill>
              </a:rPr>
              <a:t> </a:t>
            </a:r>
            <a:r>
              <a:rPr lang="hu-HU" dirty="0" err="1" smtClean="0">
                <a:solidFill>
                  <a:srgbClr val="FFC000"/>
                </a:solidFill>
              </a:rPr>
              <a:t>the</a:t>
            </a:r>
            <a:r>
              <a:rPr lang="hu-HU" dirty="0" smtClean="0">
                <a:solidFill>
                  <a:srgbClr val="FFC000"/>
                </a:solidFill>
              </a:rPr>
              <a:t> </a:t>
            </a:r>
            <a:r>
              <a:rPr lang="hu-HU" dirty="0" err="1" smtClean="0">
                <a:solidFill>
                  <a:srgbClr val="FFC000"/>
                </a:solidFill>
              </a:rPr>
              <a:t>houseRef</a:t>
            </a:r>
            <a:r>
              <a:rPr lang="hu-HU" dirty="0" smtClean="0">
                <a:solidFill>
                  <a:srgbClr val="FFC000"/>
                </a:solidFill>
              </a:rPr>
              <a:t> </a:t>
            </a:r>
            <a:r>
              <a:rPr lang="hu-HU" dirty="0" err="1" smtClean="0">
                <a:solidFill>
                  <a:srgbClr val="FFC000"/>
                </a:solidFill>
              </a:rPr>
              <a:t>reference</a:t>
            </a:r>
            <a:r>
              <a:rPr lang="hu-HU" dirty="0" smtClean="0">
                <a:solidFill>
                  <a:srgbClr val="FFC000"/>
                </a:solidFill>
              </a:rPr>
              <a:t> </a:t>
            </a:r>
            <a:r>
              <a:rPr lang="hu-HU" dirty="0" err="1" smtClean="0">
                <a:solidFill>
                  <a:srgbClr val="FFC000"/>
                </a:solidFill>
              </a:rPr>
              <a:t>variable</a:t>
            </a:r>
            <a:r>
              <a:rPr lang="hu-HU" dirty="0" smtClean="0">
                <a:solidFill>
                  <a:srgbClr val="FFC000"/>
                </a:solidFill>
              </a:rPr>
              <a:t> </a:t>
            </a:r>
            <a:r>
              <a:rPr lang="hu-HU" dirty="0" err="1" smtClean="0">
                <a:solidFill>
                  <a:srgbClr val="FFC000"/>
                </a:solidFill>
              </a:rPr>
              <a:t>will</a:t>
            </a:r>
            <a:r>
              <a:rPr lang="hu-HU" dirty="0" smtClean="0">
                <a:solidFill>
                  <a:srgbClr val="FFC000"/>
                </a:solidFill>
              </a:rPr>
              <a:t> no </a:t>
            </a:r>
            <a:r>
              <a:rPr lang="hu-HU" dirty="0" err="1" smtClean="0">
                <a:solidFill>
                  <a:srgbClr val="FFC000"/>
                </a:solidFill>
              </a:rPr>
              <a:t>longer</a:t>
            </a:r>
            <a:r>
              <a:rPr lang="hu-HU" dirty="0" smtClean="0">
                <a:solidFill>
                  <a:srgbClr val="FFC000"/>
                </a:solidFill>
              </a:rPr>
              <a:t> be </a:t>
            </a:r>
            <a:r>
              <a:rPr lang="hu-HU" dirty="0" err="1" smtClean="0">
                <a:solidFill>
                  <a:srgbClr val="FFC000"/>
                </a:solidFill>
              </a:rPr>
              <a:t>pointing</a:t>
            </a:r>
            <a:r>
              <a:rPr lang="hu-HU" dirty="0" smtClean="0">
                <a:solidFill>
                  <a:srgbClr val="FFC000"/>
                </a:solidFill>
              </a:rPr>
              <a:t> </a:t>
            </a:r>
            <a:r>
              <a:rPr lang="hu-HU" dirty="0" err="1" smtClean="0">
                <a:solidFill>
                  <a:srgbClr val="FFC000"/>
                </a:solidFill>
              </a:rPr>
              <a:t>to</a:t>
            </a:r>
            <a:r>
              <a:rPr lang="hu-HU" dirty="0" smtClean="0">
                <a:solidFill>
                  <a:srgbClr val="FFC000"/>
                </a:solidFill>
              </a:rPr>
              <a:t> </a:t>
            </a:r>
            <a:r>
              <a:rPr lang="hu-HU" dirty="0" err="1" smtClean="0">
                <a:solidFill>
                  <a:srgbClr val="FFC000"/>
                </a:solidFill>
              </a:rPr>
              <a:t>the</a:t>
            </a:r>
            <a:r>
              <a:rPr lang="hu-HU" dirty="0" smtClean="0">
                <a:solidFill>
                  <a:srgbClr val="FFC000"/>
                </a:solidFill>
              </a:rPr>
              <a:t> </a:t>
            </a:r>
            <a:r>
              <a:rPr lang="hu-HU" dirty="0" err="1" smtClean="0">
                <a:solidFill>
                  <a:srgbClr val="FFC000"/>
                </a:solidFill>
              </a:rPr>
              <a:t>Object</a:t>
            </a:r>
            <a:r>
              <a:rPr lang="hu-HU" dirty="0" smtClean="0">
                <a:solidFill>
                  <a:srgbClr val="FFC000"/>
                </a:solidFill>
              </a:rPr>
              <a:t>, </a:t>
            </a:r>
            <a:r>
              <a:rPr lang="hu-HU" dirty="0" err="1" smtClean="0">
                <a:solidFill>
                  <a:srgbClr val="FFC000"/>
                </a:solidFill>
              </a:rPr>
              <a:t>it</a:t>
            </a:r>
            <a:r>
              <a:rPr lang="hu-HU" dirty="0" smtClean="0">
                <a:solidFill>
                  <a:srgbClr val="FFC000"/>
                </a:solidFill>
              </a:rPr>
              <a:t> </a:t>
            </a:r>
            <a:r>
              <a:rPr lang="hu-HU" dirty="0" err="1" smtClean="0">
                <a:solidFill>
                  <a:srgbClr val="FFC000"/>
                </a:solidFill>
              </a:rPr>
              <a:t>will</a:t>
            </a:r>
            <a:r>
              <a:rPr lang="hu-HU" dirty="0" smtClean="0">
                <a:solidFill>
                  <a:srgbClr val="FFC000"/>
                </a:solidFill>
              </a:rPr>
              <a:t> </a:t>
            </a:r>
            <a:r>
              <a:rPr lang="hu-HU" dirty="0" err="1" smtClean="0">
                <a:solidFill>
                  <a:srgbClr val="FFC000"/>
                </a:solidFill>
              </a:rPr>
              <a:t>be</a:t>
            </a:r>
            <a:r>
              <a:rPr lang="hu-HU" dirty="0" smtClean="0">
                <a:solidFill>
                  <a:srgbClr val="FFC000"/>
                </a:solidFill>
              </a:rPr>
              <a:t> </a:t>
            </a:r>
            <a:r>
              <a:rPr lang="hu-HU" dirty="0" err="1" smtClean="0">
                <a:solidFill>
                  <a:srgbClr val="FFC000"/>
                </a:solidFill>
              </a:rPr>
              <a:t>Eligible</a:t>
            </a:r>
            <a:r>
              <a:rPr lang="hu-HU" dirty="0" smtClean="0">
                <a:solidFill>
                  <a:srgbClr val="FFC000"/>
                </a:solidFill>
              </a:rPr>
              <a:t> </a:t>
            </a:r>
            <a:r>
              <a:rPr lang="hu-HU" dirty="0" err="1" smtClean="0">
                <a:solidFill>
                  <a:srgbClr val="FFC000"/>
                </a:solidFill>
              </a:rPr>
              <a:t>for</a:t>
            </a:r>
            <a:r>
              <a:rPr lang="hu-HU" dirty="0" smtClean="0">
                <a:solidFill>
                  <a:srgbClr val="FFC000"/>
                </a:solidFill>
              </a:rPr>
              <a:t> </a:t>
            </a:r>
            <a:r>
              <a:rPr lang="hu-HU" dirty="0" err="1" smtClean="0">
                <a:solidFill>
                  <a:srgbClr val="FFC000"/>
                </a:solidFill>
              </a:rPr>
              <a:t>Garbage</a:t>
            </a:r>
            <a:r>
              <a:rPr lang="hu-HU" dirty="0" smtClean="0">
                <a:solidFill>
                  <a:srgbClr val="FFC000"/>
                </a:solidFill>
              </a:rPr>
              <a:t> </a:t>
            </a:r>
            <a:r>
              <a:rPr lang="hu-HU" dirty="0" err="1" smtClean="0">
                <a:solidFill>
                  <a:srgbClr val="FFC000"/>
                </a:solidFill>
              </a:rPr>
              <a:t>Collection</a:t>
            </a:r>
            <a:endParaRPr lang="hu-HU" dirty="0">
              <a:solidFill>
                <a:srgbClr val="FFC000"/>
              </a:solidFill>
            </a:endParaRPr>
          </a:p>
        </p:txBody>
      </p:sp>
      <p:sp>
        <p:nvSpPr>
          <p:cNvPr id="14" name="Folyamatábra: Másik feldolgozás 13"/>
          <p:cNvSpPr/>
          <p:nvPr/>
        </p:nvSpPr>
        <p:spPr>
          <a:xfrm rot="18469039">
            <a:off x="9208108" y="4094751"/>
            <a:ext cx="2654268" cy="128615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solidFill>
                  <a:schemeClr val="tx1"/>
                </a:solidFill>
              </a:rPr>
              <a:t>Eligible</a:t>
            </a:r>
            <a:r>
              <a:rPr lang="hu-HU" dirty="0">
                <a:solidFill>
                  <a:schemeClr val="tx1"/>
                </a:solidFill>
              </a:rPr>
              <a:t> </a:t>
            </a:r>
            <a:r>
              <a:rPr lang="hu-HU" dirty="0" err="1">
                <a:solidFill>
                  <a:schemeClr val="tx1"/>
                </a:solidFill>
              </a:rPr>
              <a:t>for</a:t>
            </a:r>
            <a:r>
              <a:rPr lang="hu-HU" dirty="0">
                <a:solidFill>
                  <a:schemeClr val="tx1"/>
                </a:solidFill>
              </a:rPr>
              <a:t> </a:t>
            </a:r>
            <a:r>
              <a:rPr lang="hu-HU" dirty="0" err="1">
                <a:solidFill>
                  <a:schemeClr val="tx1"/>
                </a:solidFill>
              </a:rPr>
              <a:t>Garbage</a:t>
            </a:r>
            <a:r>
              <a:rPr lang="hu-HU" dirty="0">
                <a:solidFill>
                  <a:schemeClr val="tx1"/>
                </a:solidFill>
              </a:rPr>
              <a:t> </a:t>
            </a:r>
            <a:r>
              <a:rPr lang="hu-HU" dirty="0" err="1">
                <a:solidFill>
                  <a:schemeClr val="tx1"/>
                </a:solidFill>
              </a:rPr>
              <a:t>Collection</a:t>
            </a:r>
            <a:endParaRPr lang="hu-HU" dirty="0">
              <a:solidFill>
                <a:schemeClr val="tx1"/>
              </a:solidFill>
            </a:endParaRPr>
          </a:p>
        </p:txBody>
      </p:sp>
    </p:spTree>
    <p:extLst>
      <p:ext uri="{BB962C8B-B14F-4D97-AF65-F5344CB8AC3E}">
        <p14:creationId xmlns:p14="http://schemas.microsoft.com/office/powerpoint/2010/main" val="34758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p:cTn id="10" dur="2000" fill="hold"/>
                                        <p:tgtEl>
                                          <p:spTgt spid="14"/>
                                        </p:tgtEl>
                                        <p:attrNameLst>
                                          <p:attrName>ppt_w</p:attrName>
                                        </p:attrNameLst>
                                      </p:cBhvr>
                                      <p:tavLst>
                                        <p:tav tm="0">
                                          <p:val>
                                            <p:fltVal val="0"/>
                                          </p:val>
                                        </p:tav>
                                        <p:tav tm="100000">
                                          <p:val>
                                            <p:strVal val="#ppt_w"/>
                                          </p:val>
                                        </p:tav>
                                      </p:tavLst>
                                    </p:anim>
                                    <p:anim calcmode="lin" valueType="num">
                                      <p:cBhvr>
                                        <p:cTn id="11" dur="2000" fill="hold"/>
                                        <p:tgtEl>
                                          <p:spTgt spid="14"/>
                                        </p:tgtEl>
                                        <p:attrNameLst>
                                          <p:attrName>ppt_h</p:attrName>
                                        </p:attrNameLst>
                                      </p:cBhvr>
                                      <p:tavLst>
                                        <p:tav tm="0">
                                          <p:val>
                                            <p:fltVal val="0"/>
                                          </p:val>
                                        </p:tav>
                                        <p:tav tm="100000">
                                          <p:val>
                                            <p:strVal val="#ppt_h"/>
                                          </p:val>
                                        </p:tav>
                                      </p:tavLst>
                                    </p:anim>
                                    <p:anim calcmode="lin" valueType="num">
                                      <p:cBhvr>
                                        <p:cTn id="12" dur="2000" fill="hold"/>
                                        <p:tgtEl>
                                          <p:spTgt spid="14"/>
                                        </p:tgtEl>
                                        <p:attrNameLst>
                                          <p:attrName>style.rotation</p:attrName>
                                        </p:attrNameLst>
                                      </p:cBhvr>
                                      <p:tavLst>
                                        <p:tav tm="0">
                                          <p:val>
                                            <p:fltVal val="90"/>
                                          </p:val>
                                        </p:tav>
                                        <p:tav tm="100000">
                                          <p:val>
                                            <p:fltVal val="0"/>
                                          </p:val>
                                        </p:tav>
                                      </p:tavLst>
                                    </p:anim>
                                    <p:animEffect transition="in" filter="fade">
                                      <p:cBhvr>
                                        <p:cTn id="13"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2414" y="79636"/>
            <a:ext cx="9767449" cy="807671"/>
          </a:xfrm>
        </p:spPr>
        <p:txBody>
          <a:bodyPr/>
          <a:lstStyle/>
          <a:p>
            <a:r>
              <a:rPr lang="hu-HU" sz="4000" dirty="0" err="1" smtClean="0">
                <a:solidFill>
                  <a:schemeClr val="tx1"/>
                </a:solidFill>
              </a:rPr>
              <a:t>Heap</a:t>
            </a:r>
            <a:r>
              <a:rPr lang="hu-HU" sz="4000" dirty="0" smtClean="0">
                <a:solidFill>
                  <a:schemeClr val="tx1"/>
                </a:solidFill>
              </a:rPr>
              <a:t> and </a:t>
            </a:r>
            <a:r>
              <a:rPr lang="hu-HU" sz="4000" dirty="0" err="1" smtClean="0">
                <a:solidFill>
                  <a:schemeClr val="tx1"/>
                </a:solidFill>
              </a:rPr>
              <a:t>Stack</a:t>
            </a:r>
            <a:r>
              <a:rPr lang="hu-HU" sz="4000" dirty="0" smtClean="0">
                <a:solidFill>
                  <a:schemeClr val="tx1"/>
                </a:solidFill>
              </a:rPr>
              <a:t> </a:t>
            </a:r>
            <a:r>
              <a:rPr lang="hu-HU" sz="4000" dirty="0" err="1" smtClean="0">
                <a:solidFill>
                  <a:schemeClr val="tx1"/>
                </a:solidFill>
              </a:rPr>
              <a:t>memory</a:t>
            </a:r>
            <a:r>
              <a:rPr lang="hu-HU" sz="4000" dirty="0" smtClean="0">
                <a:solidFill>
                  <a:schemeClr val="tx1"/>
                </a:solidFill>
              </a:rPr>
              <a:t> </a:t>
            </a:r>
            <a:r>
              <a:rPr lang="hu-HU" sz="4000" dirty="0" err="1" smtClean="0">
                <a:solidFill>
                  <a:schemeClr val="tx1"/>
                </a:solidFill>
              </a:rPr>
              <a:t>example</a:t>
            </a:r>
            <a:endParaRPr lang="hu-HU" sz="4000" dirty="0"/>
          </a:p>
        </p:txBody>
      </p:sp>
      <p:sp>
        <p:nvSpPr>
          <p:cNvPr id="5" name="Cím 1"/>
          <p:cNvSpPr txBox="1">
            <a:spLocks/>
          </p:cNvSpPr>
          <p:nvPr/>
        </p:nvSpPr>
        <p:spPr>
          <a:xfrm>
            <a:off x="259602" y="1461716"/>
            <a:ext cx="6709610" cy="208055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public static void </a:t>
            </a:r>
            <a:r>
              <a:rPr lang="en-US" sz="2000" b="1" dirty="0">
                <a:solidFill>
                  <a:srgbClr val="FFFF00"/>
                </a:solidFill>
              </a:rPr>
              <a:t>main</a:t>
            </a:r>
            <a:r>
              <a:rPr lang="en-US" sz="2000" b="1" dirty="0"/>
              <a:t>(String[] </a:t>
            </a:r>
            <a:r>
              <a:rPr lang="en-US" sz="2000" b="1" dirty="0" err="1"/>
              <a:t>args</a:t>
            </a:r>
            <a:r>
              <a:rPr lang="en-US" sz="2000" b="1" dirty="0"/>
              <a:t>) </a:t>
            </a:r>
            <a:r>
              <a:rPr lang="en-US" sz="2000" b="1" dirty="0" smtClean="0"/>
              <a:t>{</a:t>
            </a:r>
            <a:endParaRPr lang="hu-HU" sz="2000" b="1" dirty="0" smtClean="0"/>
          </a:p>
          <a:p>
            <a:endParaRPr lang="hu-HU" sz="2000" b="1" dirty="0" smtClean="0">
              <a:solidFill>
                <a:schemeClr val="tx1"/>
              </a:solidFill>
            </a:endParaRPr>
          </a:p>
          <a:p>
            <a:endParaRPr lang="hu-HU" sz="2000" b="1" dirty="0">
              <a:solidFill>
                <a:schemeClr val="tx1"/>
              </a:solidFill>
            </a:endParaRPr>
          </a:p>
          <a:p>
            <a:r>
              <a:rPr lang="hu-HU" sz="2000" b="1" dirty="0" smtClean="0">
                <a:solidFill>
                  <a:schemeClr val="tx1"/>
                </a:solidFill>
              </a:rPr>
              <a:t>}</a:t>
            </a:r>
            <a:endParaRPr lang="en-US" sz="2000" dirty="0">
              <a:solidFill>
                <a:schemeClr val="tx1"/>
              </a:solidFill>
            </a:endParaRPr>
          </a:p>
        </p:txBody>
      </p:sp>
      <p:sp>
        <p:nvSpPr>
          <p:cNvPr id="21" name="Téglalap 20"/>
          <p:cNvSpPr/>
          <p:nvPr/>
        </p:nvSpPr>
        <p:spPr>
          <a:xfrm>
            <a:off x="6483178"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Szövegdoboz 22"/>
          <p:cNvSpPr txBox="1"/>
          <p:nvPr/>
        </p:nvSpPr>
        <p:spPr>
          <a:xfrm>
            <a:off x="7146941" y="6338668"/>
            <a:ext cx="1379217" cy="523220"/>
          </a:xfrm>
          <a:prstGeom prst="rect">
            <a:avLst/>
          </a:prstGeom>
          <a:noFill/>
        </p:spPr>
        <p:txBody>
          <a:bodyPr wrap="square" rtlCol="0">
            <a:spAutoFit/>
          </a:bodyPr>
          <a:lstStyle/>
          <a:p>
            <a:r>
              <a:rPr lang="hu-HU" sz="2800" dirty="0" smtClean="0"/>
              <a:t>STACK</a:t>
            </a:r>
            <a:endParaRPr lang="hu-HU" sz="2800" dirty="0"/>
          </a:p>
        </p:txBody>
      </p:sp>
      <p:sp>
        <p:nvSpPr>
          <p:cNvPr id="25" name="Lekerekített téglalap 24"/>
          <p:cNvSpPr/>
          <p:nvPr/>
        </p:nvSpPr>
        <p:spPr>
          <a:xfrm>
            <a:off x="6557320" y="5367123"/>
            <a:ext cx="2413687" cy="8606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26" name="Szövegdoboz 25"/>
          <p:cNvSpPr txBox="1"/>
          <p:nvPr/>
        </p:nvSpPr>
        <p:spPr>
          <a:xfrm>
            <a:off x="6557320" y="5280791"/>
            <a:ext cx="1886464" cy="646331"/>
          </a:xfrm>
          <a:prstGeom prst="rect">
            <a:avLst/>
          </a:prstGeom>
          <a:noFill/>
        </p:spPr>
        <p:txBody>
          <a:bodyPr wrap="square" rtlCol="0">
            <a:spAutoFit/>
          </a:bodyPr>
          <a:lstStyle/>
          <a:p>
            <a:r>
              <a:rPr lang="hu-HU" sz="3600" b="1" dirty="0" smtClean="0">
                <a:solidFill>
                  <a:srgbClr val="FFFF00"/>
                </a:solidFill>
              </a:rPr>
              <a:t>main</a:t>
            </a:r>
            <a:endParaRPr lang="hu-HU" sz="3600" b="1" dirty="0">
              <a:solidFill>
                <a:srgbClr val="FFFF00"/>
              </a:solidFill>
            </a:endParaRPr>
          </a:p>
        </p:txBody>
      </p:sp>
      <p:sp>
        <p:nvSpPr>
          <p:cNvPr id="9" name="Szövegdoboz 8"/>
          <p:cNvSpPr txBox="1"/>
          <p:nvPr/>
        </p:nvSpPr>
        <p:spPr>
          <a:xfrm>
            <a:off x="716692" y="1779370"/>
            <a:ext cx="2323070" cy="400110"/>
          </a:xfrm>
          <a:prstGeom prst="rect">
            <a:avLst/>
          </a:prstGeom>
          <a:noFill/>
        </p:spPr>
        <p:txBody>
          <a:bodyPr wrap="square" rtlCol="0">
            <a:spAutoFit/>
          </a:bodyPr>
          <a:lstStyle/>
          <a:p>
            <a:r>
              <a:rPr lang="hu-HU" sz="2000" b="1" dirty="0" err="1"/>
              <a:t>d</a:t>
            </a:r>
            <a:r>
              <a:rPr lang="hu-HU" sz="2000" b="1" dirty="0" err="1" smtClean="0"/>
              <a:t>ouble</a:t>
            </a:r>
            <a:r>
              <a:rPr lang="hu-HU" sz="2000" b="1" dirty="0" smtClean="0"/>
              <a:t> </a:t>
            </a:r>
            <a:r>
              <a:rPr lang="hu-HU" sz="2000" b="1" dirty="0">
                <a:solidFill>
                  <a:srgbClr val="FF0000"/>
                </a:solidFill>
              </a:rPr>
              <a:t>d</a:t>
            </a:r>
            <a:r>
              <a:rPr lang="hu-HU" sz="2000" b="1" dirty="0" smtClean="0"/>
              <a:t> = 10;</a:t>
            </a:r>
            <a:endParaRPr lang="hu-HU" sz="2000" b="1" dirty="0"/>
          </a:p>
        </p:txBody>
      </p:sp>
      <p:sp>
        <p:nvSpPr>
          <p:cNvPr id="10" name="Szövegdoboz 9"/>
          <p:cNvSpPr txBox="1"/>
          <p:nvPr/>
        </p:nvSpPr>
        <p:spPr>
          <a:xfrm>
            <a:off x="8419074" y="5709567"/>
            <a:ext cx="403654" cy="584775"/>
          </a:xfrm>
          <a:prstGeom prst="rect">
            <a:avLst/>
          </a:prstGeom>
          <a:noFill/>
        </p:spPr>
        <p:txBody>
          <a:bodyPr wrap="square" rtlCol="0">
            <a:spAutoFit/>
          </a:bodyPr>
          <a:lstStyle/>
          <a:p>
            <a:r>
              <a:rPr lang="hu-HU" sz="3200" dirty="0" smtClean="0">
                <a:solidFill>
                  <a:srgbClr val="FF0000"/>
                </a:solidFill>
              </a:rPr>
              <a:t>d</a:t>
            </a:r>
            <a:endParaRPr lang="hu-HU" sz="3200" dirty="0">
              <a:solidFill>
                <a:srgbClr val="FF0000"/>
              </a:solidFill>
            </a:endParaRPr>
          </a:p>
        </p:txBody>
      </p:sp>
      <p:sp>
        <p:nvSpPr>
          <p:cNvPr id="11" name="Szövegdoboz 10"/>
          <p:cNvSpPr txBox="1"/>
          <p:nvPr/>
        </p:nvSpPr>
        <p:spPr>
          <a:xfrm>
            <a:off x="716692" y="2097100"/>
            <a:ext cx="1853513" cy="400110"/>
          </a:xfrm>
          <a:prstGeom prst="rect">
            <a:avLst/>
          </a:prstGeom>
          <a:noFill/>
        </p:spPr>
        <p:txBody>
          <a:bodyPr wrap="square" rtlCol="0">
            <a:spAutoFit/>
          </a:bodyPr>
          <a:lstStyle/>
          <a:p>
            <a:r>
              <a:rPr lang="hu-HU" sz="2000" b="1" dirty="0" smtClean="0"/>
              <a:t>method1(20);</a:t>
            </a:r>
          </a:p>
        </p:txBody>
      </p:sp>
      <p:sp>
        <p:nvSpPr>
          <p:cNvPr id="12" name="Szövegdoboz 11"/>
          <p:cNvSpPr txBox="1"/>
          <p:nvPr/>
        </p:nvSpPr>
        <p:spPr>
          <a:xfrm>
            <a:off x="329514" y="3070335"/>
            <a:ext cx="3954162" cy="1631216"/>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void</a:t>
            </a:r>
            <a:r>
              <a:rPr lang="hu-HU" sz="2000" b="1" dirty="0" smtClean="0"/>
              <a:t> </a:t>
            </a:r>
            <a:r>
              <a:rPr lang="hu-HU" sz="2000" b="1" dirty="0" smtClean="0">
                <a:solidFill>
                  <a:srgbClr val="FFFF00"/>
                </a:solidFill>
              </a:rPr>
              <a:t>method1</a:t>
            </a:r>
            <a:r>
              <a:rPr lang="hu-HU" sz="2000" b="1" dirty="0" smtClean="0"/>
              <a:t>(int </a:t>
            </a:r>
            <a:r>
              <a:rPr lang="hu-HU" sz="2000" b="1" dirty="0" smtClean="0">
                <a:solidFill>
                  <a:srgbClr val="FF0000"/>
                </a:solidFill>
              </a:rPr>
              <a:t>i</a:t>
            </a:r>
            <a:r>
              <a:rPr lang="hu-HU" sz="2000" b="1" dirty="0" smtClean="0"/>
              <a:t>){</a:t>
            </a:r>
          </a:p>
          <a:p>
            <a:endParaRPr lang="hu-HU" sz="2000" b="1" dirty="0" smtClean="0"/>
          </a:p>
          <a:p>
            <a:endParaRPr lang="hu-HU" sz="2000" b="1" dirty="0"/>
          </a:p>
          <a:p>
            <a:endParaRPr lang="hu-HU" sz="2000" b="1" dirty="0" smtClean="0"/>
          </a:p>
          <a:p>
            <a:r>
              <a:rPr lang="hu-HU" sz="2000" b="1" dirty="0" smtClean="0"/>
              <a:t>}</a:t>
            </a:r>
            <a:endParaRPr lang="hu-HU" sz="2000" b="1" dirty="0"/>
          </a:p>
        </p:txBody>
      </p:sp>
      <p:sp>
        <p:nvSpPr>
          <p:cNvPr id="15" name="Lekerekített téglalap 14"/>
          <p:cNvSpPr/>
          <p:nvPr/>
        </p:nvSpPr>
        <p:spPr>
          <a:xfrm>
            <a:off x="6561436" y="4465079"/>
            <a:ext cx="2413687" cy="86068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16" name="Szövegdoboz 15"/>
          <p:cNvSpPr txBox="1"/>
          <p:nvPr/>
        </p:nvSpPr>
        <p:spPr>
          <a:xfrm>
            <a:off x="6561435" y="4378747"/>
            <a:ext cx="2351905" cy="646331"/>
          </a:xfrm>
          <a:prstGeom prst="rect">
            <a:avLst/>
          </a:prstGeom>
          <a:noFill/>
        </p:spPr>
        <p:txBody>
          <a:bodyPr wrap="square" rtlCol="0">
            <a:spAutoFit/>
          </a:bodyPr>
          <a:lstStyle/>
          <a:p>
            <a:r>
              <a:rPr lang="hu-HU" sz="3600" b="1" dirty="0" smtClean="0">
                <a:solidFill>
                  <a:srgbClr val="FFFF00"/>
                </a:solidFill>
              </a:rPr>
              <a:t>method1</a:t>
            </a:r>
            <a:endParaRPr lang="hu-HU" sz="3600" b="1" dirty="0">
              <a:solidFill>
                <a:srgbClr val="FFFF00"/>
              </a:solidFill>
            </a:endParaRPr>
          </a:p>
        </p:txBody>
      </p:sp>
      <p:sp>
        <p:nvSpPr>
          <p:cNvPr id="18" name="Szövegdoboz 17"/>
          <p:cNvSpPr txBox="1"/>
          <p:nvPr/>
        </p:nvSpPr>
        <p:spPr>
          <a:xfrm>
            <a:off x="807308" y="3377663"/>
            <a:ext cx="2487827" cy="400110"/>
          </a:xfrm>
          <a:prstGeom prst="rect">
            <a:avLst/>
          </a:prstGeom>
          <a:noFill/>
        </p:spPr>
        <p:txBody>
          <a:bodyPr wrap="square" rtlCol="0">
            <a:spAutoFit/>
          </a:bodyPr>
          <a:lstStyle/>
          <a:p>
            <a:r>
              <a:rPr lang="hu-HU" sz="2000" b="1" dirty="0" err="1" smtClean="0"/>
              <a:t>float</a:t>
            </a:r>
            <a:r>
              <a:rPr lang="hu-HU" sz="2000" b="1" dirty="0" smtClean="0"/>
              <a:t> </a:t>
            </a:r>
            <a:r>
              <a:rPr lang="hu-HU" sz="2000" b="1" dirty="0" smtClean="0">
                <a:solidFill>
                  <a:srgbClr val="FF0000"/>
                </a:solidFill>
              </a:rPr>
              <a:t>f</a:t>
            </a:r>
            <a:r>
              <a:rPr lang="hu-HU" sz="2000" b="1" dirty="0" smtClean="0"/>
              <a:t> = 30f;</a:t>
            </a:r>
            <a:endParaRPr lang="hu-HU" sz="2000" b="1" dirty="0"/>
          </a:p>
        </p:txBody>
      </p:sp>
      <p:sp>
        <p:nvSpPr>
          <p:cNvPr id="27" name="Szövegdoboz 26"/>
          <p:cNvSpPr txBox="1"/>
          <p:nvPr/>
        </p:nvSpPr>
        <p:spPr>
          <a:xfrm>
            <a:off x="8337205" y="4824108"/>
            <a:ext cx="860858" cy="584775"/>
          </a:xfrm>
          <a:prstGeom prst="rect">
            <a:avLst/>
          </a:prstGeom>
          <a:noFill/>
        </p:spPr>
        <p:txBody>
          <a:bodyPr wrap="square" rtlCol="0">
            <a:spAutoFit/>
          </a:bodyPr>
          <a:lstStyle/>
          <a:p>
            <a:r>
              <a:rPr lang="hu-HU" sz="3200" dirty="0" smtClean="0">
                <a:solidFill>
                  <a:srgbClr val="FF0000"/>
                </a:solidFill>
              </a:rPr>
              <a:t>i, f</a:t>
            </a:r>
            <a:endParaRPr lang="hu-HU" sz="3200" dirty="0">
              <a:solidFill>
                <a:srgbClr val="FF0000"/>
              </a:solidFill>
            </a:endParaRPr>
          </a:p>
        </p:txBody>
      </p:sp>
      <p:sp>
        <p:nvSpPr>
          <p:cNvPr id="20" name="Szövegdoboz 19"/>
          <p:cNvSpPr txBox="1"/>
          <p:nvPr/>
        </p:nvSpPr>
        <p:spPr>
          <a:xfrm>
            <a:off x="807308" y="3675981"/>
            <a:ext cx="2724721" cy="400110"/>
          </a:xfrm>
          <a:prstGeom prst="rect">
            <a:avLst/>
          </a:prstGeom>
          <a:noFill/>
        </p:spPr>
        <p:txBody>
          <a:bodyPr wrap="square" rtlCol="0">
            <a:spAutoFit/>
          </a:bodyPr>
          <a:lstStyle/>
          <a:p>
            <a:r>
              <a:rPr lang="hu-HU" sz="2000" b="1" dirty="0" smtClean="0"/>
              <a:t>// more </a:t>
            </a:r>
            <a:r>
              <a:rPr lang="hu-HU" sz="2000" b="1" dirty="0" err="1" smtClean="0"/>
              <a:t>code</a:t>
            </a:r>
            <a:r>
              <a:rPr lang="hu-HU" sz="2000" b="1" dirty="0" smtClean="0"/>
              <a:t> here</a:t>
            </a:r>
            <a:endParaRPr lang="hu-HU" sz="2000" b="1" dirty="0"/>
          </a:p>
        </p:txBody>
      </p:sp>
      <p:sp>
        <p:nvSpPr>
          <p:cNvPr id="24" name="Szövegdoboz 23"/>
          <p:cNvSpPr txBox="1"/>
          <p:nvPr/>
        </p:nvSpPr>
        <p:spPr>
          <a:xfrm>
            <a:off x="840260" y="4003748"/>
            <a:ext cx="1598140" cy="400110"/>
          </a:xfrm>
          <a:prstGeom prst="rect">
            <a:avLst/>
          </a:prstGeom>
          <a:noFill/>
        </p:spPr>
        <p:txBody>
          <a:bodyPr wrap="square" rtlCol="0">
            <a:spAutoFit/>
          </a:bodyPr>
          <a:lstStyle/>
          <a:p>
            <a:r>
              <a:rPr lang="hu-HU" sz="2000" b="1" dirty="0" smtClean="0"/>
              <a:t>method2();</a:t>
            </a:r>
            <a:endParaRPr lang="hu-HU" sz="2000" b="1" dirty="0"/>
          </a:p>
        </p:txBody>
      </p:sp>
      <p:sp>
        <p:nvSpPr>
          <p:cNvPr id="28" name="Szövegdoboz 27"/>
          <p:cNvSpPr txBox="1"/>
          <p:nvPr/>
        </p:nvSpPr>
        <p:spPr>
          <a:xfrm>
            <a:off x="395416" y="5058032"/>
            <a:ext cx="3888260" cy="1323439"/>
          </a:xfrm>
          <a:prstGeom prst="rect">
            <a:avLst/>
          </a:prstGeom>
          <a:noFill/>
        </p:spPr>
        <p:txBody>
          <a:bodyPr wrap="square" rtlCol="0">
            <a:spAutoFit/>
          </a:bodyPr>
          <a:lstStyle/>
          <a:p>
            <a:r>
              <a:rPr lang="hu-HU" sz="2000" b="1" dirty="0" smtClean="0"/>
              <a:t>Public </a:t>
            </a:r>
            <a:r>
              <a:rPr lang="hu-HU" sz="2000" b="1" dirty="0" err="1" smtClean="0"/>
              <a:t>void</a:t>
            </a:r>
            <a:r>
              <a:rPr lang="hu-HU" sz="2000" b="1" dirty="0" smtClean="0"/>
              <a:t> </a:t>
            </a:r>
            <a:r>
              <a:rPr lang="hu-HU" sz="2000" b="1" dirty="0" smtClean="0">
                <a:solidFill>
                  <a:srgbClr val="FFFF00"/>
                </a:solidFill>
              </a:rPr>
              <a:t>method2</a:t>
            </a:r>
            <a:r>
              <a:rPr lang="hu-HU" sz="2000" b="1" dirty="0" smtClean="0"/>
              <a:t>(){</a:t>
            </a:r>
          </a:p>
          <a:p>
            <a:endParaRPr lang="hu-HU" sz="2000" b="1" dirty="0"/>
          </a:p>
          <a:p>
            <a:endParaRPr lang="hu-HU" sz="2000" b="1" dirty="0" smtClean="0"/>
          </a:p>
          <a:p>
            <a:r>
              <a:rPr lang="hu-HU" sz="2000" b="1" dirty="0" smtClean="0"/>
              <a:t>}</a:t>
            </a:r>
            <a:endParaRPr lang="hu-HU" sz="2000" b="1" dirty="0"/>
          </a:p>
        </p:txBody>
      </p:sp>
      <p:sp>
        <p:nvSpPr>
          <p:cNvPr id="29" name="Szövegdoboz 28"/>
          <p:cNvSpPr txBox="1"/>
          <p:nvPr/>
        </p:nvSpPr>
        <p:spPr>
          <a:xfrm>
            <a:off x="5890052" y="1466332"/>
            <a:ext cx="2825578" cy="1323439"/>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class</a:t>
            </a:r>
            <a:r>
              <a:rPr lang="hu-HU" sz="2000" b="1" dirty="0" smtClean="0"/>
              <a:t> House{</a:t>
            </a:r>
          </a:p>
          <a:p>
            <a:r>
              <a:rPr lang="hu-HU" sz="2000" b="1" dirty="0"/>
              <a:t> </a:t>
            </a:r>
            <a:r>
              <a:rPr lang="hu-HU" sz="2000" b="1" dirty="0" smtClean="0"/>
              <a:t>     int </a:t>
            </a:r>
            <a:r>
              <a:rPr lang="hu-HU" sz="2000" b="1" dirty="0" err="1" smtClean="0">
                <a:solidFill>
                  <a:srgbClr val="FF0000"/>
                </a:solidFill>
              </a:rPr>
              <a:t>windows</a:t>
            </a:r>
            <a:r>
              <a:rPr lang="hu-HU" sz="2000" b="1" dirty="0" smtClean="0"/>
              <a:t>;</a:t>
            </a:r>
          </a:p>
          <a:p>
            <a:r>
              <a:rPr lang="hu-HU" sz="2000" b="1" dirty="0"/>
              <a:t> </a:t>
            </a:r>
            <a:r>
              <a:rPr lang="hu-HU" sz="2000" b="1" dirty="0" smtClean="0"/>
              <a:t>     int </a:t>
            </a:r>
            <a:r>
              <a:rPr lang="hu-HU" sz="2000" b="1" dirty="0" err="1" smtClean="0">
                <a:solidFill>
                  <a:srgbClr val="FF0000"/>
                </a:solidFill>
              </a:rPr>
              <a:t>doors</a:t>
            </a:r>
            <a:r>
              <a:rPr lang="hu-HU" sz="2000" b="1" dirty="0" smtClean="0"/>
              <a:t>;</a:t>
            </a:r>
          </a:p>
          <a:p>
            <a:r>
              <a:rPr lang="hu-HU" sz="2000" b="1" dirty="0" smtClean="0"/>
              <a:t>}</a:t>
            </a:r>
            <a:endParaRPr lang="hu-HU" sz="2000" b="1" dirty="0"/>
          </a:p>
        </p:txBody>
      </p:sp>
      <p:sp>
        <p:nvSpPr>
          <p:cNvPr id="30" name="Szövegdoboz 29"/>
          <p:cNvSpPr txBox="1"/>
          <p:nvPr/>
        </p:nvSpPr>
        <p:spPr>
          <a:xfrm>
            <a:off x="807308" y="5358885"/>
            <a:ext cx="2232454" cy="400110"/>
          </a:xfrm>
          <a:prstGeom prst="rect">
            <a:avLst/>
          </a:prstGeom>
          <a:noFill/>
        </p:spPr>
        <p:txBody>
          <a:bodyPr wrap="square" rtlCol="0">
            <a:spAutoFit/>
          </a:bodyPr>
          <a:lstStyle/>
          <a:p>
            <a:r>
              <a:rPr lang="hu-HU" sz="2000" b="1" dirty="0" smtClean="0"/>
              <a:t>House </a:t>
            </a:r>
            <a:r>
              <a:rPr lang="hu-HU" sz="2000" b="1" dirty="0" err="1" smtClean="0">
                <a:solidFill>
                  <a:srgbClr val="FF0000"/>
                </a:solidFill>
              </a:rPr>
              <a:t>houseRef</a:t>
            </a:r>
            <a:endParaRPr lang="hu-HU" sz="2000" b="1" dirty="0">
              <a:solidFill>
                <a:srgbClr val="FF0000"/>
              </a:solidFill>
            </a:endParaRPr>
          </a:p>
        </p:txBody>
      </p:sp>
      <p:sp>
        <p:nvSpPr>
          <p:cNvPr id="31" name="Szövegdoboz 30"/>
          <p:cNvSpPr txBox="1"/>
          <p:nvPr/>
        </p:nvSpPr>
        <p:spPr>
          <a:xfrm>
            <a:off x="2883245" y="5367123"/>
            <a:ext cx="354227" cy="400110"/>
          </a:xfrm>
          <a:prstGeom prst="rect">
            <a:avLst/>
          </a:prstGeom>
          <a:noFill/>
        </p:spPr>
        <p:txBody>
          <a:bodyPr wrap="square" rtlCol="0">
            <a:spAutoFit/>
          </a:bodyPr>
          <a:lstStyle/>
          <a:p>
            <a:r>
              <a:rPr lang="hu-HU" sz="2000" b="1" dirty="0" smtClean="0"/>
              <a:t>=</a:t>
            </a:r>
            <a:endParaRPr lang="hu-HU" sz="2000" b="1" dirty="0"/>
          </a:p>
        </p:txBody>
      </p:sp>
      <p:sp>
        <p:nvSpPr>
          <p:cNvPr id="33" name="Szövegdoboz 32"/>
          <p:cNvSpPr txBox="1"/>
          <p:nvPr/>
        </p:nvSpPr>
        <p:spPr>
          <a:xfrm>
            <a:off x="3196279" y="5334171"/>
            <a:ext cx="1816962" cy="400110"/>
          </a:xfrm>
          <a:prstGeom prst="rect">
            <a:avLst/>
          </a:prstGeom>
          <a:noFill/>
          <a:ln w="38100">
            <a:noFill/>
          </a:ln>
        </p:spPr>
        <p:txBody>
          <a:bodyPr wrap="square" rtlCol="0">
            <a:spAutoFit/>
          </a:bodyPr>
          <a:lstStyle/>
          <a:p>
            <a:r>
              <a:rPr lang="hu-HU" sz="2000" b="1" dirty="0" err="1" smtClean="0"/>
              <a:t>new</a:t>
            </a:r>
            <a:r>
              <a:rPr lang="hu-HU" sz="2000" b="1" dirty="0" smtClean="0"/>
              <a:t> House();</a:t>
            </a:r>
            <a:endParaRPr lang="hu-HU" sz="2000" b="1" dirty="0"/>
          </a:p>
        </p:txBody>
      </p:sp>
      <p:sp>
        <p:nvSpPr>
          <p:cNvPr id="34" name="Téglalap 33"/>
          <p:cNvSpPr/>
          <p:nvPr/>
        </p:nvSpPr>
        <p:spPr>
          <a:xfrm>
            <a:off x="9246972"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5" name="Szövegdoboz 34"/>
          <p:cNvSpPr txBox="1"/>
          <p:nvPr/>
        </p:nvSpPr>
        <p:spPr>
          <a:xfrm>
            <a:off x="10042544" y="6338668"/>
            <a:ext cx="1379217" cy="523220"/>
          </a:xfrm>
          <a:prstGeom prst="rect">
            <a:avLst/>
          </a:prstGeom>
          <a:noFill/>
        </p:spPr>
        <p:txBody>
          <a:bodyPr wrap="square" rtlCol="0">
            <a:spAutoFit/>
          </a:bodyPr>
          <a:lstStyle/>
          <a:p>
            <a:r>
              <a:rPr lang="hu-HU" sz="2800" dirty="0" smtClean="0"/>
              <a:t>HEAP</a:t>
            </a:r>
            <a:endParaRPr lang="hu-HU" sz="2800" dirty="0"/>
          </a:p>
        </p:txBody>
      </p:sp>
      <p:sp>
        <p:nvSpPr>
          <p:cNvPr id="36" name="Folyamatábra: Bekötés 35"/>
          <p:cNvSpPr/>
          <p:nvPr/>
        </p:nvSpPr>
        <p:spPr>
          <a:xfrm>
            <a:off x="9428203" y="3717495"/>
            <a:ext cx="2191265" cy="2153846"/>
          </a:xfrm>
          <a:prstGeom prst="flowChartConnec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37" name="Szövegdoboz 36"/>
          <p:cNvSpPr txBox="1"/>
          <p:nvPr/>
        </p:nvSpPr>
        <p:spPr>
          <a:xfrm>
            <a:off x="9644445" y="3899405"/>
            <a:ext cx="1758779" cy="646331"/>
          </a:xfrm>
          <a:prstGeom prst="rect">
            <a:avLst/>
          </a:prstGeom>
          <a:noFill/>
        </p:spPr>
        <p:txBody>
          <a:bodyPr wrap="square" rtlCol="0">
            <a:spAutoFit/>
          </a:bodyPr>
          <a:lstStyle/>
          <a:p>
            <a:r>
              <a:rPr lang="hu-HU" sz="3600" b="1" dirty="0" err="1" smtClean="0"/>
              <a:t>Object</a:t>
            </a:r>
            <a:endParaRPr lang="hu-HU" sz="3600" b="1" dirty="0"/>
          </a:p>
        </p:txBody>
      </p:sp>
      <p:sp>
        <p:nvSpPr>
          <p:cNvPr id="38" name="Szövegdoboz 37"/>
          <p:cNvSpPr txBox="1"/>
          <p:nvPr/>
        </p:nvSpPr>
        <p:spPr>
          <a:xfrm>
            <a:off x="9399889" y="4534899"/>
            <a:ext cx="2349847" cy="553998"/>
          </a:xfrm>
          <a:prstGeom prst="rect">
            <a:avLst/>
          </a:prstGeom>
          <a:noFill/>
        </p:spPr>
        <p:txBody>
          <a:bodyPr wrap="square" rtlCol="0">
            <a:spAutoFit/>
          </a:bodyPr>
          <a:lstStyle/>
          <a:p>
            <a:r>
              <a:rPr lang="hu-HU" sz="3000" dirty="0" err="1" smtClean="0">
                <a:solidFill>
                  <a:srgbClr val="FF0000"/>
                </a:solidFill>
              </a:rPr>
              <a:t>windows</a:t>
            </a:r>
            <a:r>
              <a:rPr lang="hu-HU" sz="3000" dirty="0" smtClean="0">
                <a:solidFill>
                  <a:srgbClr val="FF0000"/>
                </a:solidFill>
              </a:rPr>
              <a:t>=0</a:t>
            </a:r>
            <a:endParaRPr lang="hu-HU" sz="3000" dirty="0">
              <a:solidFill>
                <a:srgbClr val="FF0000"/>
              </a:solidFill>
            </a:endParaRPr>
          </a:p>
        </p:txBody>
      </p:sp>
      <p:sp>
        <p:nvSpPr>
          <p:cNvPr id="39" name="Szövegdoboz 38"/>
          <p:cNvSpPr txBox="1"/>
          <p:nvPr/>
        </p:nvSpPr>
        <p:spPr>
          <a:xfrm>
            <a:off x="9695419" y="4946937"/>
            <a:ext cx="1737153" cy="553998"/>
          </a:xfrm>
          <a:prstGeom prst="rect">
            <a:avLst/>
          </a:prstGeom>
          <a:noFill/>
        </p:spPr>
        <p:txBody>
          <a:bodyPr wrap="square" rtlCol="0">
            <a:spAutoFit/>
          </a:bodyPr>
          <a:lstStyle/>
          <a:p>
            <a:r>
              <a:rPr lang="hu-HU" sz="3000" dirty="0" err="1" smtClean="0">
                <a:solidFill>
                  <a:srgbClr val="FF0000"/>
                </a:solidFill>
              </a:rPr>
              <a:t>doors</a:t>
            </a:r>
            <a:r>
              <a:rPr lang="hu-HU" sz="3000" dirty="0" smtClean="0">
                <a:solidFill>
                  <a:srgbClr val="FF0000"/>
                </a:solidFill>
              </a:rPr>
              <a:t>=0</a:t>
            </a:r>
            <a:endParaRPr lang="hu-HU" sz="3000" dirty="0">
              <a:solidFill>
                <a:srgbClr val="FF0000"/>
              </a:solidFill>
            </a:endParaRPr>
          </a:p>
        </p:txBody>
      </p:sp>
      <p:sp>
        <p:nvSpPr>
          <p:cNvPr id="40" name="Szövegdoboz 39"/>
          <p:cNvSpPr txBox="1"/>
          <p:nvPr/>
        </p:nvSpPr>
        <p:spPr>
          <a:xfrm>
            <a:off x="803187" y="5673672"/>
            <a:ext cx="2724721" cy="400110"/>
          </a:xfrm>
          <a:prstGeom prst="rect">
            <a:avLst/>
          </a:prstGeom>
          <a:noFill/>
        </p:spPr>
        <p:txBody>
          <a:bodyPr wrap="square" rtlCol="0">
            <a:spAutoFit/>
          </a:bodyPr>
          <a:lstStyle/>
          <a:p>
            <a:r>
              <a:rPr lang="hu-HU" sz="2000" b="1" dirty="0" smtClean="0"/>
              <a:t>// more </a:t>
            </a:r>
            <a:r>
              <a:rPr lang="hu-HU" sz="2000" b="1" dirty="0" err="1" smtClean="0"/>
              <a:t>code</a:t>
            </a:r>
            <a:r>
              <a:rPr lang="hu-HU" sz="2000" b="1" dirty="0" smtClean="0"/>
              <a:t> here</a:t>
            </a:r>
            <a:endParaRPr lang="hu-HU" sz="2000" b="1" dirty="0"/>
          </a:p>
        </p:txBody>
      </p:sp>
      <p:sp>
        <p:nvSpPr>
          <p:cNvPr id="8" name="Szövegdoboz 7"/>
          <p:cNvSpPr txBox="1"/>
          <p:nvPr/>
        </p:nvSpPr>
        <p:spPr>
          <a:xfrm>
            <a:off x="9115057" y="2011721"/>
            <a:ext cx="3076943" cy="923330"/>
          </a:xfrm>
          <a:prstGeom prst="rect">
            <a:avLst/>
          </a:prstGeom>
          <a:noFill/>
        </p:spPr>
        <p:txBody>
          <a:bodyPr wrap="square" rtlCol="0">
            <a:spAutoFit/>
          </a:bodyPr>
          <a:lstStyle/>
          <a:p>
            <a:r>
              <a:rPr lang="hu-HU" dirty="0" err="1" smtClean="0">
                <a:solidFill>
                  <a:srgbClr val="FFC000"/>
                </a:solidFill>
              </a:rPr>
              <a:t>When</a:t>
            </a:r>
            <a:r>
              <a:rPr lang="hu-HU" dirty="0" smtClean="0">
                <a:solidFill>
                  <a:srgbClr val="FFC000"/>
                </a:solidFill>
              </a:rPr>
              <a:t> t</a:t>
            </a:r>
            <a:r>
              <a:rPr lang="en-US" dirty="0" smtClean="0">
                <a:solidFill>
                  <a:srgbClr val="FFC000"/>
                </a:solidFill>
              </a:rPr>
              <a:t>he </a:t>
            </a:r>
            <a:r>
              <a:rPr lang="en-US" dirty="0">
                <a:solidFill>
                  <a:srgbClr val="FFC000"/>
                </a:solidFill>
              </a:rPr>
              <a:t>JVM runs the Garbage </a:t>
            </a:r>
            <a:r>
              <a:rPr lang="en-US" dirty="0" smtClean="0">
                <a:solidFill>
                  <a:srgbClr val="FFC000"/>
                </a:solidFill>
              </a:rPr>
              <a:t>Collector</a:t>
            </a:r>
            <a:r>
              <a:rPr lang="hu-HU" dirty="0" smtClean="0">
                <a:solidFill>
                  <a:srgbClr val="FFC000"/>
                </a:solidFill>
              </a:rPr>
              <a:t> </a:t>
            </a:r>
            <a:r>
              <a:rPr lang="hu-HU" dirty="0" err="1" smtClean="0">
                <a:solidFill>
                  <a:srgbClr val="FFC000"/>
                </a:solidFill>
              </a:rPr>
              <a:t>the</a:t>
            </a:r>
            <a:r>
              <a:rPr lang="hu-HU" dirty="0" smtClean="0">
                <a:solidFill>
                  <a:srgbClr val="FFC000"/>
                </a:solidFill>
              </a:rPr>
              <a:t> </a:t>
            </a:r>
            <a:r>
              <a:rPr lang="hu-HU" dirty="0" err="1" smtClean="0">
                <a:solidFill>
                  <a:srgbClr val="FFC000"/>
                </a:solidFill>
              </a:rPr>
              <a:t>Object</a:t>
            </a:r>
            <a:r>
              <a:rPr lang="hu-HU" dirty="0" smtClean="0">
                <a:solidFill>
                  <a:srgbClr val="FFC000"/>
                </a:solidFill>
              </a:rPr>
              <a:t> </a:t>
            </a:r>
            <a:r>
              <a:rPr lang="hu-HU" dirty="0" err="1" smtClean="0">
                <a:solidFill>
                  <a:srgbClr val="FFC000"/>
                </a:solidFill>
              </a:rPr>
              <a:t>will</a:t>
            </a:r>
            <a:r>
              <a:rPr lang="hu-HU" dirty="0" smtClean="0">
                <a:solidFill>
                  <a:srgbClr val="FFC000"/>
                </a:solidFill>
              </a:rPr>
              <a:t> be </a:t>
            </a:r>
            <a:r>
              <a:rPr lang="hu-HU" dirty="0" err="1" smtClean="0">
                <a:solidFill>
                  <a:srgbClr val="FFC000"/>
                </a:solidFill>
              </a:rPr>
              <a:t>destroyed</a:t>
            </a:r>
            <a:endParaRPr lang="hu-HU" dirty="0">
              <a:solidFill>
                <a:srgbClr val="FFC000"/>
              </a:solidFill>
            </a:endParaRPr>
          </a:p>
        </p:txBody>
      </p:sp>
      <p:sp>
        <p:nvSpPr>
          <p:cNvPr id="14" name="Folyamatábra: Másik feldolgozás 13"/>
          <p:cNvSpPr/>
          <p:nvPr/>
        </p:nvSpPr>
        <p:spPr>
          <a:xfrm rot="18469039">
            <a:off x="9208108" y="4094751"/>
            <a:ext cx="2654268" cy="128615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solidFill>
                  <a:schemeClr val="tx1"/>
                </a:solidFill>
              </a:rPr>
              <a:t>Eligible</a:t>
            </a:r>
            <a:r>
              <a:rPr lang="hu-HU" dirty="0">
                <a:solidFill>
                  <a:schemeClr val="tx1"/>
                </a:solidFill>
              </a:rPr>
              <a:t> </a:t>
            </a:r>
            <a:r>
              <a:rPr lang="hu-HU" dirty="0" err="1">
                <a:solidFill>
                  <a:schemeClr val="tx1"/>
                </a:solidFill>
              </a:rPr>
              <a:t>for</a:t>
            </a:r>
            <a:r>
              <a:rPr lang="hu-HU" dirty="0">
                <a:solidFill>
                  <a:schemeClr val="tx1"/>
                </a:solidFill>
              </a:rPr>
              <a:t> </a:t>
            </a:r>
            <a:r>
              <a:rPr lang="hu-HU" dirty="0" err="1">
                <a:solidFill>
                  <a:schemeClr val="tx1"/>
                </a:solidFill>
              </a:rPr>
              <a:t>Garbage</a:t>
            </a:r>
            <a:r>
              <a:rPr lang="hu-HU" dirty="0">
                <a:solidFill>
                  <a:schemeClr val="tx1"/>
                </a:solidFill>
              </a:rPr>
              <a:t> </a:t>
            </a:r>
            <a:r>
              <a:rPr lang="hu-HU" dirty="0" err="1">
                <a:solidFill>
                  <a:schemeClr val="tx1"/>
                </a:solidFill>
              </a:rPr>
              <a:t>Collection</a:t>
            </a:r>
            <a:endParaRPr lang="hu-HU" dirty="0">
              <a:solidFill>
                <a:schemeClr val="tx1"/>
              </a:solidFill>
            </a:endParaRPr>
          </a:p>
        </p:txBody>
      </p:sp>
    </p:spTree>
    <p:extLst>
      <p:ext uri="{BB962C8B-B14F-4D97-AF65-F5344CB8AC3E}">
        <p14:creationId xmlns:p14="http://schemas.microsoft.com/office/powerpoint/2010/main" val="214743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xit" presetSubtype="0" fill="hold" grpId="0" nodeType="withEffect">
                                  <p:stCondLst>
                                    <p:cond delay="1500"/>
                                  </p:stCondLst>
                                  <p:childTnLst>
                                    <p:animEffect transition="out" filter="fade">
                                      <p:cBhvr>
                                        <p:cTn id="9" dur="1500"/>
                                        <p:tgtEl>
                                          <p:spTgt spid="37"/>
                                        </p:tgtEl>
                                      </p:cBhvr>
                                    </p:animEffect>
                                    <p:set>
                                      <p:cBhvr>
                                        <p:cTn id="10" dur="1" fill="hold">
                                          <p:stCondLst>
                                            <p:cond delay="1499"/>
                                          </p:stCondLst>
                                        </p:cTn>
                                        <p:tgtEl>
                                          <p:spTgt spid="37"/>
                                        </p:tgtEl>
                                        <p:attrNameLst>
                                          <p:attrName>style.visibility</p:attrName>
                                        </p:attrNameLst>
                                      </p:cBhvr>
                                      <p:to>
                                        <p:strVal val="hidden"/>
                                      </p:to>
                                    </p:set>
                                  </p:childTnLst>
                                </p:cTn>
                              </p:par>
                              <p:par>
                                <p:cTn id="11" presetID="10" presetClass="exit" presetSubtype="0" fill="hold" grpId="0" nodeType="withEffect">
                                  <p:stCondLst>
                                    <p:cond delay="1500"/>
                                  </p:stCondLst>
                                  <p:childTnLst>
                                    <p:animEffect transition="out" filter="fade">
                                      <p:cBhvr>
                                        <p:cTn id="12" dur="1500"/>
                                        <p:tgtEl>
                                          <p:spTgt spid="39"/>
                                        </p:tgtEl>
                                      </p:cBhvr>
                                    </p:animEffect>
                                    <p:set>
                                      <p:cBhvr>
                                        <p:cTn id="13" dur="1" fill="hold">
                                          <p:stCondLst>
                                            <p:cond delay="1499"/>
                                          </p:stCondLst>
                                        </p:cTn>
                                        <p:tgtEl>
                                          <p:spTgt spid="39"/>
                                        </p:tgtEl>
                                        <p:attrNameLst>
                                          <p:attrName>style.visibility</p:attrName>
                                        </p:attrNameLst>
                                      </p:cBhvr>
                                      <p:to>
                                        <p:strVal val="hidden"/>
                                      </p:to>
                                    </p:set>
                                  </p:childTnLst>
                                </p:cTn>
                              </p:par>
                              <p:par>
                                <p:cTn id="14" presetID="10" presetClass="exit" presetSubtype="0" fill="hold" grpId="0" nodeType="withEffect">
                                  <p:stCondLst>
                                    <p:cond delay="1500"/>
                                  </p:stCondLst>
                                  <p:childTnLst>
                                    <p:animEffect transition="out" filter="fade">
                                      <p:cBhvr>
                                        <p:cTn id="15" dur="1500"/>
                                        <p:tgtEl>
                                          <p:spTgt spid="14"/>
                                        </p:tgtEl>
                                      </p:cBhvr>
                                    </p:animEffect>
                                    <p:set>
                                      <p:cBhvr>
                                        <p:cTn id="16" dur="1" fill="hold">
                                          <p:stCondLst>
                                            <p:cond delay="1499"/>
                                          </p:stCondLst>
                                        </p:cTn>
                                        <p:tgtEl>
                                          <p:spTgt spid="14"/>
                                        </p:tgtEl>
                                        <p:attrNameLst>
                                          <p:attrName>style.visibility</p:attrName>
                                        </p:attrNameLst>
                                      </p:cBhvr>
                                      <p:to>
                                        <p:strVal val="hidden"/>
                                      </p:to>
                                    </p:set>
                                  </p:childTnLst>
                                </p:cTn>
                              </p:par>
                              <p:par>
                                <p:cTn id="17" presetID="10" presetClass="exit" presetSubtype="0" fill="hold" grpId="0" nodeType="withEffect">
                                  <p:stCondLst>
                                    <p:cond delay="1500"/>
                                  </p:stCondLst>
                                  <p:childTnLst>
                                    <p:animEffect transition="out" filter="fade">
                                      <p:cBhvr>
                                        <p:cTn id="18" dur="1500"/>
                                        <p:tgtEl>
                                          <p:spTgt spid="38"/>
                                        </p:tgtEl>
                                      </p:cBhvr>
                                    </p:animEffect>
                                    <p:set>
                                      <p:cBhvr>
                                        <p:cTn id="19" dur="1" fill="hold">
                                          <p:stCondLst>
                                            <p:cond delay="1499"/>
                                          </p:stCondLst>
                                        </p:cTn>
                                        <p:tgtEl>
                                          <p:spTgt spid="38"/>
                                        </p:tgtEl>
                                        <p:attrNameLst>
                                          <p:attrName>style.visibility</p:attrName>
                                        </p:attrNameLst>
                                      </p:cBhvr>
                                      <p:to>
                                        <p:strVal val="hidden"/>
                                      </p:to>
                                    </p:set>
                                  </p:childTnLst>
                                </p:cTn>
                              </p:par>
                              <p:par>
                                <p:cTn id="20" presetID="10" presetClass="exit" presetSubtype="0" fill="hold" grpId="0" nodeType="withEffect">
                                  <p:stCondLst>
                                    <p:cond delay="1500"/>
                                  </p:stCondLst>
                                  <p:childTnLst>
                                    <p:animEffect transition="out" filter="fade">
                                      <p:cBhvr>
                                        <p:cTn id="21" dur="1500"/>
                                        <p:tgtEl>
                                          <p:spTgt spid="36"/>
                                        </p:tgtEl>
                                      </p:cBhvr>
                                    </p:animEffect>
                                    <p:set>
                                      <p:cBhvr>
                                        <p:cTn id="22" dur="1" fill="hold">
                                          <p:stCondLst>
                                            <p:cond delay="1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38" grpId="0"/>
      <p:bldP spid="39" grpId="0"/>
      <p:bldP spid="8" grpId="0"/>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2414" y="79636"/>
            <a:ext cx="9767449" cy="807671"/>
          </a:xfrm>
        </p:spPr>
        <p:txBody>
          <a:bodyPr/>
          <a:lstStyle/>
          <a:p>
            <a:r>
              <a:rPr lang="hu-HU" sz="4000" dirty="0" err="1" smtClean="0">
                <a:solidFill>
                  <a:schemeClr val="tx1"/>
                </a:solidFill>
              </a:rPr>
              <a:t>Heap</a:t>
            </a:r>
            <a:r>
              <a:rPr lang="hu-HU" sz="4000" dirty="0" smtClean="0">
                <a:solidFill>
                  <a:schemeClr val="tx1"/>
                </a:solidFill>
              </a:rPr>
              <a:t> and </a:t>
            </a:r>
            <a:r>
              <a:rPr lang="hu-HU" sz="4000" dirty="0" err="1" smtClean="0">
                <a:solidFill>
                  <a:schemeClr val="tx1"/>
                </a:solidFill>
              </a:rPr>
              <a:t>Stack</a:t>
            </a:r>
            <a:r>
              <a:rPr lang="hu-HU" sz="4000" dirty="0" smtClean="0">
                <a:solidFill>
                  <a:schemeClr val="tx1"/>
                </a:solidFill>
              </a:rPr>
              <a:t> </a:t>
            </a:r>
            <a:r>
              <a:rPr lang="hu-HU" sz="4000" dirty="0" err="1" smtClean="0">
                <a:solidFill>
                  <a:schemeClr val="tx1"/>
                </a:solidFill>
              </a:rPr>
              <a:t>memory</a:t>
            </a:r>
            <a:r>
              <a:rPr lang="hu-HU" sz="4000" dirty="0" smtClean="0">
                <a:solidFill>
                  <a:schemeClr val="tx1"/>
                </a:solidFill>
              </a:rPr>
              <a:t> </a:t>
            </a:r>
            <a:r>
              <a:rPr lang="hu-HU" sz="4000" dirty="0" err="1" smtClean="0">
                <a:solidFill>
                  <a:schemeClr val="tx1"/>
                </a:solidFill>
              </a:rPr>
              <a:t>example</a:t>
            </a:r>
            <a:endParaRPr lang="hu-HU" sz="4000" dirty="0"/>
          </a:p>
        </p:txBody>
      </p:sp>
      <p:sp>
        <p:nvSpPr>
          <p:cNvPr id="5" name="Cím 1"/>
          <p:cNvSpPr txBox="1">
            <a:spLocks/>
          </p:cNvSpPr>
          <p:nvPr/>
        </p:nvSpPr>
        <p:spPr>
          <a:xfrm>
            <a:off x="259602" y="1461716"/>
            <a:ext cx="6709610" cy="208055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public static void </a:t>
            </a:r>
            <a:r>
              <a:rPr lang="en-US" sz="2000" b="1" dirty="0">
                <a:solidFill>
                  <a:srgbClr val="FFFF00"/>
                </a:solidFill>
              </a:rPr>
              <a:t>main</a:t>
            </a:r>
            <a:r>
              <a:rPr lang="en-US" sz="2000" b="1" dirty="0"/>
              <a:t>(String[] </a:t>
            </a:r>
            <a:r>
              <a:rPr lang="en-US" sz="2000" b="1" dirty="0" err="1"/>
              <a:t>args</a:t>
            </a:r>
            <a:r>
              <a:rPr lang="en-US" sz="2000" b="1" dirty="0"/>
              <a:t>) </a:t>
            </a:r>
            <a:r>
              <a:rPr lang="en-US" sz="2000" b="1" dirty="0" smtClean="0"/>
              <a:t>{</a:t>
            </a:r>
            <a:endParaRPr lang="hu-HU" sz="2000" b="1" dirty="0" smtClean="0"/>
          </a:p>
          <a:p>
            <a:endParaRPr lang="hu-HU" sz="2000" b="1" dirty="0" smtClean="0">
              <a:solidFill>
                <a:schemeClr val="tx1"/>
              </a:solidFill>
            </a:endParaRPr>
          </a:p>
          <a:p>
            <a:endParaRPr lang="hu-HU" sz="2000" b="1" dirty="0">
              <a:solidFill>
                <a:schemeClr val="tx1"/>
              </a:solidFill>
            </a:endParaRPr>
          </a:p>
          <a:p>
            <a:r>
              <a:rPr lang="hu-HU" sz="2000" b="1" dirty="0" smtClean="0">
                <a:solidFill>
                  <a:schemeClr val="tx1"/>
                </a:solidFill>
              </a:rPr>
              <a:t>}</a:t>
            </a:r>
            <a:endParaRPr lang="en-US" sz="2000" dirty="0">
              <a:solidFill>
                <a:schemeClr val="tx1"/>
              </a:solidFill>
            </a:endParaRPr>
          </a:p>
        </p:txBody>
      </p:sp>
      <p:sp>
        <p:nvSpPr>
          <p:cNvPr id="21" name="Téglalap 20"/>
          <p:cNvSpPr/>
          <p:nvPr/>
        </p:nvSpPr>
        <p:spPr>
          <a:xfrm>
            <a:off x="6483178"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Szövegdoboz 22"/>
          <p:cNvSpPr txBox="1"/>
          <p:nvPr/>
        </p:nvSpPr>
        <p:spPr>
          <a:xfrm>
            <a:off x="7146941" y="6338668"/>
            <a:ext cx="1379217" cy="523220"/>
          </a:xfrm>
          <a:prstGeom prst="rect">
            <a:avLst/>
          </a:prstGeom>
          <a:noFill/>
        </p:spPr>
        <p:txBody>
          <a:bodyPr wrap="square" rtlCol="0">
            <a:spAutoFit/>
          </a:bodyPr>
          <a:lstStyle/>
          <a:p>
            <a:r>
              <a:rPr lang="hu-HU" sz="2800" dirty="0" smtClean="0"/>
              <a:t>STACK</a:t>
            </a:r>
            <a:endParaRPr lang="hu-HU" sz="2800" dirty="0"/>
          </a:p>
        </p:txBody>
      </p:sp>
      <p:sp>
        <p:nvSpPr>
          <p:cNvPr id="25" name="Lekerekített téglalap 24"/>
          <p:cNvSpPr/>
          <p:nvPr/>
        </p:nvSpPr>
        <p:spPr>
          <a:xfrm>
            <a:off x="6557320" y="5367123"/>
            <a:ext cx="2413687" cy="8606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26" name="Szövegdoboz 25"/>
          <p:cNvSpPr txBox="1"/>
          <p:nvPr/>
        </p:nvSpPr>
        <p:spPr>
          <a:xfrm>
            <a:off x="6557320" y="5280791"/>
            <a:ext cx="1886464" cy="646331"/>
          </a:xfrm>
          <a:prstGeom prst="rect">
            <a:avLst/>
          </a:prstGeom>
          <a:noFill/>
        </p:spPr>
        <p:txBody>
          <a:bodyPr wrap="square" rtlCol="0">
            <a:spAutoFit/>
          </a:bodyPr>
          <a:lstStyle/>
          <a:p>
            <a:r>
              <a:rPr lang="hu-HU" sz="3600" b="1" dirty="0" smtClean="0">
                <a:solidFill>
                  <a:srgbClr val="FFFF00"/>
                </a:solidFill>
              </a:rPr>
              <a:t>main</a:t>
            </a:r>
            <a:endParaRPr lang="hu-HU" sz="3600" b="1" dirty="0">
              <a:solidFill>
                <a:srgbClr val="FFFF00"/>
              </a:solidFill>
            </a:endParaRPr>
          </a:p>
        </p:txBody>
      </p:sp>
      <p:sp>
        <p:nvSpPr>
          <p:cNvPr id="9" name="Szövegdoboz 8"/>
          <p:cNvSpPr txBox="1"/>
          <p:nvPr/>
        </p:nvSpPr>
        <p:spPr>
          <a:xfrm>
            <a:off x="716692" y="1779370"/>
            <a:ext cx="2323070" cy="400110"/>
          </a:xfrm>
          <a:prstGeom prst="rect">
            <a:avLst/>
          </a:prstGeom>
          <a:noFill/>
        </p:spPr>
        <p:txBody>
          <a:bodyPr wrap="square" rtlCol="0">
            <a:spAutoFit/>
          </a:bodyPr>
          <a:lstStyle/>
          <a:p>
            <a:r>
              <a:rPr lang="hu-HU" sz="2000" b="1" dirty="0" err="1"/>
              <a:t>d</a:t>
            </a:r>
            <a:r>
              <a:rPr lang="hu-HU" sz="2000" b="1" dirty="0" err="1" smtClean="0"/>
              <a:t>ouble</a:t>
            </a:r>
            <a:r>
              <a:rPr lang="hu-HU" sz="2000" b="1" dirty="0" smtClean="0"/>
              <a:t> </a:t>
            </a:r>
            <a:r>
              <a:rPr lang="hu-HU" sz="2000" b="1" dirty="0">
                <a:solidFill>
                  <a:srgbClr val="FF0000"/>
                </a:solidFill>
              </a:rPr>
              <a:t>d</a:t>
            </a:r>
            <a:r>
              <a:rPr lang="hu-HU" sz="2000" b="1" dirty="0" smtClean="0"/>
              <a:t> = 10;</a:t>
            </a:r>
            <a:endParaRPr lang="hu-HU" sz="2000" b="1" dirty="0"/>
          </a:p>
        </p:txBody>
      </p:sp>
      <p:sp>
        <p:nvSpPr>
          <p:cNvPr id="10" name="Szövegdoboz 9"/>
          <p:cNvSpPr txBox="1"/>
          <p:nvPr/>
        </p:nvSpPr>
        <p:spPr>
          <a:xfrm>
            <a:off x="8419074" y="5709567"/>
            <a:ext cx="403654" cy="584775"/>
          </a:xfrm>
          <a:prstGeom prst="rect">
            <a:avLst/>
          </a:prstGeom>
          <a:noFill/>
        </p:spPr>
        <p:txBody>
          <a:bodyPr wrap="square" rtlCol="0">
            <a:spAutoFit/>
          </a:bodyPr>
          <a:lstStyle/>
          <a:p>
            <a:r>
              <a:rPr lang="hu-HU" sz="3200" dirty="0" smtClean="0">
                <a:solidFill>
                  <a:srgbClr val="FF0000"/>
                </a:solidFill>
              </a:rPr>
              <a:t>d</a:t>
            </a:r>
            <a:endParaRPr lang="hu-HU" sz="3200" dirty="0">
              <a:solidFill>
                <a:srgbClr val="FF0000"/>
              </a:solidFill>
            </a:endParaRPr>
          </a:p>
        </p:txBody>
      </p:sp>
      <p:sp>
        <p:nvSpPr>
          <p:cNvPr id="11" name="Szövegdoboz 10"/>
          <p:cNvSpPr txBox="1"/>
          <p:nvPr/>
        </p:nvSpPr>
        <p:spPr>
          <a:xfrm>
            <a:off x="716692" y="2097100"/>
            <a:ext cx="1853513" cy="400110"/>
          </a:xfrm>
          <a:prstGeom prst="rect">
            <a:avLst/>
          </a:prstGeom>
          <a:noFill/>
        </p:spPr>
        <p:txBody>
          <a:bodyPr wrap="square" rtlCol="0">
            <a:spAutoFit/>
          </a:bodyPr>
          <a:lstStyle/>
          <a:p>
            <a:r>
              <a:rPr lang="hu-HU" sz="2000" b="1" dirty="0" smtClean="0"/>
              <a:t>method1(20);</a:t>
            </a:r>
          </a:p>
        </p:txBody>
      </p:sp>
      <p:sp>
        <p:nvSpPr>
          <p:cNvPr id="12" name="Szövegdoboz 11"/>
          <p:cNvSpPr txBox="1"/>
          <p:nvPr/>
        </p:nvSpPr>
        <p:spPr>
          <a:xfrm>
            <a:off x="329514" y="3070335"/>
            <a:ext cx="3954162" cy="1631216"/>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void</a:t>
            </a:r>
            <a:r>
              <a:rPr lang="hu-HU" sz="2000" b="1" dirty="0" smtClean="0"/>
              <a:t> </a:t>
            </a:r>
            <a:r>
              <a:rPr lang="hu-HU" sz="2000" b="1" dirty="0" smtClean="0">
                <a:solidFill>
                  <a:srgbClr val="FFFF00"/>
                </a:solidFill>
              </a:rPr>
              <a:t>method1</a:t>
            </a:r>
            <a:r>
              <a:rPr lang="hu-HU" sz="2000" b="1" dirty="0" smtClean="0"/>
              <a:t>(int </a:t>
            </a:r>
            <a:r>
              <a:rPr lang="hu-HU" sz="2000" b="1" dirty="0" smtClean="0">
                <a:solidFill>
                  <a:srgbClr val="FF0000"/>
                </a:solidFill>
              </a:rPr>
              <a:t>i</a:t>
            </a:r>
            <a:r>
              <a:rPr lang="hu-HU" sz="2000" b="1" dirty="0" smtClean="0"/>
              <a:t>){</a:t>
            </a:r>
          </a:p>
          <a:p>
            <a:endParaRPr lang="hu-HU" sz="2000" b="1" dirty="0" smtClean="0"/>
          </a:p>
          <a:p>
            <a:endParaRPr lang="hu-HU" sz="2000" b="1" dirty="0"/>
          </a:p>
          <a:p>
            <a:endParaRPr lang="hu-HU" sz="2000" b="1" dirty="0" smtClean="0"/>
          </a:p>
          <a:p>
            <a:r>
              <a:rPr lang="hu-HU" sz="2000" b="1" dirty="0" smtClean="0"/>
              <a:t>}</a:t>
            </a:r>
            <a:endParaRPr lang="hu-HU" sz="2000" b="1" dirty="0"/>
          </a:p>
        </p:txBody>
      </p:sp>
      <p:sp>
        <p:nvSpPr>
          <p:cNvPr id="15" name="Lekerekített téglalap 14"/>
          <p:cNvSpPr/>
          <p:nvPr/>
        </p:nvSpPr>
        <p:spPr>
          <a:xfrm>
            <a:off x="6561436" y="4465079"/>
            <a:ext cx="2413687" cy="86068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16" name="Szövegdoboz 15"/>
          <p:cNvSpPr txBox="1"/>
          <p:nvPr/>
        </p:nvSpPr>
        <p:spPr>
          <a:xfrm>
            <a:off x="6561435" y="4378747"/>
            <a:ext cx="2351905" cy="646331"/>
          </a:xfrm>
          <a:prstGeom prst="rect">
            <a:avLst/>
          </a:prstGeom>
          <a:noFill/>
        </p:spPr>
        <p:txBody>
          <a:bodyPr wrap="square" rtlCol="0">
            <a:spAutoFit/>
          </a:bodyPr>
          <a:lstStyle/>
          <a:p>
            <a:r>
              <a:rPr lang="hu-HU" sz="3600" b="1" dirty="0" smtClean="0">
                <a:solidFill>
                  <a:srgbClr val="FFFF00"/>
                </a:solidFill>
              </a:rPr>
              <a:t>method1</a:t>
            </a:r>
            <a:endParaRPr lang="hu-HU" sz="3600" b="1" dirty="0">
              <a:solidFill>
                <a:srgbClr val="FFFF00"/>
              </a:solidFill>
            </a:endParaRPr>
          </a:p>
        </p:txBody>
      </p:sp>
      <p:sp>
        <p:nvSpPr>
          <p:cNvPr id="18" name="Szövegdoboz 17"/>
          <p:cNvSpPr txBox="1"/>
          <p:nvPr/>
        </p:nvSpPr>
        <p:spPr>
          <a:xfrm>
            <a:off x="807308" y="3377663"/>
            <a:ext cx="2487827" cy="400110"/>
          </a:xfrm>
          <a:prstGeom prst="rect">
            <a:avLst/>
          </a:prstGeom>
          <a:noFill/>
        </p:spPr>
        <p:txBody>
          <a:bodyPr wrap="square" rtlCol="0">
            <a:spAutoFit/>
          </a:bodyPr>
          <a:lstStyle/>
          <a:p>
            <a:r>
              <a:rPr lang="hu-HU" sz="2000" b="1" dirty="0" err="1" smtClean="0"/>
              <a:t>float</a:t>
            </a:r>
            <a:r>
              <a:rPr lang="hu-HU" sz="2000" b="1" dirty="0" smtClean="0"/>
              <a:t> </a:t>
            </a:r>
            <a:r>
              <a:rPr lang="hu-HU" sz="2000" b="1" dirty="0" smtClean="0">
                <a:solidFill>
                  <a:srgbClr val="FF0000"/>
                </a:solidFill>
              </a:rPr>
              <a:t>f</a:t>
            </a:r>
            <a:r>
              <a:rPr lang="hu-HU" sz="2000" b="1" dirty="0" smtClean="0"/>
              <a:t> = 30f;</a:t>
            </a:r>
            <a:endParaRPr lang="hu-HU" sz="2000" b="1" dirty="0"/>
          </a:p>
        </p:txBody>
      </p:sp>
      <p:sp>
        <p:nvSpPr>
          <p:cNvPr id="27" name="Szövegdoboz 26"/>
          <p:cNvSpPr txBox="1"/>
          <p:nvPr/>
        </p:nvSpPr>
        <p:spPr>
          <a:xfrm>
            <a:off x="8337205" y="4824108"/>
            <a:ext cx="860858" cy="584775"/>
          </a:xfrm>
          <a:prstGeom prst="rect">
            <a:avLst/>
          </a:prstGeom>
          <a:noFill/>
        </p:spPr>
        <p:txBody>
          <a:bodyPr wrap="square" rtlCol="0">
            <a:spAutoFit/>
          </a:bodyPr>
          <a:lstStyle/>
          <a:p>
            <a:r>
              <a:rPr lang="hu-HU" sz="3200" dirty="0" smtClean="0">
                <a:solidFill>
                  <a:srgbClr val="FF0000"/>
                </a:solidFill>
              </a:rPr>
              <a:t>i, f</a:t>
            </a:r>
            <a:endParaRPr lang="hu-HU" sz="3200" dirty="0">
              <a:solidFill>
                <a:srgbClr val="FF0000"/>
              </a:solidFill>
            </a:endParaRPr>
          </a:p>
        </p:txBody>
      </p:sp>
      <p:sp>
        <p:nvSpPr>
          <p:cNvPr id="20" name="Szövegdoboz 19"/>
          <p:cNvSpPr txBox="1"/>
          <p:nvPr/>
        </p:nvSpPr>
        <p:spPr>
          <a:xfrm>
            <a:off x="807308" y="3675981"/>
            <a:ext cx="2724721" cy="400110"/>
          </a:xfrm>
          <a:prstGeom prst="rect">
            <a:avLst/>
          </a:prstGeom>
          <a:noFill/>
        </p:spPr>
        <p:txBody>
          <a:bodyPr wrap="square" rtlCol="0">
            <a:spAutoFit/>
          </a:bodyPr>
          <a:lstStyle/>
          <a:p>
            <a:r>
              <a:rPr lang="hu-HU" sz="2000" b="1" dirty="0" smtClean="0"/>
              <a:t>// more </a:t>
            </a:r>
            <a:r>
              <a:rPr lang="hu-HU" sz="2000" b="1" dirty="0" err="1" smtClean="0"/>
              <a:t>code</a:t>
            </a:r>
            <a:r>
              <a:rPr lang="hu-HU" sz="2000" b="1" dirty="0" smtClean="0"/>
              <a:t> here</a:t>
            </a:r>
            <a:endParaRPr lang="hu-HU" sz="2000" b="1" dirty="0"/>
          </a:p>
        </p:txBody>
      </p:sp>
      <p:sp>
        <p:nvSpPr>
          <p:cNvPr id="24" name="Szövegdoboz 23"/>
          <p:cNvSpPr txBox="1"/>
          <p:nvPr/>
        </p:nvSpPr>
        <p:spPr>
          <a:xfrm>
            <a:off x="840260" y="4003748"/>
            <a:ext cx="1598140" cy="400110"/>
          </a:xfrm>
          <a:prstGeom prst="rect">
            <a:avLst/>
          </a:prstGeom>
          <a:noFill/>
        </p:spPr>
        <p:txBody>
          <a:bodyPr wrap="square" rtlCol="0">
            <a:spAutoFit/>
          </a:bodyPr>
          <a:lstStyle/>
          <a:p>
            <a:r>
              <a:rPr lang="hu-HU" sz="2000" b="1" dirty="0" smtClean="0"/>
              <a:t>method2();</a:t>
            </a:r>
            <a:endParaRPr lang="hu-HU" sz="2000" b="1" dirty="0"/>
          </a:p>
        </p:txBody>
      </p:sp>
      <p:sp>
        <p:nvSpPr>
          <p:cNvPr id="28" name="Szövegdoboz 27"/>
          <p:cNvSpPr txBox="1"/>
          <p:nvPr/>
        </p:nvSpPr>
        <p:spPr>
          <a:xfrm>
            <a:off x="395416" y="5058032"/>
            <a:ext cx="3888260" cy="1323439"/>
          </a:xfrm>
          <a:prstGeom prst="rect">
            <a:avLst/>
          </a:prstGeom>
          <a:noFill/>
        </p:spPr>
        <p:txBody>
          <a:bodyPr wrap="square" rtlCol="0">
            <a:spAutoFit/>
          </a:bodyPr>
          <a:lstStyle/>
          <a:p>
            <a:r>
              <a:rPr lang="hu-HU" sz="2000" b="1" dirty="0" smtClean="0"/>
              <a:t>Public </a:t>
            </a:r>
            <a:r>
              <a:rPr lang="hu-HU" sz="2000" b="1" dirty="0" err="1" smtClean="0"/>
              <a:t>void</a:t>
            </a:r>
            <a:r>
              <a:rPr lang="hu-HU" sz="2000" b="1" dirty="0" smtClean="0"/>
              <a:t> </a:t>
            </a:r>
            <a:r>
              <a:rPr lang="hu-HU" sz="2000" b="1" dirty="0" smtClean="0">
                <a:solidFill>
                  <a:srgbClr val="FFFF00"/>
                </a:solidFill>
              </a:rPr>
              <a:t>method2</a:t>
            </a:r>
            <a:r>
              <a:rPr lang="hu-HU" sz="2000" b="1" dirty="0" smtClean="0"/>
              <a:t>(){</a:t>
            </a:r>
          </a:p>
          <a:p>
            <a:endParaRPr lang="hu-HU" sz="2000" b="1" dirty="0"/>
          </a:p>
          <a:p>
            <a:endParaRPr lang="hu-HU" sz="2000" b="1" dirty="0" smtClean="0"/>
          </a:p>
          <a:p>
            <a:r>
              <a:rPr lang="hu-HU" sz="2000" b="1" dirty="0" smtClean="0"/>
              <a:t>}</a:t>
            </a:r>
            <a:endParaRPr lang="hu-HU" sz="2000" b="1" dirty="0"/>
          </a:p>
        </p:txBody>
      </p:sp>
      <p:sp>
        <p:nvSpPr>
          <p:cNvPr id="29" name="Szövegdoboz 28"/>
          <p:cNvSpPr txBox="1"/>
          <p:nvPr/>
        </p:nvSpPr>
        <p:spPr>
          <a:xfrm>
            <a:off x="5890052" y="1466332"/>
            <a:ext cx="2825578" cy="1323439"/>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class</a:t>
            </a:r>
            <a:r>
              <a:rPr lang="hu-HU" sz="2000" b="1" dirty="0" smtClean="0"/>
              <a:t> House{</a:t>
            </a:r>
          </a:p>
          <a:p>
            <a:r>
              <a:rPr lang="hu-HU" sz="2000" b="1" dirty="0"/>
              <a:t> </a:t>
            </a:r>
            <a:r>
              <a:rPr lang="hu-HU" sz="2000" b="1" dirty="0" smtClean="0"/>
              <a:t>     int </a:t>
            </a:r>
            <a:r>
              <a:rPr lang="hu-HU" sz="2000" b="1" dirty="0" err="1" smtClean="0">
                <a:solidFill>
                  <a:srgbClr val="FF0000"/>
                </a:solidFill>
              </a:rPr>
              <a:t>windows</a:t>
            </a:r>
            <a:r>
              <a:rPr lang="hu-HU" sz="2000" b="1" dirty="0" smtClean="0"/>
              <a:t>;</a:t>
            </a:r>
          </a:p>
          <a:p>
            <a:r>
              <a:rPr lang="hu-HU" sz="2000" b="1" dirty="0"/>
              <a:t> </a:t>
            </a:r>
            <a:r>
              <a:rPr lang="hu-HU" sz="2000" b="1" dirty="0" smtClean="0"/>
              <a:t>     int </a:t>
            </a:r>
            <a:r>
              <a:rPr lang="hu-HU" sz="2000" b="1" dirty="0" err="1" smtClean="0">
                <a:solidFill>
                  <a:srgbClr val="FF0000"/>
                </a:solidFill>
              </a:rPr>
              <a:t>doors</a:t>
            </a:r>
            <a:r>
              <a:rPr lang="hu-HU" sz="2000" b="1" dirty="0" smtClean="0"/>
              <a:t>;</a:t>
            </a:r>
          </a:p>
          <a:p>
            <a:r>
              <a:rPr lang="hu-HU" sz="2000" b="1" dirty="0" smtClean="0"/>
              <a:t>}</a:t>
            </a:r>
            <a:endParaRPr lang="hu-HU" sz="2000" b="1" dirty="0"/>
          </a:p>
        </p:txBody>
      </p:sp>
      <p:sp>
        <p:nvSpPr>
          <p:cNvPr id="30" name="Szövegdoboz 29"/>
          <p:cNvSpPr txBox="1"/>
          <p:nvPr/>
        </p:nvSpPr>
        <p:spPr>
          <a:xfrm>
            <a:off x="807308" y="5358885"/>
            <a:ext cx="2232454" cy="400110"/>
          </a:xfrm>
          <a:prstGeom prst="rect">
            <a:avLst/>
          </a:prstGeom>
          <a:noFill/>
        </p:spPr>
        <p:txBody>
          <a:bodyPr wrap="square" rtlCol="0">
            <a:spAutoFit/>
          </a:bodyPr>
          <a:lstStyle/>
          <a:p>
            <a:r>
              <a:rPr lang="hu-HU" sz="2000" b="1" dirty="0" smtClean="0"/>
              <a:t>House </a:t>
            </a:r>
            <a:r>
              <a:rPr lang="hu-HU" sz="2000" b="1" dirty="0" err="1" smtClean="0">
                <a:solidFill>
                  <a:srgbClr val="FF0000"/>
                </a:solidFill>
              </a:rPr>
              <a:t>houseRef</a:t>
            </a:r>
            <a:endParaRPr lang="hu-HU" sz="2000" b="1" dirty="0">
              <a:solidFill>
                <a:srgbClr val="FF0000"/>
              </a:solidFill>
            </a:endParaRPr>
          </a:p>
        </p:txBody>
      </p:sp>
      <p:sp>
        <p:nvSpPr>
          <p:cNvPr id="31" name="Szövegdoboz 30"/>
          <p:cNvSpPr txBox="1"/>
          <p:nvPr/>
        </p:nvSpPr>
        <p:spPr>
          <a:xfrm>
            <a:off x="2883245" y="5367123"/>
            <a:ext cx="354227" cy="400110"/>
          </a:xfrm>
          <a:prstGeom prst="rect">
            <a:avLst/>
          </a:prstGeom>
          <a:noFill/>
        </p:spPr>
        <p:txBody>
          <a:bodyPr wrap="square" rtlCol="0">
            <a:spAutoFit/>
          </a:bodyPr>
          <a:lstStyle/>
          <a:p>
            <a:r>
              <a:rPr lang="hu-HU" sz="2000" b="1" dirty="0" smtClean="0"/>
              <a:t>=</a:t>
            </a:r>
            <a:endParaRPr lang="hu-HU" sz="2000" b="1" dirty="0"/>
          </a:p>
        </p:txBody>
      </p:sp>
      <p:sp>
        <p:nvSpPr>
          <p:cNvPr id="33" name="Szövegdoboz 32"/>
          <p:cNvSpPr txBox="1"/>
          <p:nvPr/>
        </p:nvSpPr>
        <p:spPr>
          <a:xfrm>
            <a:off x="3196279" y="5334171"/>
            <a:ext cx="1816962" cy="400110"/>
          </a:xfrm>
          <a:prstGeom prst="rect">
            <a:avLst/>
          </a:prstGeom>
          <a:noFill/>
          <a:ln w="38100">
            <a:noFill/>
          </a:ln>
        </p:spPr>
        <p:txBody>
          <a:bodyPr wrap="square" rtlCol="0">
            <a:spAutoFit/>
          </a:bodyPr>
          <a:lstStyle/>
          <a:p>
            <a:r>
              <a:rPr lang="hu-HU" sz="2000" b="1" dirty="0" err="1" smtClean="0"/>
              <a:t>new</a:t>
            </a:r>
            <a:r>
              <a:rPr lang="hu-HU" sz="2000" b="1" dirty="0" smtClean="0"/>
              <a:t> House();</a:t>
            </a:r>
            <a:endParaRPr lang="hu-HU" sz="2000" b="1" dirty="0"/>
          </a:p>
        </p:txBody>
      </p:sp>
      <p:sp>
        <p:nvSpPr>
          <p:cNvPr id="34" name="Téglalap 33"/>
          <p:cNvSpPr/>
          <p:nvPr/>
        </p:nvSpPr>
        <p:spPr>
          <a:xfrm>
            <a:off x="9246972"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5" name="Szövegdoboz 34"/>
          <p:cNvSpPr txBox="1"/>
          <p:nvPr/>
        </p:nvSpPr>
        <p:spPr>
          <a:xfrm>
            <a:off x="10042544" y="6338668"/>
            <a:ext cx="1379217" cy="523220"/>
          </a:xfrm>
          <a:prstGeom prst="rect">
            <a:avLst/>
          </a:prstGeom>
          <a:noFill/>
        </p:spPr>
        <p:txBody>
          <a:bodyPr wrap="square" rtlCol="0">
            <a:spAutoFit/>
          </a:bodyPr>
          <a:lstStyle/>
          <a:p>
            <a:r>
              <a:rPr lang="hu-HU" sz="2800" dirty="0" smtClean="0"/>
              <a:t>HEAP</a:t>
            </a:r>
            <a:endParaRPr lang="hu-HU" sz="2800" dirty="0"/>
          </a:p>
        </p:txBody>
      </p:sp>
      <p:sp>
        <p:nvSpPr>
          <p:cNvPr id="40" name="Szövegdoboz 39"/>
          <p:cNvSpPr txBox="1"/>
          <p:nvPr/>
        </p:nvSpPr>
        <p:spPr>
          <a:xfrm>
            <a:off x="803187" y="5673672"/>
            <a:ext cx="2724721" cy="400110"/>
          </a:xfrm>
          <a:prstGeom prst="rect">
            <a:avLst/>
          </a:prstGeom>
          <a:noFill/>
        </p:spPr>
        <p:txBody>
          <a:bodyPr wrap="square" rtlCol="0">
            <a:spAutoFit/>
          </a:bodyPr>
          <a:lstStyle/>
          <a:p>
            <a:r>
              <a:rPr lang="hu-HU" sz="2000" b="1" dirty="0" smtClean="0"/>
              <a:t>// more </a:t>
            </a:r>
            <a:r>
              <a:rPr lang="hu-HU" sz="2000" b="1" dirty="0" err="1" smtClean="0"/>
              <a:t>code</a:t>
            </a:r>
            <a:r>
              <a:rPr lang="hu-HU" sz="2000" b="1" dirty="0" smtClean="0"/>
              <a:t> here</a:t>
            </a:r>
            <a:endParaRPr lang="hu-HU" sz="2000" b="1" dirty="0"/>
          </a:p>
        </p:txBody>
      </p:sp>
      <p:sp>
        <p:nvSpPr>
          <p:cNvPr id="32" name="Szövegdoboz 31"/>
          <p:cNvSpPr txBox="1"/>
          <p:nvPr/>
        </p:nvSpPr>
        <p:spPr>
          <a:xfrm>
            <a:off x="292442" y="4289932"/>
            <a:ext cx="303833" cy="467413"/>
          </a:xfrm>
          <a:prstGeom prst="rect">
            <a:avLst/>
          </a:prstGeom>
          <a:noFill/>
          <a:ln w="38100">
            <a:solidFill>
              <a:srgbClr val="FFC000"/>
            </a:solidFill>
          </a:ln>
        </p:spPr>
        <p:txBody>
          <a:bodyPr wrap="square" rtlCol="0">
            <a:spAutoFit/>
          </a:bodyPr>
          <a:lstStyle/>
          <a:p>
            <a:endParaRPr lang="hu-HU" dirty="0"/>
          </a:p>
        </p:txBody>
      </p:sp>
      <p:sp>
        <p:nvSpPr>
          <p:cNvPr id="3" name="Szövegdoboz 2"/>
          <p:cNvSpPr txBox="1"/>
          <p:nvPr/>
        </p:nvSpPr>
        <p:spPr>
          <a:xfrm>
            <a:off x="3252663" y="3628239"/>
            <a:ext cx="3373392" cy="1200329"/>
          </a:xfrm>
          <a:prstGeom prst="rect">
            <a:avLst/>
          </a:prstGeom>
          <a:noFill/>
        </p:spPr>
        <p:txBody>
          <a:bodyPr wrap="square" rtlCol="0">
            <a:spAutoFit/>
          </a:bodyPr>
          <a:lstStyle/>
          <a:p>
            <a:r>
              <a:rPr lang="hu-HU" dirty="0" err="1" smtClean="0">
                <a:solidFill>
                  <a:srgbClr val="FFC000"/>
                </a:solidFill>
              </a:rPr>
              <a:t>When</a:t>
            </a:r>
            <a:r>
              <a:rPr lang="hu-HU" dirty="0" smtClean="0">
                <a:solidFill>
                  <a:srgbClr val="FFC000"/>
                </a:solidFill>
              </a:rPr>
              <a:t> method1 </a:t>
            </a:r>
            <a:r>
              <a:rPr lang="hu-HU" dirty="0" err="1" smtClean="0">
                <a:solidFill>
                  <a:srgbClr val="FFC000"/>
                </a:solidFill>
              </a:rPr>
              <a:t>completed</a:t>
            </a:r>
            <a:r>
              <a:rPr lang="hu-HU" dirty="0" smtClean="0">
                <a:solidFill>
                  <a:srgbClr val="FFC000"/>
                </a:solidFill>
              </a:rPr>
              <a:t> </a:t>
            </a:r>
            <a:r>
              <a:rPr lang="hu-HU" dirty="0" err="1" smtClean="0">
                <a:solidFill>
                  <a:srgbClr val="FFC000"/>
                </a:solidFill>
              </a:rPr>
              <a:t>its</a:t>
            </a:r>
            <a:r>
              <a:rPr lang="hu-HU" dirty="0" smtClean="0">
                <a:solidFill>
                  <a:srgbClr val="FFC000"/>
                </a:solidFill>
              </a:rPr>
              <a:t> </a:t>
            </a:r>
            <a:r>
              <a:rPr lang="hu-HU" dirty="0" err="1" smtClean="0">
                <a:solidFill>
                  <a:srgbClr val="FFC000"/>
                </a:solidFill>
              </a:rPr>
              <a:t>execution</a:t>
            </a:r>
            <a:r>
              <a:rPr lang="hu-HU" dirty="0" smtClean="0">
                <a:solidFill>
                  <a:srgbClr val="FFC000"/>
                </a:solidFill>
              </a:rPr>
              <a:t> </a:t>
            </a:r>
            <a:r>
              <a:rPr lang="en-US" dirty="0">
                <a:solidFill>
                  <a:srgbClr val="FFC000"/>
                </a:solidFill>
              </a:rPr>
              <a:t>the flow of the control will go back to the command </a:t>
            </a:r>
            <a:r>
              <a:rPr lang="hu-HU" dirty="0" smtClean="0">
                <a:solidFill>
                  <a:srgbClr val="FFC000"/>
                </a:solidFill>
              </a:rPr>
              <a:t>main </a:t>
            </a:r>
            <a:r>
              <a:rPr lang="hu-HU" dirty="0" err="1" smtClean="0">
                <a:solidFill>
                  <a:srgbClr val="FFC000"/>
                </a:solidFill>
              </a:rPr>
              <a:t>method</a:t>
            </a:r>
            <a:r>
              <a:rPr lang="hu-HU" dirty="0" smtClean="0">
                <a:solidFill>
                  <a:srgbClr val="FFC000"/>
                </a:solidFill>
              </a:rPr>
              <a:t>.</a:t>
            </a:r>
            <a:endParaRPr lang="hu-HU" dirty="0"/>
          </a:p>
        </p:txBody>
      </p:sp>
      <p:sp>
        <p:nvSpPr>
          <p:cNvPr id="41" name="Szalagnyíl felfelé 40"/>
          <p:cNvSpPr/>
          <p:nvPr/>
        </p:nvSpPr>
        <p:spPr>
          <a:xfrm rot="18425452">
            <a:off x="659918" y="3123415"/>
            <a:ext cx="3419161" cy="1177210"/>
          </a:xfrm>
          <a:prstGeom prst="curved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36" name="Szövegdoboz 35"/>
          <p:cNvSpPr txBox="1"/>
          <p:nvPr/>
        </p:nvSpPr>
        <p:spPr>
          <a:xfrm>
            <a:off x="9115057" y="2011721"/>
            <a:ext cx="3076943" cy="923330"/>
          </a:xfrm>
          <a:prstGeom prst="rect">
            <a:avLst/>
          </a:prstGeom>
          <a:noFill/>
        </p:spPr>
        <p:txBody>
          <a:bodyPr wrap="square" rtlCol="0">
            <a:spAutoFit/>
          </a:bodyPr>
          <a:lstStyle/>
          <a:p>
            <a:r>
              <a:rPr lang="hu-HU" dirty="0" err="1" smtClean="0">
                <a:solidFill>
                  <a:srgbClr val="FFC000"/>
                </a:solidFill>
              </a:rPr>
              <a:t>When</a:t>
            </a:r>
            <a:r>
              <a:rPr lang="hu-HU" dirty="0" smtClean="0">
                <a:solidFill>
                  <a:srgbClr val="FFC000"/>
                </a:solidFill>
              </a:rPr>
              <a:t> t</a:t>
            </a:r>
            <a:r>
              <a:rPr lang="en-US" dirty="0" smtClean="0">
                <a:solidFill>
                  <a:srgbClr val="FFC000"/>
                </a:solidFill>
              </a:rPr>
              <a:t>he </a:t>
            </a:r>
            <a:r>
              <a:rPr lang="en-US" dirty="0">
                <a:solidFill>
                  <a:srgbClr val="FFC000"/>
                </a:solidFill>
              </a:rPr>
              <a:t>JVM runs the Garbage </a:t>
            </a:r>
            <a:r>
              <a:rPr lang="en-US" dirty="0" smtClean="0">
                <a:solidFill>
                  <a:srgbClr val="FFC000"/>
                </a:solidFill>
              </a:rPr>
              <a:t>Collector</a:t>
            </a:r>
            <a:r>
              <a:rPr lang="hu-HU" dirty="0" smtClean="0">
                <a:solidFill>
                  <a:srgbClr val="FFC000"/>
                </a:solidFill>
              </a:rPr>
              <a:t> </a:t>
            </a:r>
            <a:r>
              <a:rPr lang="hu-HU" dirty="0" err="1" smtClean="0">
                <a:solidFill>
                  <a:srgbClr val="FFC000"/>
                </a:solidFill>
              </a:rPr>
              <a:t>the</a:t>
            </a:r>
            <a:r>
              <a:rPr lang="hu-HU" dirty="0" smtClean="0">
                <a:solidFill>
                  <a:srgbClr val="FFC000"/>
                </a:solidFill>
              </a:rPr>
              <a:t> </a:t>
            </a:r>
            <a:r>
              <a:rPr lang="hu-HU" dirty="0" err="1" smtClean="0">
                <a:solidFill>
                  <a:srgbClr val="FFC000"/>
                </a:solidFill>
              </a:rPr>
              <a:t>Object</a:t>
            </a:r>
            <a:r>
              <a:rPr lang="hu-HU" dirty="0" smtClean="0">
                <a:solidFill>
                  <a:srgbClr val="FFC000"/>
                </a:solidFill>
              </a:rPr>
              <a:t> </a:t>
            </a:r>
            <a:r>
              <a:rPr lang="hu-HU" dirty="0" err="1" smtClean="0">
                <a:solidFill>
                  <a:srgbClr val="FFC000"/>
                </a:solidFill>
              </a:rPr>
              <a:t>will</a:t>
            </a:r>
            <a:r>
              <a:rPr lang="hu-HU" dirty="0" smtClean="0">
                <a:solidFill>
                  <a:srgbClr val="FFC000"/>
                </a:solidFill>
              </a:rPr>
              <a:t> be </a:t>
            </a:r>
            <a:r>
              <a:rPr lang="hu-HU" dirty="0" err="1" smtClean="0">
                <a:solidFill>
                  <a:srgbClr val="FFC000"/>
                </a:solidFill>
              </a:rPr>
              <a:t>destroyed</a:t>
            </a:r>
            <a:endParaRPr lang="hu-HU" dirty="0">
              <a:solidFill>
                <a:srgbClr val="FFC000"/>
              </a:solidFill>
            </a:endParaRPr>
          </a:p>
        </p:txBody>
      </p:sp>
    </p:spTree>
    <p:extLst>
      <p:ext uri="{BB962C8B-B14F-4D97-AF65-F5344CB8AC3E}">
        <p14:creationId xmlns:p14="http://schemas.microsoft.com/office/powerpoint/2010/main" val="241879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p:cTn id="10" dur="1000" fill="hold"/>
                                        <p:tgtEl>
                                          <p:spTgt spid="41"/>
                                        </p:tgtEl>
                                        <p:attrNameLst>
                                          <p:attrName>ppt_w</p:attrName>
                                        </p:attrNameLst>
                                      </p:cBhvr>
                                      <p:tavLst>
                                        <p:tav tm="0">
                                          <p:val>
                                            <p:fltVal val="0"/>
                                          </p:val>
                                        </p:tav>
                                        <p:tav tm="100000">
                                          <p:val>
                                            <p:strVal val="#ppt_w"/>
                                          </p:val>
                                        </p:tav>
                                      </p:tavLst>
                                    </p:anim>
                                    <p:anim calcmode="lin" valueType="num">
                                      <p:cBhvr>
                                        <p:cTn id="11" dur="1000" fill="hold"/>
                                        <p:tgtEl>
                                          <p:spTgt spid="41"/>
                                        </p:tgtEl>
                                        <p:attrNameLst>
                                          <p:attrName>ppt_h</p:attrName>
                                        </p:attrNameLst>
                                      </p:cBhvr>
                                      <p:tavLst>
                                        <p:tav tm="0">
                                          <p:val>
                                            <p:fltVal val="0"/>
                                          </p:val>
                                        </p:tav>
                                        <p:tav tm="100000">
                                          <p:val>
                                            <p:strVal val="#ppt_h"/>
                                          </p:val>
                                        </p:tav>
                                      </p:tavLst>
                                    </p:anim>
                                    <p:anim calcmode="lin" valueType="num">
                                      <p:cBhvr>
                                        <p:cTn id="12" dur="1000" fill="hold"/>
                                        <p:tgtEl>
                                          <p:spTgt spid="41"/>
                                        </p:tgtEl>
                                        <p:attrNameLst>
                                          <p:attrName>style.rotation</p:attrName>
                                        </p:attrNameLst>
                                      </p:cBhvr>
                                      <p:tavLst>
                                        <p:tav tm="0">
                                          <p:val>
                                            <p:fltVal val="90"/>
                                          </p:val>
                                        </p:tav>
                                        <p:tav tm="100000">
                                          <p:val>
                                            <p:fltVal val="0"/>
                                          </p:val>
                                        </p:tav>
                                      </p:tavLst>
                                    </p:anim>
                                    <p:animEffect transition="in" filter="fade">
                                      <p:cBhvr>
                                        <p:cTn id="13" dur="10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xit" presetSubtype="0" fill="hold" grpId="0" nodeType="with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 grpId="0"/>
      <p:bldP spid="41" grpId="0" animBg="1"/>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2414" y="79636"/>
            <a:ext cx="9767449" cy="807671"/>
          </a:xfrm>
        </p:spPr>
        <p:txBody>
          <a:bodyPr/>
          <a:lstStyle/>
          <a:p>
            <a:r>
              <a:rPr lang="hu-HU" sz="4000" dirty="0" err="1" smtClean="0">
                <a:solidFill>
                  <a:schemeClr val="tx1"/>
                </a:solidFill>
              </a:rPr>
              <a:t>Heap</a:t>
            </a:r>
            <a:r>
              <a:rPr lang="hu-HU" sz="4000" dirty="0" smtClean="0">
                <a:solidFill>
                  <a:schemeClr val="tx1"/>
                </a:solidFill>
              </a:rPr>
              <a:t> and </a:t>
            </a:r>
            <a:r>
              <a:rPr lang="hu-HU" sz="4000" dirty="0" err="1" smtClean="0">
                <a:solidFill>
                  <a:schemeClr val="tx1"/>
                </a:solidFill>
              </a:rPr>
              <a:t>Stack</a:t>
            </a:r>
            <a:r>
              <a:rPr lang="hu-HU" sz="4000" dirty="0" smtClean="0">
                <a:solidFill>
                  <a:schemeClr val="tx1"/>
                </a:solidFill>
              </a:rPr>
              <a:t> </a:t>
            </a:r>
            <a:r>
              <a:rPr lang="hu-HU" sz="4000" dirty="0" err="1" smtClean="0">
                <a:solidFill>
                  <a:schemeClr val="tx1"/>
                </a:solidFill>
              </a:rPr>
              <a:t>memory</a:t>
            </a:r>
            <a:r>
              <a:rPr lang="hu-HU" sz="4000" dirty="0" smtClean="0">
                <a:solidFill>
                  <a:schemeClr val="tx1"/>
                </a:solidFill>
              </a:rPr>
              <a:t> </a:t>
            </a:r>
            <a:r>
              <a:rPr lang="hu-HU" sz="4000" dirty="0" err="1" smtClean="0">
                <a:solidFill>
                  <a:schemeClr val="tx1"/>
                </a:solidFill>
              </a:rPr>
              <a:t>example</a:t>
            </a:r>
            <a:endParaRPr lang="hu-HU" sz="4000" dirty="0"/>
          </a:p>
        </p:txBody>
      </p:sp>
      <p:sp>
        <p:nvSpPr>
          <p:cNvPr id="5" name="Cím 1"/>
          <p:cNvSpPr txBox="1">
            <a:spLocks/>
          </p:cNvSpPr>
          <p:nvPr/>
        </p:nvSpPr>
        <p:spPr>
          <a:xfrm>
            <a:off x="259602" y="1461716"/>
            <a:ext cx="6709610" cy="208055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public static void </a:t>
            </a:r>
            <a:r>
              <a:rPr lang="en-US" sz="2000" b="1" dirty="0">
                <a:solidFill>
                  <a:srgbClr val="FFFF00"/>
                </a:solidFill>
              </a:rPr>
              <a:t>main</a:t>
            </a:r>
            <a:r>
              <a:rPr lang="en-US" sz="2000" b="1" dirty="0"/>
              <a:t>(String[] </a:t>
            </a:r>
            <a:r>
              <a:rPr lang="en-US" sz="2000" b="1" dirty="0" err="1"/>
              <a:t>args</a:t>
            </a:r>
            <a:r>
              <a:rPr lang="en-US" sz="2000" b="1" dirty="0"/>
              <a:t>) </a:t>
            </a:r>
            <a:r>
              <a:rPr lang="en-US" sz="2000" b="1" dirty="0" smtClean="0"/>
              <a:t>{</a:t>
            </a:r>
            <a:endParaRPr lang="hu-HU" sz="2000" b="1" dirty="0" smtClean="0"/>
          </a:p>
          <a:p>
            <a:endParaRPr lang="hu-HU" sz="2000" b="1" dirty="0" smtClean="0">
              <a:solidFill>
                <a:schemeClr val="tx1"/>
              </a:solidFill>
            </a:endParaRPr>
          </a:p>
          <a:p>
            <a:endParaRPr lang="hu-HU" sz="2000" b="1" dirty="0">
              <a:solidFill>
                <a:schemeClr val="tx1"/>
              </a:solidFill>
            </a:endParaRPr>
          </a:p>
          <a:p>
            <a:r>
              <a:rPr lang="hu-HU" sz="2000" b="1" dirty="0" smtClean="0">
                <a:solidFill>
                  <a:schemeClr val="tx1"/>
                </a:solidFill>
              </a:rPr>
              <a:t>}</a:t>
            </a:r>
            <a:endParaRPr lang="en-US" sz="2000" dirty="0">
              <a:solidFill>
                <a:schemeClr val="tx1"/>
              </a:solidFill>
            </a:endParaRPr>
          </a:p>
        </p:txBody>
      </p:sp>
      <p:sp>
        <p:nvSpPr>
          <p:cNvPr id="21" name="Téglalap 20"/>
          <p:cNvSpPr/>
          <p:nvPr/>
        </p:nvSpPr>
        <p:spPr>
          <a:xfrm>
            <a:off x="6483178"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Szövegdoboz 22"/>
          <p:cNvSpPr txBox="1"/>
          <p:nvPr/>
        </p:nvSpPr>
        <p:spPr>
          <a:xfrm>
            <a:off x="7146941" y="6338668"/>
            <a:ext cx="1379217" cy="523220"/>
          </a:xfrm>
          <a:prstGeom prst="rect">
            <a:avLst/>
          </a:prstGeom>
          <a:noFill/>
        </p:spPr>
        <p:txBody>
          <a:bodyPr wrap="square" rtlCol="0">
            <a:spAutoFit/>
          </a:bodyPr>
          <a:lstStyle/>
          <a:p>
            <a:r>
              <a:rPr lang="hu-HU" sz="2800" dirty="0" smtClean="0"/>
              <a:t>STACK</a:t>
            </a:r>
            <a:endParaRPr lang="hu-HU" sz="2800" dirty="0"/>
          </a:p>
        </p:txBody>
      </p:sp>
      <p:sp>
        <p:nvSpPr>
          <p:cNvPr id="25" name="Lekerekített téglalap 24"/>
          <p:cNvSpPr/>
          <p:nvPr/>
        </p:nvSpPr>
        <p:spPr>
          <a:xfrm>
            <a:off x="6557320" y="5367123"/>
            <a:ext cx="2413687" cy="8606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26" name="Szövegdoboz 25"/>
          <p:cNvSpPr txBox="1"/>
          <p:nvPr/>
        </p:nvSpPr>
        <p:spPr>
          <a:xfrm>
            <a:off x="6557320" y="5280791"/>
            <a:ext cx="1886464" cy="646331"/>
          </a:xfrm>
          <a:prstGeom prst="rect">
            <a:avLst/>
          </a:prstGeom>
          <a:noFill/>
        </p:spPr>
        <p:txBody>
          <a:bodyPr wrap="square" rtlCol="0">
            <a:spAutoFit/>
          </a:bodyPr>
          <a:lstStyle/>
          <a:p>
            <a:r>
              <a:rPr lang="hu-HU" sz="3600" b="1" dirty="0" smtClean="0">
                <a:solidFill>
                  <a:srgbClr val="FFFF00"/>
                </a:solidFill>
              </a:rPr>
              <a:t>main</a:t>
            </a:r>
            <a:endParaRPr lang="hu-HU" sz="3600" b="1" dirty="0">
              <a:solidFill>
                <a:srgbClr val="FFFF00"/>
              </a:solidFill>
            </a:endParaRPr>
          </a:p>
        </p:txBody>
      </p:sp>
      <p:sp>
        <p:nvSpPr>
          <p:cNvPr id="9" name="Szövegdoboz 8"/>
          <p:cNvSpPr txBox="1"/>
          <p:nvPr/>
        </p:nvSpPr>
        <p:spPr>
          <a:xfrm>
            <a:off x="716692" y="1779370"/>
            <a:ext cx="2323070" cy="400110"/>
          </a:xfrm>
          <a:prstGeom prst="rect">
            <a:avLst/>
          </a:prstGeom>
          <a:noFill/>
        </p:spPr>
        <p:txBody>
          <a:bodyPr wrap="square" rtlCol="0">
            <a:spAutoFit/>
          </a:bodyPr>
          <a:lstStyle/>
          <a:p>
            <a:r>
              <a:rPr lang="hu-HU" sz="2000" b="1" dirty="0" err="1"/>
              <a:t>d</a:t>
            </a:r>
            <a:r>
              <a:rPr lang="hu-HU" sz="2000" b="1" dirty="0" err="1" smtClean="0"/>
              <a:t>ouble</a:t>
            </a:r>
            <a:r>
              <a:rPr lang="hu-HU" sz="2000" b="1" dirty="0" smtClean="0"/>
              <a:t> </a:t>
            </a:r>
            <a:r>
              <a:rPr lang="hu-HU" sz="2000" b="1" dirty="0">
                <a:solidFill>
                  <a:srgbClr val="FF0000"/>
                </a:solidFill>
              </a:rPr>
              <a:t>d</a:t>
            </a:r>
            <a:r>
              <a:rPr lang="hu-HU" sz="2000" b="1" dirty="0" smtClean="0"/>
              <a:t> = 10;</a:t>
            </a:r>
            <a:endParaRPr lang="hu-HU" sz="2000" b="1" dirty="0"/>
          </a:p>
        </p:txBody>
      </p:sp>
      <p:sp>
        <p:nvSpPr>
          <p:cNvPr id="10" name="Szövegdoboz 9"/>
          <p:cNvSpPr txBox="1"/>
          <p:nvPr/>
        </p:nvSpPr>
        <p:spPr>
          <a:xfrm>
            <a:off x="8419074" y="5709567"/>
            <a:ext cx="403654" cy="584775"/>
          </a:xfrm>
          <a:prstGeom prst="rect">
            <a:avLst/>
          </a:prstGeom>
          <a:noFill/>
        </p:spPr>
        <p:txBody>
          <a:bodyPr wrap="square" rtlCol="0">
            <a:spAutoFit/>
          </a:bodyPr>
          <a:lstStyle/>
          <a:p>
            <a:r>
              <a:rPr lang="hu-HU" sz="3200" dirty="0" smtClean="0">
                <a:solidFill>
                  <a:srgbClr val="FF0000"/>
                </a:solidFill>
              </a:rPr>
              <a:t>d</a:t>
            </a:r>
            <a:endParaRPr lang="hu-HU" sz="3200" dirty="0">
              <a:solidFill>
                <a:srgbClr val="FF0000"/>
              </a:solidFill>
            </a:endParaRPr>
          </a:p>
        </p:txBody>
      </p:sp>
      <p:sp>
        <p:nvSpPr>
          <p:cNvPr id="11" name="Szövegdoboz 10"/>
          <p:cNvSpPr txBox="1"/>
          <p:nvPr/>
        </p:nvSpPr>
        <p:spPr>
          <a:xfrm>
            <a:off x="716692" y="2097100"/>
            <a:ext cx="1853513" cy="400110"/>
          </a:xfrm>
          <a:prstGeom prst="rect">
            <a:avLst/>
          </a:prstGeom>
          <a:noFill/>
        </p:spPr>
        <p:txBody>
          <a:bodyPr wrap="square" rtlCol="0">
            <a:spAutoFit/>
          </a:bodyPr>
          <a:lstStyle/>
          <a:p>
            <a:r>
              <a:rPr lang="hu-HU" sz="2000" b="1" dirty="0" smtClean="0"/>
              <a:t>method1(20);</a:t>
            </a:r>
          </a:p>
        </p:txBody>
      </p:sp>
      <p:sp>
        <p:nvSpPr>
          <p:cNvPr id="12" name="Szövegdoboz 11"/>
          <p:cNvSpPr txBox="1"/>
          <p:nvPr/>
        </p:nvSpPr>
        <p:spPr>
          <a:xfrm>
            <a:off x="329514" y="3070335"/>
            <a:ext cx="3954162" cy="1631216"/>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void</a:t>
            </a:r>
            <a:r>
              <a:rPr lang="hu-HU" sz="2000" b="1" dirty="0" smtClean="0"/>
              <a:t> </a:t>
            </a:r>
            <a:r>
              <a:rPr lang="hu-HU" sz="2000" b="1" dirty="0" smtClean="0">
                <a:solidFill>
                  <a:srgbClr val="FFFF00"/>
                </a:solidFill>
              </a:rPr>
              <a:t>method1</a:t>
            </a:r>
            <a:r>
              <a:rPr lang="hu-HU" sz="2000" b="1" dirty="0" smtClean="0"/>
              <a:t>(int </a:t>
            </a:r>
            <a:r>
              <a:rPr lang="hu-HU" sz="2000" b="1" dirty="0" smtClean="0">
                <a:solidFill>
                  <a:srgbClr val="FF0000"/>
                </a:solidFill>
              </a:rPr>
              <a:t>i</a:t>
            </a:r>
            <a:r>
              <a:rPr lang="hu-HU" sz="2000" b="1" dirty="0" smtClean="0"/>
              <a:t>){</a:t>
            </a:r>
          </a:p>
          <a:p>
            <a:endParaRPr lang="hu-HU" sz="2000" b="1" dirty="0" smtClean="0"/>
          </a:p>
          <a:p>
            <a:endParaRPr lang="hu-HU" sz="2000" b="1" dirty="0"/>
          </a:p>
          <a:p>
            <a:endParaRPr lang="hu-HU" sz="2000" b="1" dirty="0" smtClean="0"/>
          </a:p>
          <a:p>
            <a:r>
              <a:rPr lang="hu-HU" sz="2000" b="1" dirty="0" smtClean="0"/>
              <a:t>}</a:t>
            </a:r>
            <a:endParaRPr lang="hu-HU" sz="2000" b="1" dirty="0"/>
          </a:p>
        </p:txBody>
      </p:sp>
      <p:sp>
        <p:nvSpPr>
          <p:cNvPr id="15" name="Lekerekített téglalap 14"/>
          <p:cNvSpPr/>
          <p:nvPr/>
        </p:nvSpPr>
        <p:spPr>
          <a:xfrm>
            <a:off x="6561436" y="4465079"/>
            <a:ext cx="2413687" cy="86068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16" name="Szövegdoboz 15"/>
          <p:cNvSpPr txBox="1"/>
          <p:nvPr/>
        </p:nvSpPr>
        <p:spPr>
          <a:xfrm>
            <a:off x="6561435" y="4378747"/>
            <a:ext cx="2351905" cy="646331"/>
          </a:xfrm>
          <a:prstGeom prst="rect">
            <a:avLst/>
          </a:prstGeom>
          <a:noFill/>
        </p:spPr>
        <p:txBody>
          <a:bodyPr wrap="square" rtlCol="0">
            <a:spAutoFit/>
          </a:bodyPr>
          <a:lstStyle/>
          <a:p>
            <a:r>
              <a:rPr lang="hu-HU" sz="3600" b="1" dirty="0" smtClean="0">
                <a:solidFill>
                  <a:srgbClr val="FFFF00"/>
                </a:solidFill>
              </a:rPr>
              <a:t>method1</a:t>
            </a:r>
            <a:endParaRPr lang="hu-HU" sz="3600" b="1" dirty="0">
              <a:solidFill>
                <a:srgbClr val="FFFF00"/>
              </a:solidFill>
            </a:endParaRPr>
          </a:p>
        </p:txBody>
      </p:sp>
      <p:sp>
        <p:nvSpPr>
          <p:cNvPr id="18" name="Szövegdoboz 17"/>
          <p:cNvSpPr txBox="1"/>
          <p:nvPr/>
        </p:nvSpPr>
        <p:spPr>
          <a:xfrm>
            <a:off x="807308" y="3377663"/>
            <a:ext cx="2487827" cy="400110"/>
          </a:xfrm>
          <a:prstGeom prst="rect">
            <a:avLst/>
          </a:prstGeom>
          <a:noFill/>
        </p:spPr>
        <p:txBody>
          <a:bodyPr wrap="square" rtlCol="0">
            <a:spAutoFit/>
          </a:bodyPr>
          <a:lstStyle/>
          <a:p>
            <a:r>
              <a:rPr lang="hu-HU" sz="2000" b="1" dirty="0" err="1" smtClean="0"/>
              <a:t>float</a:t>
            </a:r>
            <a:r>
              <a:rPr lang="hu-HU" sz="2000" b="1" dirty="0" smtClean="0"/>
              <a:t> </a:t>
            </a:r>
            <a:r>
              <a:rPr lang="hu-HU" sz="2000" b="1" dirty="0" smtClean="0">
                <a:solidFill>
                  <a:srgbClr val="FF0000"/>
                </a:solidFill>
              </a:rPr>
              <a:t>f</a:t>
            </a:r>
            <a:r>
              <a:rPr lang="hu-HU" sz="2000" b="1" dirty="0" smtClean="0"/>
              <a:t> = 30f;</a:t>
            </a:r>
            <a:endParaRPr lang="hu-HU" sz="2000" b="1" dirty="0"/>
          </a:p>
        </p:txBody>
      </p:sp>
      <p:sp>
        <p:nvSpPr>
          <p:cNvPr id="27" name="Szövegdoboz 26"/>
          <p:cNvSpPr txBox="1"/>
          <p:nvPr/>
        </p:nvSpPr>
        <p:spPr>
          <a:xfrm>
            <a:off x="8337205" y="4824108"/>
            <a:ext cx="860858" cy="584775"/>
          </a:xfrm>
          <a:prstGeom prst="rect">
            <a:avLst/>
          </a:prstGeom>
          <a:noFill/>
        </p:spPr>
        <p:txBody>
          <a:bodyPr wrap="square" rtlCol="0">
            <a:spAutoFit/>
          </a:bodyPr>
          <a:lstStyle/>
          <a:p>
            <a:r>
              <a:rPr lang="hu-HU" sz="3200" dirty="0" smtClean="0">
                <a:solidFill>
                  <a:srgbClr val="FF0000"/>
                </a:solidFill>
              </a:rPr>
              <a:t>i, f</a:t>
            </a:r>
            <a:endParaRPr lang="hu-HU" sz="3200" dirty="0">
              <a:solidFill>
                <a:srgbClr val="FF0000"/>
              </a:solidFill>
            </a:endParaRPr>
          </a:p>
        </p:txBody>
      </p:sp>
      <p:sp>
        <p:nvSpPr>
          <p:cNvPr id="20" name="Szövegdoboz 19"/>
          <p:cNvSpPr txBox="1"/>
          <p:nvPr/>
        </p:nvSpPr>
        <p:spPr>
          <a:xfrm>
            <a:off x="807308" y="3675981"/>
            <a:ext cx="2724721" cy="400110"/>
          </a:xfrm>
          <a:prstGeom prst="rect">
            <a:avLst/>
          </a:prstGeom>
          <a:noFill/>
        </p:spPr>
        <p:txBody>
          <a:bodyPr wrap="square" rtlCol="0">
            <a:spAutoFit/>
          </a:bodyPr>
          <a:lstStyle/>
          <a:p>
            <a:r>
              <a:rPr lang="hu-HU" sz="2000" b="1" dirty="0" smtClean="0"/>
              <a:t>// more </a:t>
            </a:r>
            <a:r>
              <a:rPr lang="hu-HU" sz="2000" b="1" dirty="0" err="1" smtClean="0"/>
              <a:t>code</a:t>
            </a:r>
            <a:r>
              <a:rPr lang="hu-HU" sz="2000" b="1" dirty="0" smtClean="0"/>
              <a:t> here</a:t>
            </a:r>
            <a:endParaRPr lang="hu-HU" sz="2000" b="1" dirty="0"/>
          </a:p>
        </p:txBody>
      </p:sp>
      <p:sp>
        <p:nvSpPr>
          <p:cNvPr id="24" name="Szövegdoboz 23"/>
          <p:cNvSpPr txBox="1"/>
          <p:nvPr/>
        </p:nvSpPr>
        <p:spPr>
          <a:xfrm>
            <a:off x="840260" y="4003748"/>
            <a:ext cx="1598140" cy="400110"/>
          </a:xfrm>
          <a:prstGeom prst="rect">
            <a:avLst/>
          </a:prstGeom>
          <a:noFill/>
        </p:spPr>
        <p:txBody>
          <a:bodyPr wrap="square" rtlCol="0">
            <a:spAutoFit/>
          </a:bodyPr>
          <a:lstStyle/>
          <a:p>
            <a:r>
              <a:rPr lang="hu-HU" sz="2000" b="1" dirty="0" smtClean="0"/>
              <a:t>method2();</a:t>
            </a:r>
            <a:endParaRPr lang="hu-HU" sz="2000" b="1" dirty="0"/>
          </a:p>
        </p:txBody>
      </p:sp>
      <p:sp>
        <p:nvSpPr>
          <p:cNvPr id="28" name="Szövegdoboz 27"/>
          <p:cNvSpPr txBox="1"/>
          <p:nvPr/>
        </p:nvSpPr>
        <p:spPr>
          <a:xfrm>
            <a:off x="395416" y="5058032"/>
            <a:ext cx="3888260" cy="1323439"/>
          </a:xfrm>
          <a:prstGeom prst="rect">
            <a:avLst/>
          </a:prstGeom>
          <a:noFill/>
        </p:spPr>
        <p:txBody>
          <a:bodyPr wrap="square" rtlCol="0">
            <a:spAutoFit/>
          </a:bodyPr>
          <a:lstStyle/>
          <a:p>
            <a:r>
              <a:rPr lang="hu-HU" sz="2000" b="1" dirty="0" smtClean="0"/>
              <a:t>Public </a:t>
            </a:r>
            <a:r>
              <a:rPr lang="hu-HU" sz="2000" b="1" dirty="0" err="1" smtClean="0"/>
              <a:t>void</a:t>
            </a:r>
            <a:r>
              <a:rPr lang="hu-HU" sz="2000" b="1" dirty="0" smtClean="0"/>
              <a:t> </a:t>
            </a:r>
            <a:r>
              <a:rPr lang="hu-HU" sz="2000" b="1" dirty="0" smtClean="0">
                <a:solidFill>
                  <a:srgbClr val="FFFF00"/>
                </a:solidFill>
              </a:rPr>
              <a:t>method2</a:t>
            </a:r>
            <a:r>
              <a:rPr lang="hu-HU" sz="2000" b="1" dirty="0" smtClean="0"/>
              <a:t>(){</a:t>
            </a:r>
          </a:p>
          <a:p>
            <a:endParaRPr lang="hu-HU" sz="2000" b="1" dirty="0"/>
          </a:p>
          <a:p>
            <a:endParaRPr lang="hu-HU" sz="2000" b="1" dirty="0" smtClean="0"/>
          </a:p>
          <a:p>
            <a:r>
              <a:rPr lang="hu-HU" sz="2000" b="1" dirty="0" smtClean="0"/>
              <a:t>}</a:t>
            </a:r>
            <a:endParaRPr lang="hu-HU" sz="2000" b="1" dirty="0"/>
          </a:p>
        </p:txBody>
      </p:sp>
      <p:sp>
        <p:nvSpPr>
          <p:cNvPr id="29" name="Szövegdoboz 28"/>
          <p:cNvSpPr txBox="1"/>
          <p:nvPr/>
        </p:nvSpPr>
        <p:spPr>
          <a:xfrm>
            <a:off x="5890052" y="1466332"/>
            <a:ext cx="2825578" cy="1323439"/>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class</a:t>
            </a:r>
            <a:r>
              <a:rPr lang="hu-HU" sz="2000" b="1" dirty="0" smtClean="0"/>
              <a:t> House{</a:t>
            </a:r>
          </a:p>
          <a:p>
            <a:r>
              <a:rPr lang="hu-HU" sz="2000" b="1" dirty="0"/>
              <a:t> </a:t>
            </a:r>
            <a:r>
              <a:rPr lang="hu-HU" sz="2000" b="1" dirty="0" smtClean="0"/>
              <a:t>     int </a:t>
            </a:r>
            <a:r>
              <a:rPr lang="hu-HU" sz="2000" b="1" dirty="0" err="1" smtClean="0">
                <a:solidFill>
                  <a:srgbClr val="FF0000"/>
                </a:solidFill>
              </a:rPr>
              <a:t>windows</a:t>
            </a:r>
            <a:r>
              <a:rPr lang="hu-HU" sz="2000" b="1" dirty="0" smtClean="0"/>
              <a:t>;</a:t>
            </a:r>
          </a:p>
          <a:p>
            <a:r>
              <a:rPr lang="hu-HU" sz="2000" b="1" dirty="0"/>
              <a:t> </a:t>
            </a:r>
            <a:r>
              <a:rPr lang="hu-HU" sz="2000" b="1" dirty="0" smtClean="0"/>
              <a:t>     int </a:t>
            </a:r>
            <a:r>
              <a:rPr lang="hu-HU" sz="2000" b="1" dirty="0" err="1" smtClean="0">
                <a:solidFill>
                  <a:srgbClr val="FF0000"/>
                </a:solidFill>
              </a:rPr>
              <a:t>doors</a:t>
            </a:r>
            <a:r>
              <a:rPr lang="hu-HU" sz="2000" b="1" dirty="0" smtClean="0"/>
              <a:t>;</a:t>
            </a:r>
          </a:p>
          <a:p>
            <a:r>
              <a:rPr lang="hu-HU" sz="2000" b="1" dirty="0" smtClean="0"/>
              <a:t>}</a:t>
            </a:r>
            <a:endParaRPr lang="hu-HU" sz="2000" b="1" dirty="0"/>
          </a:p>
        </p:txBody>
      </p:sp>
      <p:sp>
        <p:nvSpPr>
          <p:cNvPr id="30" name="Szövegdoboz 29"/>
          <p:cNvSpPr txBox="1"/>
          <p:nvPr/>
        </p:nvSpPr>
        <p:spPr>
          <a:xfrm>
            <a:off x="807308" y="5358885"/>
            <a:ext cx="2232454" cy="400110"/>
          </a:xfrm>
          <a:prstGeom prst="rect">
            <a:avLst/>
          </a:prstGeom>
          <a:noFill/>
        </p:spPr>
        <p:txBody>
          <a:bodyPr wrap="square" rtlCol="0">
            <a:spAutoFit/>
          </a:bodyPr>
          <a:lstStyle/>
          <a:p>
            <a:r>
              <a:rPr lang="hu-HU" sz="2000" b="1" dirty="0" smtClean="0"/>
              <a:t>House </a:t>
            </a:r>
            <a:r>
              <a:rPr lang="hu-HU" sz="2000" b="1" dirty="0" err="1" smtClean="0">
                <a:solidFill>
                  <a:srgbClr val="FF0000"/>
                </a:solidFill>
              </a:rPr>
              <a:t>houseRef</a:t>
            </a:r>
            <a:endParaRPr lang="hu-HU" sz="2000" b="1" dirty="0">
              <a:solidFill>
                <a:srgbClr val="FF0000"/>
              </a:solidFill>
            </a:endParaRPr>
          </a:p>
        </p:txBody>
      </p:sp>
      <p:sp>
        <p:nvSpPr>
          <p:cNvPr id="31" name="Szövegdoboz 30"/>
          <p:cNvSpPr txBox="1"/>
          <p:nvPr/>
        </p:nvSpPr>
        <p:spPr>
          <a:xfrm>
            <a:off x="2883245" y="5367123"/>
            <a:ext cx="354227" cy="400110"/>
          </a:xfrm>
          <a:prstGeom prst="rect">
            <a:avLst/>
          </a:prstGeom>
          <a:noFill/>
        </p:spPr>
        <p:txBody>
          <a:bodyPr wrap="square" rtlCol="0">
            <a:spAutoFit/>
          </a:bodyPr>
          <a:lstStyle/>
          <a:p>
            <a:r>
              <a:rPr lang="hu-HU" sz="2000" b="1" dirty="0" smtClean="0"/>
              <a:t>=</a:t>
            </a:r>
            <a:endParaRPr lang="hu-HU" sz="2000" b="1" dirty="0"/>
          </a:p>
        </p:txBody>
      </p:sp>
      <p:sp>
        <p:nvSpPr>
          <p:cNvPr id="33" name="Szövegdoboz 32"/>
          <p:cNvSpPr txBox="1"/>
          <p:nvPr/>
        </p:nvSpPr>
        <p:spPr>
          <a:xfrm>
            <a:off x="3196279" y="5334171"/>
            <a:ext cx="1816962" cy="400110"/>
          </a:xfrm>
          <a:prstGeom prst="rect">
            <a:avLst/>
          </a:prstGeom>
          <a:noFill/>
          <a:ln w="38100">
            <a:noFill/>
          </a:ln>
        </p:spPr>
        <p:txBody>
          <a:bodyPr wrap="square" rtlCol="0">
            <a:spAutoFit/>
          </a:bodyPr>
          <a:lstStyle/>
          <a:p>
            <a:r>
              <a:rPr lang="hu-HU" sz="2000" b="1" dirty="0" err="1" smtClean="0"/>
              <a:t>new</a:t>
            </a:r>
            <a:r>
              <a:rPr lang="hu-HU" sz="2000" b="1" dirty="0" smtClean="0"/>
              <a:t> House();</a:t>
            </a:r>
            <a:endParaRPr lang="hu-HU" sz="2000" b="1" dirty="0"/>
          </a:p>
        </p:txBody>
      </p:sp>
      <p:sp>
        <p:nvSpPr>
          <p:cNvPr id="34" name="Téglalap 33"/>
          <p:cNvSpPr/>
          <p:nvPr/>
        </p:nvSpPr>
        <p:spPr>
          <a:xfrm>
            <a:off x="9246972"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5" name="Szövegdoboz 34"/>
          <p:cNvSpPr txBox="1"/>
          <p:nvPr/>
        </p:nvSpPr>
        <p:spPr>
          <a:xfrm>
            <a:off x="10042544" y="6338668"/>
            <a:ext cx="1379217" cy="523220"/>
          </a:xfrm>
          <a:prstGeom prst="rect">
            <a:avLst/>
          </a:prstGeom>
          <a:noFill/>
        </p:spPr>
        <p:txBody>
          <a:bodyPr wrap="square" rtlCol="0">
            <a:spAutoFit/>
          </a:bodyPr>
          <a:lstStyle/>
          <a:p>
            <a:r>
              <a:rPr lang="hu-HU" sz="2800" dirty="0" smtClean="0"/>
              <a:t>HEAP</a:t>
            </a:r>
            <a:endParaRPr lang="hu-HU" sz="2800" dirty="0"/>
          </a:p>
        </p:txBody>
      </p:sp>
      <p:sp>
        <p:nvSpPr>
          <p:cNvPr id="40" name="Szövegdoboz 39"/>
          <p:cNvSpPr txBox="1"/>
          <p:nvPr/>
        </p:nvSpPr>
        <p:spPr>
          <a:xfrm>
            <a:off x="803187" y="5673672"/>
            <a:ext cx="2724721" cy="400110"/>
          </a:xfrm>
          <a:prstGeom prst="rect">
            <a:avLst/>
          </a:prstGeom>
          <a:noFill/>
        </p:spPr>
        <p:txBody>
          <a:bodyPr wrap="square" rtlCol="0">
            <a:spAutoFit/>
          </a:bodyPr>
          <a:lstStyle/>
          <a:p>
            <a:r>
              <a:rPr lang="hu-HU" sz="2000" b="1" dirty="0" smtClean="0"/>
              <a:t>// more </a:t>
            </a:r>
            <a:r>
              <a:rPr lang="hu-HU" sz="2000" b="1" dirty="0" err="1" smtClean="0"/>
              <a:t>code</a:t>
            </a:r>
            <a:r>
              <a:rPr lang="hu-HU" sz="2000" b="1" dirty="0" smtClean="0"/>
              <a:t> here</a:t>
            </a:r>
            <a:endParaRPr lang="hu-HU" sz="2000" b="1" dirty="0"/>
          </a:p>
        </p:txBody>
      </p:sp>
      <p:sp>
        <p:nvSpPr>
          <p:cNvPr id="32" name="Szövegdoboz 31"/>
          <p:cNvSpPr txBox="1"/>
          <p:nvPr/>
        </p:nvSpPr>
        <p:spPr>
          <a:xfrm>
            <a:off x="292442" y="4289932"/>
            <a:ext cx="303833" cy="467413"/>
          </a:xfrm>
          <a:prstGeom prst="rect">
            <a:avLst/>
          </a:prstGeom>
          <a:noFill/>
          <a:ln w="38100">
            <a:solidFill>
              <a:srgbClr val="FFC000"/>
            </a:solidFill>
          </a:ln>
        </p:spPr>
        <p:txBody>
          <a:bodyPr wrap="square" rtlCol="0">
            <a:spAutoFit/>
          </a:bodyPr>
          <a:lstStyle/>
          <a:p>
            <a:endParaRPr lang="hu-HU" dirty="0"/>
          </a:p>
        </p:txBody>
      </p:sp>
      <p:sp>
        <p:nvSpPr>
          <p:cNvPr id="3" name="Szövegdoboz 2"/>
          <p:cNvSpPr txBox="1"/>
          <p:nvPr/>
        </p:nvSpPr>
        <p:spPr>
          <a:xfrm>
            <a:off x="3697214" y="4525196"/>
            <a:ext cx="2933523" cy="646331"/>
          </a:xfrm>
          <a:prstGeom prst="rect">
            <a:avLst/>
          </a:prstGeom>
          <a:noFill/>
        </p:spPr>
        <p:txBody>
          <a:bodyPr wrap="square" rtlCol="0">
            <a:spAutoFit/>
          </a:bodyPr>
          <a:lstStyle/>
          <a:p>
            <a:r>
              <a:rPr lang="hu-HU" dirty="0" smtClean="0">
                <a:solidFill>
                  <a:srgbClr val="FFC000"/>
                </a:solidFill>
              </a:rPr>
              <a:t>And method1 </a:t>
            </a:r>
            <a:r>
              <a:rPr lang="hu-HU" dirty="0" err="1" smtClean="0">
                <a:solidFill>
                  <a:srgbClr val="FFC000"/>
                </a:solidFill>
              </a:rPr>
              <a:t>will</a:t>
            </a:r>
            <a:r>
              <a:rPr lang="hu-HU" dirty="0" smtClean="0">
                <a:solidFill>
                  <a:srgbClr val="FFC000"/>
                </a:solidFill>
              </a:rPr>
              <a:t> pop out </a:t>
            </a:r>
            <a:r>
              <a:rPr lang="hu-HU" dirty="0" err="1" smtClean="0">
                <a:solidFill>
                  <a:srgbClr val="FFC000"/>
                </a:solidFill>
              </a:rPr>
              <a:t>from</a:t>
            </a:r>
            <a:r>
              <a:rPr lang="hu-HU" dirty="0" smtClean="0">
                <a:solidFill>
                  <a:srgbClr val="FFC000"/>
                </a:solidFill>
              </a:rPr>
              <a:t> </a:t>
            </a:r>
            <a:r>
              <a:rPr lang="hu-HU" dirty="0" err="1" smtClean="0">
                <a:solidFill>
                  <a:srgbClr val="FFC000"/>
                </a:solidFill>
              </a:rPr>
              <a:t>the</a:t>
            </a:r>
            <a:r>
              <a:rPr lang="hu-HU" dirty="0" smtClean="0">
                <a:solidFill>
                  <a:srgbClr val="FFC000"/>
                </a:solidFill>
              </a:rPr>
              <a:t> </a:t>
            </a:r>
            <a:r>
              <a:rPr lang="hu-HU" dirty="0" err="1" smtClean="0">
                <a:solidFill>
                  <a:srgbClr val="FFC000"/>
                </a:solidFill>
              </a:rPr>
              <a:t>Stack</a:t>
            </a:r>
            <a:r>
              <a:rPr lang="hu-HU" dirty="0" smtClean="0">
                <a:solidFill>
                  <a:srgbClr val="FFC000"/>
                </a:solidFill>
              </a:rPr>
              <a:t>.</a:t>
            </a:r>
            <a:endParaRPr lang="hu-HU" dirty="0"/>
          </a:p>
        </p:txBody>
      </p:sp>
      <p:sp>
        <p:nvSpPr>
          <p:cNvPr id="41" name="Szalagnyíl felfelé 40"/>
          <p:cNvSpPr/>
          <p:nvPr/>
        </p:nvSpPr>
        <p:spPr>
          <a:xfrm rot="18425452">
            <a:off x="659918" y="3123415"/>
            <a:ext cx="3419161" cy="1177210"/>
          </a:xfrm>
          <a:prstGeom prst="curved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4" name="Szalagnyíl felfelé 3"/>
          <p:cNvSpPr/>
          <p:nvPr/>
        </p:nvSpPr>
        <p:spPr>
          <a:xfrm rot="204328">
            <a:off x="831020" y="4912720"/>
            <a:ext cx="7192369" cy="1322171"/>
          </a:xfrm>
          <a:prstGeom prst="curved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extLst>
      <p:ext uri="{BB962C8B-B14F-4D97-AF65-F5344CB8AC3E}">
        <p14:creationId xmlns:p14="http://schemas.microsoft.com/office/powerpoint/2010/main" val="331596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fltVal val="0"/>
                                          </p:val>
                                        </p:tav>
                                        <p:tav tm="100000">
                                          <p:val>
                                            <p:strVal val="#ppt_w"/>
                                          </p:val>
                                        </p:tav>
                                      </p:tavLst>
                                    </p:anim>
                                    <p:anim calcmode="lin" valueType="num">
                                      <p:cBhvr>
                                        <p:cTn id="11" dur="1000" fill="hold"/>
                                        <p:tgtEl>
                                          <p:spTgt spid="4"/>
                                        </p:tgtEl>
                                        <p:attrNameLst>
                                          <p:attrName>ppt_h</p:attrName>
                                        </p:attrNameLst>
                                      </p:cBhvr>
                                      <p:tavLst>
                                        <p:tav tm="0">
                                          <p:val>
                                            <p:fltVal val="0"/>
                                          </p:val>
                                        </p:tav>
                                        <p:tav tm="100000">
                                          <p:val>
                                            <p:strVal val="#ppt_h"/>
                                          </p:val>
                                        </p:tav>
                                      </p:tavLst>
                                    </p:anim>
                                    <p:anim calcmode="lin" valueType="num">
                                      <p:cBhvr>
                                        <p:cTn id="12" dur="1000" fill="hold"/>
                                        <p:tgtEl>
                                          <p:spTgt spid="4"/>
                                        </p:tgtEl>
                                        <p:attrNameLst>
                                          <p:attrName>style.rotation</p:attrName>
                                        </p:attrNameLst>
                                      </p:cBhvr>
                                      <p:tavLst>
                                        <p:tav tm="0">
                                          <p:val>
                                            <p:fltVal val="90"/>
                                          </p:val>
                                        </p:tav>
                                        <p:tav tm="100000">
                                          <p:val>
                                            <p:fltVal val="0"/>
                                          </p:val>
                                        </p:tav>
                                      </p:tavLst>
                                    </p:anim>
                                    <p:animEffect transition="in" filter="fade">
                                      <p:cBhvr>
                                        <p:cTn id="13" dur="1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1000"/>
                                        <p:tgtEl>
                                          <p:spTgt spid="16"/>
                                        </p:tgtEl>
                                      </p:cBhvr>
                                    </p:animEffect>
                                    <p:set>
                                      <p:cBhvr>
                                        <p:cTn id="18" dur="1" fill="hold">
                                          <p:stCondLst>
                                            <p:cond delay="999"/>
                                          </p:stCondLst>
                                        </p:cTn>
                                        <p:tgtEl>
                                          <p:spTgt spid="16"/>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1000"/>
                                        <p:tgtEl>
                                          <p:spTgt spid="15"/>
                                        </p:tgtEl>
                                      </p:cBhvr>
                                    </p:animEffect>
                                    <p:set>
                                      <p:cBhvr>
                                        <p:cTn id="21" dur="1" fill="hold">
                                          <p:stCondLst>
                                            <p:cond delay="999"/>
                                          </p:stCondLst>
                                        </p:cTn>
                                        <p:tgtEl>
                                          <p:spTgt spid="15"/>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1000"/>
                                        <p:tgtEl>
                                          <p:spTgt spid="27"/>
                                        </p:tgtEl>
                                      </p:cBhvr>
                                    </p:animEffect>
                                    <p:set>
                                      <p:cBhvr>
                                        <p:cTn id="24" dur="1" fill="hold">
                                          <p:stCondLst>
                                            <p:cond delay="9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27" grpId="0"/>
      <p:bldP spid="3" grpId="0"/>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2415" y="79636"/>
            <a:ext cx="9542030" cy="807671"/>
          </a:xfrm>
        </p:spPr>
        <p:txBody>
          <a:bodyPr/>
          <a:lstStyle/>
          <a:p>
            <a:r>
              <a:rPr lang="hu-HU" sz="4000" dirty="0" err="1" smtClean="0">
                <a:solidFill>
                  <a:schemeClr val="tx1"/>
                </a:solidFill>
              </a:rPr>
              <a:t>Heap</a:t>
            </a:r>
            <a:r>
              <a:rPr lang="hu-HU" sz="4000" dirty="0" smtClean="0">
                <a:solidFill>
                  <a:schemeClr val="tx1"/>
                </a:solidFill>
              </a:rPr>
              <a:t> and </a:t>
            </a:r>
            <a:r>
              <a:rPr lang="hu-HU" sz="4000" dirty="0" err="1" smtClean="0">
                <a:solidFill>
                  <a:schemeClr val="tx1"/>
                </a:solidFill>
              </a:rPr>
              <a:t>Stack</a:t>
            </a:r>
            <a:r>
              <a:rPr lang="hu-HU" sz="4000" dirty="0" smtClean="0">
                <a:solidFill>
                  <a:schemeClr val="tx1"/>
                </a:solidFill>
              </a:rPr>
              <a:t> </a:t>
            </a:r>
            <a:r>
              <a:rPr lang="hu-HU" sz="4000" dirty="0" err="1" smtClean="0">
                <a:solidFill>
                  <a:schemeClr val="tx1"/>
                </a:solidFill>
              </a:rPr>
              <a:t>memory</a:t>
            </a:r>
            <a:r>
              <a:rPr lang="hu-HU" sz="4000" dirty="0" smtClean="0">
                <a:solidFill>
                  <a:schemeClr val="tx1"/>
                </a:solidFill>
              </a:rPr>
              <a:t> </a:t>
            </a:r>
            <a:r>
              <a:rPr lang="hu-HU" sz="4000" dirty="0" err="1" smtClean="0">
                <a:solidFill>
                  <a:schemeClr val="tx1"/>
                </a:solidFill>
              </a:rPr>
              <a:t>overview</a:t>
            </a:r>
            <a:endParaRPr lang="hu-HU" sz="4000" dirty="0"/>
          </a:p>
        </p:txBody>
      </p:sp>
      <p:sp>
        <p:nvSpPr>
          <p:cNvPr id="21" name="Téglalap 20"/>
          <p:cNvSpPr/>
          <p:nvPr/>
        </p:nvSpPr>
        <p:spPr>
          <a:xfrm>
            <a:off x="280086" y="3589610"/>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2" name="Téglalap 21"/>
          <p:cNvSpPr/>
          <p:nvPr/>
        </p:nvSpPr>
        <p:spPr>
          <a:xfrm>
            <a:off x="9296402" y="3589610"/>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Szövegdoboz 22"/>
          <p:cNvSpPr txBox="1"/>
          <p:nvPr/>
        </p:nvSpPr>
        <p:spPr>
          <a:xfrm>
            <a:off x="993788" y="3059229"/>
            <a:ext cx="1379217" cy="523220"/>
          </a:xfrm>
          <a:prstGeom prst="rect">
            <a:avLst/>
          </a:prstGeom>
          <a:noFill/>
        </p:spPr>
        <p:txBody>
          <a:bodyPr wrap="square" rtlCol="0">
            <a:spAutoFit/>
          </a:bodyPr>
          <a:lstStyle/>
          <a:p>
            <a:r>
              <a:rPr lang="hu-HU" sz="2800" dirty="0" smtClean="0"/>
              <a:t>STACK</a:t>
            </a:r>
            <a:endParaRPr lang="hu-HU" sz="2800" dirty="0"/>
          </a:p>
        </p:txBody>
      </p:sp>
      <p:sp>
        <p:nvSpPr>
          <p:cNvPr id="24" name="Szövegdoboz 23"/>
          <p:cNvSpPr txBox="1"/>
          <p:nvPr/>
        </p:nvSpPr>
        <p:spPr>
          <a:xfrm>
            <a:off x="10033483" y="3052352"/>
            <a:ext cx="1379217" cy="523220"/>
          </a:xfrm>
          <a:prstGeom prst="rect">
            <a:avLst/>
          </a:prstGeom>
          <a:noFill/>
        </p:spPr>
        <p:txBody>
          <a:bodyPr wrap="square" rtlCol="0">
            <a:spAutoFit/>
          </a:bodyPr>
          <a:lstStyle/>
          <a:p>
            <a:r>
              <a:rPr lang="hu-HU" sz="2800" dirty="0" smtClean="0"/>
              <a:t>HEAP</a:t>
            </a:r>
            <a:endParaRPr lang="hu-HU" sz="2800" dirty="0"/>
          </a:p>
        </p:txBody>
      </p:sp>
      <p:sp>
        <p:nvSpPr>
          <p:cNvPr id="25" name="Lekerekített téglalap 24"/>
          <p:cNvSpPr/>
          <p:nvPr/>
        </p:nvSpPr>
        <p:spPr>
          <a:xfrm>
            <a:off x="354228" y="5661601"/>
            <a:ext cx="2413687" cy="8606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26" name="Szövegdoboz 25"/>
          <p:cNvSpPr txBox="1"/>
          <p:nvPr/>
        </p:nvSpPr>
        <p:spPr>
          <a:xfrm>
            <a:off x="354228" y="5575269"/>
            <a:ext cx="1886464" cy="646331"/>
          </a:xfrm>
          <a:prstGeom prst="rect">
            <a:avLst/>
          </a:prstGeom>
          <a:noFill/>
        </p:spPr>
        <p:txBody>
          <a:bodyPr wrap="square" rtlCol="0">
            <a:spAutoFit/>
          </a:bodyPr>
          <a:lstStyle/>
          <a:p>
            <a:r>
              <a:rPr lang="hu-HU" sz="3600" b="1" dirty="0">
                <a:solidFill>
                  <a:srgbClr val="FFFF00"/>
                </a:solidFill>
              </a:rPr>
              <a:t>m</a:t>
            </a:r>
            <a:r>
              <a:rPr lang="hu-HU" sz="3600" b="1" dirty="0" smtClean="0">
                <a:solidFill>
                  <a:srgbClr val="FFFF00"/>
                </a:solidFill>
              </a:rPr>
              <a:t>ain()</a:t>
            </a:r>
            <a:endParaRPr lang="hu-HU" sz="3600" b="1" dirty="0">
              <a:solidFill>
                <a:srgbClr val="FFFF00"/>
              </a:solidFill>
            </a:endParaRPr>
          </a:p>
        </p:txBody>
      </p:sp>
      <p:sp>
        <p:nvSpPr>
          <p:cNvPr id="27" name="Lekerekített téglalap 26"/>
          <p:cNvSpPr/>
          <p:nvPr/>
        </p:nvSpPr>
        <p:spPr>
          <a:xfrm>
            <a:off x="358344" y="4759557"/>
            <a:ext cx="2413687" cy="86068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28" name="Szövegdoboz 27"/>
          <p:cNvSpPr txBox="1"/>
          <p:nvPr/>
        </p:nvSpPr>
        <p:spPr>
          <a:xfrm>
            <a:off x="358343" y="4673225"/>
            <a:ext cx="2351905" cy="646331"/>
          </a:xfrm>
          <a:prstGeom prst="rect">
            <a:avLst/>
          </a:prstGeom>
          <a:noFill/>
        </p:spPr>
        <p:txBody>
          <a:bodyPr wrap="square" rtlCol="0">
            <a:spAutoFit/>
          </a:bodyPr>
          <a:lstStyle/>
          <a:p>
            <a:r>
              <a:rPr lang="hu-HU" sz="3600" b="1" dirty="0" err="1" smtClean="0">
                <a:solidFill>
                  <a:srgbClr val="FFFF00"/>
                </a:solidFill>
              </a:rPr>
              <a:t>doThis</a:t>
            </a:r>
            <a:r>
              <a:rPr lang="hu-HU" sz="3600" b="1" dirty="0" smtClean="0">
                <a:solidFill>
                  <a:srgbClr val="FFFF00"/>
                </a:solidFill>
              </a:rPr>
              <a:t>()</a:t>
            </a:r>
            <a:endParaRPr lang="hu-HU" sz="3600" b="1" dirty="0">
              <a:solidFill>
                <a:srgbClr val="FFFF00"/>
              </a:solidFill>
            </a:endParaRPr>
          </a:p>
        </p:txBody>
      </p:sp>
      <p:sp>
        <p:nvSpPr>
          <p:cNvPr id="29" name="Lekerekített téglalap 28"/>
          <p:cNvSpPr/>
          <p:nvPr/>
        </p:nvSpPr>
        <p:spPr>
          <a:xfrm>
            <a:off x="354222" y="3857513"/>
            <a:ext cx="2413687" cy="86068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30" name="Szövegdoboz 29"/>
          <p:cNvSpPr txBox="1"/>
          <p:nvPr/>
        </p:nvSpPr>
        <p:spPr>
          <a:xfrm>
            <a:off x="354221" y="3771181"/>
            <a:ext cx="2351905" cy="646331"/>
          </a:xfrm>
          <a:prstGeom prst="rect">
            <a:avLst/>
          </a:prstGeom>
          <a:noFill/>
        </p:spPr>
        <p:txBody>
          <a:bodyPr wrap="square" rtlCol="0">
            <a:spAutoFit/>
          </a:bodyPr>
          <a:lstStyle/>
          <a:p>
            <a:r>
              <a:rPr lang="hu-HU" sz="3600" b="1" dirty="0">
                <a:solidFill>
                  <a:srgbClr val="FFFF00"/>
                </a:solidFill>
              </a:rPr>
              <a:t>s</a:t>
            </a:r>
            <a:r>
              <a:rPr lang="hu-HU" sz="3600" b="1" dirty="0" smtClean="0">
                <a:solidFill>
                  <a:srgbClr val="FFFF00"/>
                </a:solidFill>
              </a:rPr>
              <a:t>how()</a:t>
            </a:r>
            <a:endParaRPr lang="hu-HU" sz="3600" b="1" dirty="0">
              <a:solidFill>
                <a:srgbClr val="FFFF00"/>
              </a:solidFill>
            </a:endParaRPr>
          </a:p>
        </p:txBody>
      </p:sp>
      <p:sp>
        <p:nvSpPr>
          <p:cNvPr id="31" name="Szövegdoboz 30"/>
          <p:cNvSpPr txBox="1"/>
          <p:nvPr/>
        </p:nvSpPr>
        <p:spPr>
          <a:xfrm>
            <a:off x="2108890" y="5939342"/>
            <a:ext cx="733164" cy="584775"/>
          </a:xfrm>
          <a:prstGeom prst="rect">
            <a:avLst/>
          </a:prstGeom>
          <a:noFill/>
        </p:spPr>
        <p:txBody>
          <a:bodyPr wrap="square" rtlCol="0">
            <a:spAutoFit/>
          </a:bodyPr>
          <a:lstStyle/>
          <a:p>
            <a:r>
              <a:rPr lang="hu-HU" sz="3200" dirty="0">
                <a:solidFill>
                  <a:srgbClr val="FF0000"/>
                </a:solidFill>
              </a:rPr>
              <a:t>i</a:t>
            </a:r>
            <a:r>
              <a:rPr lang="hu-HU" sz="3200" dirty="0" smtClean="0">
                <a:solidFill>
                  <a:srgbClr val="FF0000"/>
                </a:solidFill>
              </a:rPr>
              <a:t>, j</a:t>
            </a:r>
            <a:endParaRPr lang="hu-HU" sz="3200" dirty="0">
              <a:solidFill>
                <a:srgbClr val="FF0000"/>
              </a:solidFill>
            </a:endParaRPr>
          </a:p>
        </p:txBody>
      </p:sp>
      <p:sp>
        <p:nvSpPr>
          <p:cNvPr id="32" name="Szövegdoboz 31"/>
          <p:cNvSpPr txBox="1"/>
          <p:nvPr/>
        </p:nvSpPr>
        <p:spPr>
          <a:xfrm>
            <a:off x="1942576" y="4139738"/>
            <a:ext cx="860858" cy="584775"/>
          </a:xfrm>
          <a:prstGeom prst="rect">
            <a:avLst/>
          </a:prstGeom>
          <a:noFill/>
        </p:spPr>
        <p:txBody>
          <a:bodyPr wrap="square" rtlCol="0">
            <a:spAutoFit/>
          </a:bodyPr>
          <a:lstStyle/>
          <a:p>
            <a:r>
              <a:rPr lang="hu-HU" sz="3200" dirty="0">
                <a:solidFill>
                  <a:srgbClr val="FF0000"/>
                </a:solidFill>
              </a:rPr>
              <a:t>x</a:t>
            </a:r>
            <a:r>
              <a:rPr lang="hu-HU" sz="3200" dirty="0" smtClean="0">
                <a:solidFill>
                  <a:srgbClr val="FF0000"/>
                </a:solidFill>
              </a:rPr>
              <a:t>, </a:t>
            </a:r>
            <a:r>
              <a:rPr lang="hu-HU" sz="3200" dirty="0">
                <a:solidFill>
                  <a:srgbClr val="FF0000"/>
                </a:solidFill>
              </a:rPr>
              <a:t>y</a:t>
            </a:r>
          </a:p>
        </p:txBody>
      </p:sp>
      <p:sp>
        <p:nvSpPr>
          <p:cNvPr id="33" name="Szövegdoboz 32"/>
          <p:cNvSpPr txBox="1"/>
          <p:nvPr/>
        </p:nvSpPr>
        <p:spPr>
          <a:xfrm>
            <a:off x="2046066" y="5074993"/>
            <a:ext cx="867038" cy="584775"/>
          </a:xfrm>
          <a:prstGeom prst="rect">
            <a:avLst/>
          </a:prstGeom>
          <a:noFill/>
        </p:spPr>
        <p:txBody>
          <a:bodyPr wrap="square" rtlCol="0">
            <a:spAutoFit/>
          </a:bodyPr>
          <a:lstStyle/>
          <a:p>
            <a:r>
              <a:rPr lang="hu-HU" sz="3200" dirty="0" err="1" smtClean="0">
                <a:solidFill>
                  <a:srgbClr val="FF0000"/>
                </a:solidFill>
              </a:rPr>
              <a:t>ref</a:t>
            </a:r>
            <a:endParaRPr lang="hu-HU" sz="3200" dirty="0">
              <a:solidFill>
                <a:srgbClr val="FF0000"/>
              </a:solidFill>
            </a:endParaRPr>
          </a:p>
        </p:txBody>
      </p:sp>
      <p:sp>
        <p:nvSpPr>
          <p:cNvPr id="34" name="Folyamatábra: Bekötés 33"/>
          <p:cNvSpPr/>
          <p:nvPr/>
        </p:nvSpPr>
        <p:spPr>
          <a:xfrm>
            <a:off x="9576489" y="4341489"/>
            <a:ext cx="2191265" cy="2153846"/>
          </a:xfrm>
          <a:prstGeom prst="flowChartConnec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35" name="Szövegdoboz 34"/>
          <p:cNvSpPr txBox="1"/>
          <p:nvPr/>
        </p:nvSpPr>
        <p:spPr>
          <a:xfrm>
            <a:off x="9792731" y="4539875"/>
            <a:ext cx="1758779" cy="646331"/>
          </a:xfrm>
          <a:prstGeom prst="rect">
            <a:avLst/>
          </a:prstGeom>
          <a:noFill/>
        </p:spPr>
        <p:txBody>
          <a:bodyPr wrap="square" rtlCol="0">
            <a:spAutoFit/>
          </a:bodyPr>
          <a:lstStyle/>
          <a:p>
            <a:r>
              <a:rPr lang="hu-HU" sz="3600" b="1" dirty="0" err="1" smtClean="0"/>
              <a:t>Object</a:t>
            </a:r>
            <a:endParaRPr lang="hu-HU" sz="3600" b="1" dirty="0"/>
          </a:p>
        </p:txBody>
      </p:sp>
      <p:sp>
        <p:nvSpPr>
          <p:cNvPr id="36" name="Szövegdoboz 35"/>
          <p:cNvSpPr txBox="1"/>
          <p:nvPr/>
        </p:nvSpPr>
        <p:spPr>
          <a:xfrm>
            <a:off x="9644445" y="5200243"/>
            <a:ext cx="2349847" cy="553998"/>
          </a:xfrm>
          <a:prstGeom prst="rect">
            <a:avLst/>
          </a:prstGeom>
          <a:noFill/>
        </p:spPr>
        <p:txBody>
          <a:bodyPr wrap="square" rtlCol="0">
            <a:spAutoFit/>
          </a:bodyPr>
          <a:lstStyle/>
          <a:p>
            <a:r>
              <a:rPr lang="hu-HU" sz="3000" dirty="0" err="1" smtClean="0">
                <a:solidFill>
                  <a:srgbClr val="FF0000"/>
                </a:solidFill>
              </a:rPr>
              <a:t>lenght</a:t>
            </a:r>
            <a:r>
              <a:rPr lang="hu-HU" sz="3000" dirty="0" smtClean="0">
                <a:solidFill>
                  <a:srgbClr val="FF0000"/>
                </a:solidFill>
              </a:rPr>
              <a:t>=10</a:t>
            </a:r>
            <a:endParaRPr lang="hu-HU" sz="3000" dirty="0">
              <a:solidFill>
                <a:srgbClr val="FF0000"/>
              </a:solidFill>
            </a:endParaRPr>
          </a:p>
        </p:txBody>
      </p:sp>
      <p:sp>
        <p:nvSpPr>
          <p:cNvPr id="37" name="Szövegdoboz 36"/>
          <p:cNvSpPr txBox="1"/>
          <p:nvPr/>
        </p:nvSpPr>
        <p:spPr>
          <a:xfrm>
            <a:off x="9792731" y="5636860"/>
            <a:ext cx="1924049" cy="553998"/>
          </a:xfrm>
          <a:prstGeom prst="rect">
            <a:avLst/>
          </a:prstGeom>
          <a:noFill/>
        </p:spPr>
        <p:txBody>
          <a:bodyPr wrap="square" rtlCol="0">
            <a:spAutoFit/>
          </a:bodyPr>
          <a:lstStyle/>
          <a:p>
            <a:r>
              <a:rPr lang="hu-HU" sz="3000" dirty="0" err="1" smtClean="0">
                <a:solidFill>
                  <a:srgbClr val="FF0000"/>
                </a:solidFill>
              </a:rPr>
              <a:t>height</a:t>
            </a:r>
            <a:r>
              <a:rPr lang="hu-HU" sz="3000" dirty="0" smtClean="0">
                <a:solidFill>
                  <a:srgbClr val="FF0000"/>
                </a:solidFill>
              </a:rPr>
              <a:t>=8</a:t>
            </a:r>
            <a:endParaRPr lang="hu-HU" sz="3000" dirty="0">
              <a:solidFill>
                <a:srgbClr val="FF0000"/>
              </a:solidFill>
            </a:endParaRPr>
          </a:p>
        </p:txBody>
      </p:sp>
      <p:sp>
        <p:nvSpPr>
          <p:cNvPr id="38" name="Szövegdoboz 37"/>
          <p:cNvSpPr txBox="1"/>
          <p:nvPr/>
        </p:nvSpPr>
        <p:spPr>
          <a:xfrm>
            <a:off x="197963" y="1254256"/>
            <a:ext cx="11796329" cy="1200329"/>
          </a:xfrm>
          <a:prstGeom prst="rect">
            <a:avLst/>
          </a:prstGeom>
          <a:noFill/>
        </p:spPr>
        <p:txBody>
          <a:bodyPr wrap="square" rtlCol="0">
            <a:spAutoFit/>
          </a:bodyPr>
          <a:lstStyle/>
          <a:p>
            <a:r>
              <a:rPr lang="en-US" dirty="0"/>
              <a:t>Knowing how memory actually works in Java is important, as it gives you the advantage of writing high-performance and optimized applications. It helps you to understand deeper the scope of variables, the object creation and the memory management. In Java the two main area of the memory are the </a:t>
            </a:r>
            <a:r>
              <a:rPr lang="en-US" b="1" dirty="0">
                <a:solidFill>
                  <a:srgbClr val="FFFF00"/>
                </a:solidFill>
              </a:rPr>
              <a:t>Stack</a:t>
            </a:r>
            <a:r>
              <a:rPr lang="en-US" dirty="0"/>
              <a:t> and the </a:t>
            </a:r>
            <a:r>
              <a:rPr lang="en-US" b="1" dirty="0">
                <a:solidFill>
                  <a:srgbClr val="FFFF00"/>
                </a:solidFill>
              </a:rPr>
              <a:t>Heap</a:t>
            </a:r>
            <a:r>
              <a:rPr lang="en-US" dirty="0"/>
              <a:t> memory.</a:t>
            </a:r>
            <a:endParaRPr lang="hu-HU" dirty="0"/>
          </a:p>
        </p:txBody>
      </p:sp>
      <p:sp>
        <p:nvSpPr>
          <p:cNvPr id="40" name="Szövegdoboz 39"/>
          <p:cNvSpPr txBox="1"/>
          <p:nvPr/>
        </p:nvSpPr>
        <p:spPr>
          <a:xfrm rot="16200000">
            <a:off x="1528475" y="4760628"/>
            <a:ext cx="3179225" cy="646331"/>
          </a:xfrm>
          <a:prstGeom prst="rect">
            <a:avLst/>
          </a:prstGeom>
          <a:noFill/>
        </p:spPr>
        <p:txBody>
          <a:bodyPr wrap="square" rtlCol="0">
            <a:spAutoFit/>
          </a:bodyPr>
          <a:lstStyle/>
          <a:p>
            <a:r>
              <a:rPr lang="hu-HU" dirty="0" err="1"/>
              <a:t>M</a:t>
            </a:r>
            <a:r>
              <a:rPr lang="hu-HU" dirty="0" err="1" smtClean="0"/>
              <a:t>ethods</a:t>
            </a:r>
            <a:r>
              <a:rPr lang="hu-HU" dirty="0" smtClean="0"/>
              <a:t>, </a:t>
            </a:r>
            <a:r>
              <a:rPr lang="hu-HU" dirty="0"/>
              <a:t>Local </a:t>
            </a:r>
            <a:r>
              <a:rPr lang="hu-HU" dirty="0" err="1" smtClean="0"/>
              <a:t>variables</a:t>
            </a:r>
            <a:r>
              <a:rPr lang="hu-HU" dirty="0" smtClean="0"/>
              <a:t>, </a:t>
            </a:r>
            <a:r>
              <a:rPr lang="hu-HU" dirty="0" err="1" smtClean="0"/>
              <a:t>Reference</a:t>
            </a:r>
            <a:r>
              <a:rPr lang="hu-HU" dirty="0" smtClean="0"/>
              <a:t> </a:t>
            </a:r>
            <a:r>
              <a:rPr lang="hu-HU" dirty="0" err="1" smtClean="0"/>
              <a:t>variables</a:t>
            </a:r>
            <a:endParaRPr lang="hu-HU" dirty="0"/>
          </a:p>
        </p:txBody>
      </p:sp>
      <p:sp>
        <p:nvSpPr>
          <p:cNvPr id="43" name="Szövegdoboz 42"/>
          <p:cNvSpPr txBox="1"/>
          <p:nvPr/>
        </p:nvSpPr>
        <p:spPr>
          <a:xfrm rot="16200000">
            <a:off x="7144743" y="4640666"/>
            <a:ext cx="3745131" cy="369332"/>
          </a:xfrm>
          <a:prstGeom prst="rect">
            <a:avLst/>
          </a:prstGeom>
          <a:noFill/>
        </p:spPr>
        <p:txBody>
          <a:bodyPr wrap="square" rtlCol="0">
            <a:spAutoFit/>
          </a:bodyPr>
          <a:lstStyle/>
          <a:p>
            <a:r>
              <a:rPr lang="hu-HU" dirty="0" err="1" smtClean="0"/>
              <a:t>Objects</a:t>
            </a:r>
            <a:r>
              <a:rPr lang="hu-HU" dirty="0" smtClean="0"/>
              <a:t>, </a:t>
            </a:r>
            <a:r>
              <a:rPr lang="hu-HU" dirty="0" err="1"/>
              <a:t>Instance</a:t>
            </a:r>
            <a:r>
              <a:rPr lang="hu-HU" dirty="0"/>
              <a:t> </a:t>
            </a:r>
            <a:r>
              <a:rPr lang="hu-HU" dirty="0" err="1"/>
              <a:t>variables</a:t>
            </a:r>
            <a:endParaRPr lang="hu-HU" dirty="0"/>
          </a:p>
        </p:txBody>
      </p:sp>
      <p:sp>
        <p:nvSpPr>
          <p:cNvPr id="44" name="Folyamatábra: Bekötés 43"/>
          <p:cNvSpPr/>
          <p:nvPr/>
        </p:nvSpPr>
        <p:spPr>
          <a:xfrm>
            <a:off x="9387636" y="3827373"/>
            <a:ext cx="704338" cy="649236"/>
          </a:xfrm>
          <a:prstGeom prst="flowChartConnec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400" dirty="0" err="1" smtClean="0"/>
              <a:t>obj</a:t>
            </a:r>
            <a:endParaRPr lang="hu-HU" sz="1400" dirty="0"/>
          </a:p>
        </p:txBody>
      </p:sp>
      <p:sp>
        <p:nvSpPr>
          <p:cNvPr id="45" name="Folyamatábra: Bekötés 44"/>
          <p:cNvSpPr/>
          <p:nvPr/>
        </p:nvSpPr>
        <p:spPr>
          <a:xfrm>
            <a:off x="11119022" y="3640932"/>
            <a:ext cx="704338" cy="649236"/>
          </a:xfrm>
          <a:prstGeom prst="flowChartConnec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400" dirty="0" err="1" smtClean="0"/>
              <a:t>obj</a:t>
            </a:r>
            <a:endParaRPr lang="hu-HU" sz="1400" dirty="0"/>
          </a:p>
        </p:txBody>
      </p:sp>
      <p:sp>
        <p:nvSpPr>
          <p:cNvPr id="46" name="Folyamatábra: Bekötés 45"/>
          <p:cNvSpPr/>
          <p:nvPr/>
        </p:nvSpPr>
        <p:spPr>
          <a:xfrm>
            <a:off x="10495008" y="3827373"/>
            <a:ext cx="324360" cy="324618"/>
          </a:xfrm>
          <a:prstGeom prst="flowChartConnec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7" name="Folyamatábra: Bekötés 46"/>
          <p:cNvSpPr/>
          <p:nvPr/>
        </p:nvSpPr>
        <p:spPr>
          <a:xfrm>
            <a:off x="9434636" y="6184755"/>
            <a:ext cx="324360" cy="324618"/>
          </a:xfrm>
          <a:prstGeom prst="flowChartConnec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8" name="Szövegdoboz 47"/>
          <p:cNvSpPr txBox="1"/>
          <p:nvPr/>
        </p:nvSpPr>
        <p:spPr>
          <a:xfrm>
            <a:off x="4760420" y="5175195"/>
            <a:ext cx="4126928" cy="1477328"/>
          </a:xfrm>
          <a:prstGeom prst="rect">
            <a:avLst/>
          </a:prstGeom>
          <a:noFill/>
        </p:spPr>
        <p:txBody>
          <a:bodyPr wrap="square" rtlCol="0">
            <a:spAutoFit/>
          </a:bodyPr>
          <a:lstStyle/>
          <a:p>
            <a:r>
              <a:rPr lang="en-US" dirty="0"/>
              <a:t>Java Heap space is used by java runtime to allocate memory to Objects and JRE classes. Whenever we create any object, it’s always created in the Heap space.</a:t>
            </a:r>
            <a:endParaRPr lang="hu-HU" dirty="0"/>
          </a:p>
        </p:txBody>
      </p:sp>
      <p:sp>
        <p:nvSpPr>
          <p:cNvPr id="49" name="Szövegdoboz 48"/>
          <p:cNvSpPr txBox="1"/>
          <p:nvPr/>
        </p:nvSpPr>
        <p:spPr>
          <a:xfrm>
            <a:off x="3480172" y="3494181"/>
            <a:ext cx="4321610" cy="1200329"/>
          </a:xfrm>
          <a:prstGeom prst="rect">
            <a:avLst/>
          </a:prstGeom>
          <a:noFill/>
        </p:spPr>
        <p:txBody>
          <a:bodyPr wrap="square" rtlCol="0">
            <a:spAutoFit/>
          </a:bodyPr>
          <a:lstStyle/>
          <a:p>
            <a:r>
              <a:rPr lang="en-US" dirty="0"/>
              <a:t>Stack Memory contains primitive values that are specific to a method and references to objects that are in a heap, referred from the method.</a:t>
            </a:r>
            <a:endParaRPr lang="hu-HU" dirty="0"/>
          </a:p>
        </p:txBody>
      </p:sp>
    </p:spTree>
    <p:extLst>
      <p:ext uri="{BB962C8B-B14F-4D97-AF65-F5344CB8AC3E}">
        <p14:creationId xmlns:p14="http://schemas.microsoft.com/office/powerpoint/2010/main" val="106146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500"/>
                                        <p:tgtEl>
                                          <p:spTgt spid="3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fade">
                                      <p:cBhvr>
                                        <p:cTn id="75" dur="500"/>
                                        <p:tgtEl>
                                          <p:spTgt spid="4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fade">
                                      <p:cBhvr>
                                        <p:cTn id="78" dur="500"/>
                                        <p:tgtEl>
                                          <p:spTgt spid="4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fade">
                                      <p:cBhvr>
                                        <p:cTn id="86" dur="500"/>
                                        <p:tgtEl>
                                          <p:spTgt spid="4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animBg="1"/>
      <p:bldP spid="22" grpId="0" animBg="1"/>
      <p:bldP spid="23" grpId="0"/>
      <p:bldP spid="24" grpId="0"/>
      <p:bldP spid="25" grpId="0" animBg="1"/>
      <p:bldP spid="26" grpId="0"/>
      <p:bldP spid="27" grpId="0" animBg="1"/>
      <p:bldP spid="28" grpId="0"/>
      <p:bldP spid="29" grpId="0" animBg="1"/>
      <p:bldP spid="30" grpId="0"/>
      <p:bldP spid="31" grpId="0"/>
      <p:bldP spid="32" grpId="0"/>
      <p:bldP spid="33" grpId="0"/>
      <p:bldP spid="34" grpId="0" animBg="1"/>
      <p:bldP spid="35" grpId="0"/>
      <p:bldP spid="36" grpId="0"/>
      <p:bldP spid="37" grpId="0"/>
      <p:bldP spid="38" grpId="0"/>
      <p:bldP spid="40" grpId="0"/>
      <p:bldP spid="43" grpId="0"/>
      <p:bldP spid="44" grpId="0" animBg="1"/>
      <p:bldP spid="45" grpId="0" animBg="1"/>
      <p:bldP spid="46" grpId="0" animBg="1"/>
      <p:bldP spid="47" grpId="0" animBg="1"/>
      <p:bldP spid="48" grpId="0"/>
      <p:bldP spid="4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2414" y="79636"/>
            <a:ext cx="9767449" cy="807671"/>
          </a:xfrm>
        </p:spPr>
        <p:txBody>
          <a:bodyPr/>
          <a:lstStyle/>
          <a:p>
            <a:r>
              <a:rPr lang="hu-HU" sz="4000" dirty="0" err="1" smtClean="0">
                <a:solidFill>
                  <a:schemeClr val="tx1"/>
                </a:solidFill>
              </a:rPr>
              <a:t>Heap</a:t>
            </a:r>
            <a:r>
              <a:rPr lang="hu-HU" sz="4000" dirty="0" smtClean="0">
                <a:solidFill>
                  <a:schemeClr val="tx1"/>
                </a:solidFill>
              </a:rPr>
              <a:t> and </a:t>
            </a:r>
            <a:r>
              <a:rPr lang="hu-HU" sz="4000" dirty="0" err="1" smtClean="0">
                <a:solidFill>
                  <a:schemeClr val="tx1"/>
                </a:solidFill>
              </a:rPr>
              <a:t>Stack</a:t>
            </a:r>
            <a:r>
              <a:rPr lang="hu-HU" sz="4000" dirty="0" smtClean="0">
                <a:solidFill>
                  <a:schemeClr val="tx1"/>
                </a:solidFill>
              </a:rPr>
              <a:t> </a:t>
            </a:r>
            <a:r>
              <a:rPr lang="hu-HU" sz="4000" dirty="0" err="1" smtClean="0">
                <a:solidFill>
                  <a:schemeClr val="tx1"/>
                </a:solidFill>
              </a:rPr>
              <a:t>memory</a:t>
            </a:r>
            <a:r>
              <a:rPr lang="hu-HU" sz="4000" dirty="0" smtClean="0">
                <a:solidFill>
                  <a:schemeClr val="tx1"/>
                </a:solidFill>
              </a:rPr>
              <a:t> </a:t>
            </a:r>
            <a:r>
              <a:rPr lang="hu-HU" sz="4000" dirty="0" err="1" smtClean="0">
                <a:solidFill>
                  <a:schemeClr val="tx1"/>
                </a:solidFill>
              </a:rPr>
              <a:t>example</a:t>
            </a:r>
            <a:endParaRPr lang="hu-HU" sz="4000" dirty="0"/>
          </a:p>
        </p:txBody>
      </p:sp>
      <p:sp>
        <p:nvSpPr>
          <p:cNvPr id="5" name="Cím 1"/>
          <p:cNvSpPr txBox="1">
            <a:spLocks/>
          </p:cNvSpPr>
          <p:nvPr/>
        </p:nvSpPr>
        <p:spPr>
          <a:xfrm>
            <a:off x="259602" y="1461716"/>
            <a:ext cx="6709610" cy="208055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public static void </a:t>
            </a:r>
            <a:r>
              <a:rPr lang="en-US" sz="2000" b="1" dirty="0">
                <a:solidFill>
                  <a:srgbClr val="FFFF00"/>
                </a:solidFill>
              </a:rPr>
              <a:t>main</a:t>
            </a:r>
            <a:r>
              <a:rPr lang="en-US" sz="2000" b="1" dirty="0"/>
              <a:t>(String[] </a:t>
            </a:r>
            <a:r>
              <a:rPr lang="en-US" sz="2000" b="1" dirty="0" err="1"/>
              <a:t>args</a:t>
            </a:r>
            <a:r>
              <a:rPr lang="en-US" sz="2000" b="1" dirty="0"/>
              <a:t>) </a:t>
            </a:r>
            <a:r>
              <a:rPr lang="en-US" sz="2000" b="1" dirty="0" smtClean="0"/>
              <a:t>{</a:t>
            </a:r>
            <a:endParaRPr lang="hu-HU" sz="2000" b="1" dirty="0" smtClean="0"/>
          </a:p>
          <a:p>
            <a:endParaRPr lang="hu-HU" sz="2000" b="1" dirty="0" smtClean="0">
              <a:solidFill>
                <a:schemeClr val="tx1"/>
              </a:solidFill>
            </a:endParaRPr>
          </a:p>
          <a:p>
            <a:endParaRPr lang="hu-HU" sz="2000" b="1" dirty="0">
              <a:solidFill>
                <a:schemeClr val="tx1"/>
              </a:solidFill>
            </a:endParaRPr>
          </a:p>
          <a:p>
            <a:r>
              <a:rPr lang="hu-HU" sz="2000" b="1" dirty="0" smtClean="0">
                <a:solidFill>
                  <a:schemeClr val="tx1"/>
                </a:solidFill>
              </a:rPr>
              <a:t>}</a:t>
            </a:r>
            <a:endParaRPr lang="en-US" sz="2000" dirty="0">
              <a:solidFill>
                <a:schemeClr val="tx1"/>
              </a:solidFill>
            </a:endParaRPr>
          </a:p>
        </p:txBody>
      </p:sp>
      <p:sp>
        <p:nvSpPr>
          <p:cNvPr id="21" name="Téglalap 20"/>
          <p:cNvSpPr/>
          <p:nvPr/>
        </p:nvSpPr>
        <p:spPr>
          <a:xfrm>
            <a:off x="6483178"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Szövegdoboz 22"/>
          <p:cNvSpPr txBox="1"/>
          <p:nvPr/>
        </p:nvSpPr>
        <p:spPr>
          <a:xfrm>
            <a:off x="7146941" y="6338668"/>
            <a:ext cx="1379217" cy="523220"/>
          </a:xfrm>
          <a:prstGeom prst="rect">
            <a:avLst/>
          </a:prstGeom>
          <a:noFill/>
        </p:spPr>
        <p:txBody>
          <a:bodyPr wrap="square" rtlCol="0">
            <a:spAutoFit/>
          </a:bodyPr>
          <a:lstStyle/>
          <a:p>
            <a:r>
              <a:rPr lang="hu-HU" sz="2800" dirty="0" smtClean="0"/>
              <a:t>STACK</a:t>
            </a:r>
            <a:endParaRPr lang="hu-HU" sz="2800" dirty="0"/>
          </a:p>
        </p:txBody>
      </p:sp>
      <p:sp>
        <p:nvSpPr>
          <p:cNvPr id="25" name="Lekerekített téglalap 24"/>
          <p:cNvSpPr/>
          <p:nvPr/>
        </p:nvSpPr>
        <p:spPr>
          <a:xfrm>
            <a:off x="6557320" y="5367123"/>
            <a:ext cx="2413687" cy="8606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26" name="Szövegdoboz 25"/>
          <p:cNvSpPr txBox="1"/>
          <p:nvPr/>
        </p:nvSpPr>
        <p:spPr>
          <a:xfrm>
            <a:off x="6557320" y="5280791"/>
            <a:ext cx="1886464" cy="646331"/>
          </a:xfrm>
          <a:prstGeom prst="rect">
            <a:avLst/>
          </a:prstGeom>
          <a:noFill/>
        </p:spPr>
        <p:txBody>
          <a:bodyPr wrap="square" rtlCol="0">
            <a:spAutoFit/>
          </a:bodyPr>
          <a:lstStyle/>
          <a:p>
            <a:r>
              <a:rPr lang="hu-HU" sz="3600" b="1" dirty="0" smtClean="0">
                <a:solidFill>
                  <a:srgbClr val="FFFF00"/>
                </a:solidFill>
              </a:rPr>
              <a:t>main</a:t>
            </a:r>
            <a:endParaRPr lang="hu-HU" sz="3600" b="1" dirty="0">
              <a:solidFill>
                <a:srgbClr val="FFFF00"/>
              </a:solidFill>
            </a:endParaRPr>
          </a:p>
        </p:txBody>
      </p:sp>
      <p:sp>
        <p:nvSpPr>
          <p:cNvPr id="9" name="Szövegdoboz 8"/>
          <p:cNvSpPr txBox="1"/>
          <p:nvPr/>
        </p:nvSpPr>
        <p:spPr>
          <a:xfrm>
            <a:off x="716692" y="1779370"/>
            <a:ext cx="2323070" cy="400110"/>
          </a:xfrm>
          <a:prstGeom prst="rect">
            <a:avLst/>
          </a:prstGeom>
          <a:noFill/>
        </p:spPr>
        <p:txBody>
          <a:bodyPr wrap="square" rtlCol="0">
            <a:spAutoFit/>
          </a:bodyPr>
          <a:lstStyle/>
          <a:p>
            <a:r>
              <a:rPr lang="hu-HU" sz="2000" b="1" dirty="0" err="1"/>
              <a:t>d</a:t>
            </a:r>
            <a:r>
              <a:rPr lang="hu-HU" sz="2000" b="1" dirty="0" err="1" smtClean="0"/>
              <a:t>ouble</a:t>
            </a:r>
            <a:r>
              <a:rPr lang="hu-HU" sz="2000" b="1" dirty="0" smtClean="0"/>
              <a:t> </a:t>
            </a:r>
            <a:r>
              <a:rPr lang="hu-HU" sz="2000" b="1" dirty="0">
                <a:solidFill>
                  <a:srgbClr val="FF0000"/>
                </a:solidFill>
              </a:rPr>
              <a:t>d</a:t>
            </a:r>
            <a:r>
              <a:rPr lang="hu-HU" sz="2000" b="1" dirty="0" smtClean="0"/>
              <a:t> = 10;</a:t>
            </a:r>
            <a:endParaRPr lang="hu-HU" sz="2000" b="1" dirty="0"/>
          </a:p>
        </p:txBody>
      </p:sp>
      <p:sp>
        <p:nvSpPr>
          <p:cNvPr id="10" name="Szövegdoboz 9"/>
          <p:cNvSpPr txBox="1"/>
          <p:nvPr/>
        </p:nvSpPr>
        <p:spPr>
          <a:xfrm>
            <a:off x="8419074" y="5709567"/>
            <a:ext cx="403654" cy="584775"/>
          </a:xfrm>
          <a:prstGeom prst="rect">
            <a:avLst/>
          </a:prstGeom>
          <a:noFill/>
        </p:spPr>
        <p:txBody>
          <a:bodyPr wrap="square" rtlCol="0">
            <a:spAutoFit/>
          </a:bodyPr>
          <a:lstStyle/>
          <a:p>
            <a:r>
              <a:rPr lang="hu-HU" sz="3200" dirty="0" smtClean="0">
                <a:solidFill>
                  <a:srgbClr val="FF0000"/>
                </a:solidFill>
              </a:rPr>
              <a:t>d</a:t>
            </a:r>
            <a:endParaRPr lang="hu-HU" sz="3200" dirty="0">
              <a:solidFill>
                <a:srgbClr val="FF0000"/>
              </a:solidFill>
            </a:endParaRPr>
          </a:p>
        </p:txBody>
      </p:sp>
      <p:sp>
        <p:nvSpPr>
          <p:cNvPr id="11" name="Szövegdoboz 10"/>
          <p:cNvSpPr txBox="1"/>
          <p:nvPr/>
        </p:nvSpPr>
        <p:spPr>
          <a:xfrm>
            <a:off x="716692" y="2097100"/>
            <a:ext cx="1853513" cy="400110"/>
          </a:xfrm>
          <a:prstGeom prst="rect">
            <a:avLst/>
          </a:prstGeom>
          <a:noFill/>
        </p:spPr>
        <p:txBody>
          <a:bodyPr wrap="square" rtlCol="0">
            <a:spAutoFit/>
          </a:bodyPr>
          <a:lstStyle/>
          <a:p>
            <a:r>
              <a:rPr lang="hu-HU" sz="2000" b="1" dirty="0" smtClean="0"/>
              <a:t>method1(20);</a:t>
            </a:r>
          </a:p>
        </p:txBody>
      </p:sp>
      <p:sp>
        <p:nvSpPr>
          <p:cNvPr id="12" name="Szövegdoboz 11"/>
          <p:cNvSpPr txBox="1"/>
          <p:nvPr/>
        </p:nvSpPr>
        <p:spPr>
          <a:xfrm>
            <a:off x="329514" y="3070335"/>
            <a:ext cx="3954162" cy="1631216"/>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void</a:t>
            </a:r>
            <a:r>
              <a:rPr lang="hu-HU" sz="2000" b="1" dirty="0" smtClean="0"/>
              <a:t> </a:t>
            </a:r>
            <a:r>
              <a:rPr lang="hu-HU" sz="2000" b="1" dirty="0" smtClean="0">
                <a:solidFill>
                  <a:srgbClr val="FFFF00"/>
                </a:solidFill>
              </a:rPr>
              <a:t>method1</a:t>
            </a:r>
            <a:r>
              <a:rPr lang="hu-HU" sz="2000" b="1" dirty="0" smtClean="0"/>
              <a:t>(int </a:t>
            </a:r>
            <a:r>
              <a:rPr lang="hu-HU" sz="2000" b="1" dirty="0" smtClean="0">
                <a:solidFill>
                  <a:srgbClr val="FF0000"/>
                </a:solidFill>
              </a:rPr>
              <a:t>i</a:t>
            </a:r>
            <a:r>
              <a:rPr lang="hu-HU" sz="2000" b="1" dirty="0" smtClean="0"/>
              <a:t>){</a:t>
            </a:r>
          </a:p>
          <a:p>
            <a:endParaRPr lang="hu-HU" sz="2000" b="1" dirty="0" smtClean="0"/>
          </a:p>
          <a:p>
            <a:endParaRPr lang="hu-HU" sz="2000" b="1" dirty="0"/>
          </a:p>
          <a:p>
            <a:endParaRPr lang="hu-HU" sz="2000" b="1" dirty="0" smtClean="0"/>
          </a:p>
          <a:p>
            <a:r>
              <a:rPr lang="hu-HU" sz="2000" b="1" dirty="0" smtClean="0"/>
              <a:t>}</a:t>
            </a:r>
            <a:endParaRPr lang="hu-HU" sz="2000" b="1" dirty="0"/>
          </a:p>
        </p:txBody>
      </p:sp>
      <p:sp>
        <p:nvSpPr>
          <p:cNvPr id="18" name="Szövegdoboz 17"/>
          <p:cNvSpPr txBox="1"/>
          <p:nvPr/>
        </p:nvSpPr>
        <p:spPr>
          <a:xfrm>
            <a:off x="807308" y="3377663"/>
            <a:ext cx="2487827" cy="400110"/>
          </a:xfrm>
          <a:prstGeom prst="rect">
            <a:avLst/>
          </a:prstGeom>
          <a:noFill/>
        </p:spPr>
        <p:txBody>
          <a:bodyPr wrap="square" rtlCol="0">
            <a:spAutoFit/>
          </a:bodyPr>
          <a:lstStyle/>
          <a:p>
            <a:r>
              <a:rPr lang="hu-HU" sz="2000" b="1" dirty="0" err="1" smtClean="0"/>
              <a:t>float</a:t>
            </a:r>
            <a:r>
              <a:rPr lang="hu-HU" sz="2000" b="1" dirty="0" smtClean="0"/>
              <a:t> </a:t>
            </a:r>
            <a:r>
              <a:rPr lang="hu-HU" sz="2000" b="1" dirty="0" smtClean="0">
                <a:solidFill>
                  <a:srgbClr val="FF0000"/>
                </a:solidFill>
              </a:rPr>
              <a:t>f</a:t>
            </a:r>
            <a:r>
              <a:rPr lang="hu-HU" sz="2000" b="1" dirty="0" smtClean="0"/>
              <a:t> = 30f;</a:t>
            </a:r>
            <a:endParaRPr lang="hu-HU" sz="2000" b="1" dirty="0"/>
          </a:p>
        </p:txBody>
      </p:sp>
      <p:sp>
        <p:nvSpPr>
          <p:cNvPr id="20" name="Szövegdoboz 19"/>
          <p:cNvSpPr txBox="1"/>
          <p:nvPr/>
        </p:nvSpPr>
        <p:spPr>
          <a:xfrm>
            <a:off x="807308" y="3675981"/>
            <a:ext cx="2724721" cy="400110"/>
          </a:xfrm>
          <a:prstGeom prst="rect">
            <a:avLst/>
          </a:prstGeom>
          <a:noFill/>
        </p:spPr>
        <p:txBody>
          <a:bodyPr wrap="square" rtlCol="0">
            <a:spAutoFit/>
          </a:bodyPr>
          <a:lstStyle/>
          <a:p>
            <a:r>
              <a:rPr lang="hu-HU" sz="2000" b="1" dirty="0" smtClean="0"/>
              <a:t>// more </a:t>
            </a:r>
            <a:r>
              <a:rPr lang="hu-HU" sz="2000" b="1" dirty="0" err="1" smtClean="0"/>
              <a:t>code</a:t>
            </a:r>
            <a:r>
              <a:rPr lang="hu-HU" sz="2000" b="1" dirty="0" smtClean="0"/>
              <a:t> here</a:t>
            </a:r>
            <a:endParaRPr lang="hu-HU" sz="2000" b="1" dirty="0"/>
          </a:p>
        </p:txBody>
      </p:sp>
      <p:sp>
        <p:nvSpPr>
          <p:cNvPr id="24" name="Szövegdoboz 23"/>
          <p:cNvSpPr txBox="1"/>
          <p:nvPr/>
        </p:nvSpPr>
        <p:spPr>
          <a:xfrm>
            <a:off x="840260" y="4003748"/>
            <a:ext cx="1598140" cy="400110"/>
          </a:xfrm>
          <a:prstGeom prst="rect">
            <a:avLst/>
          </a:prstGeom>
          <a:noFill/>
        </p:spPr>
        <p:txBody>
          <a:bodyPr wrap="square" rtlCol="0">
            <a:spAutoFit/>
          </a:bodyPr>
          <a:lstStyle/>
          <a:p>
            <a:r>
              <a:rPr lang="hu-HU" sz="2000" b="1" dirty="0" smtClean="0"/>
              <a:t>method2();</a:t>
            </a:r>
            <a:endParaRPr lang="hu-HU" sz="2000" b="1" dirty="0"/>
          </a:p>
        </p:txBody>
      </p:sp>
      <p:sp>
        <p:nvSpPr>
          <p:cNvPr id="28" name="Szövegdoboz 27"/>
          <p:cNvSpPr txBox="1"/>
          <p:nvPr/>
        </p:nvSpPr>
        <p:spPr>
          <a:xfrm>
            <a:off x="395416" y="5058032"/>
            <a:ext cx="3888260" cy="1323439"/>
          </a:xfrm>
          <a:prstGeom prst="rect">
            <a:avLst/>
          </a:prstGeom>
          <a:noFill/>
        </p:spPr>
        <p:txBody>
          <a:bodyPr wrap="square" rtlCol="0">
            <a:spAutoFit/>
          </a:bodyPr>
          <a:lstStyle/>
          <a:p>
            <a:r>
              <a:rPr lang="hu-HU" sz="2000" b="1" dirty="0" smtClean="0"/>
              <a:t>Public </a:t>
            </a:r>
            <a:r>
              <a:rPr lang="hu-HU" sz="2000" b="1" dirty="0" err="1" smtClean="0"/>
              <a:t>void</a:t>
            </a:r>
            <a:r>
              <a:rPr lang="hu-HU" sz="2000" b="1" dirty="0" smtClean="0"/>
              <a:t> </a:t>
            </a:r>
            <a:r>
              <a:rPr lang="hu-HU" sz="2000" b="1" dirty="0" smtClean="0">
                <a:solidFill>
                  <a:srgbClr val="FFFF00"/>
                </a:solidFill>
              </a:rPr>
              <a:t>method2</a:t>
            </a:r>
            <a:r>
              <a:rPr lang="hu-HU" sz="2000" b="1" dirty="0" smtClean="0"/>
              <a:t>(){</a:t>
            </a:r>
          </a:p>
          <a:p>
            <a:endParaRPr lang="hu-HU" sz="2000" b="1" dirty="0"/>
          </a:p>
          <a:p>
            <a:endParaRPr lang="hu-HU" sz="2000" b="1" dirty="0" smtClean="0"/>
          </a:p>
          <a:p>
            <a:r>
              <a:rPr lang="hu-HU" sz="2000" b="1" dirty="0" smtClean="0"/>
              <a:t>}</a:t>
            </a:r>
            <a:endParaRPr lang="hu-HU" sz="2000" b="1" dirty="0"/>
          </a:p>
        </p:txBody>
      </p:sp>
      <p:sp>
        <p:nvSpPr>
          <p:cNvPr id="29" name="Szövegdoboz 28"/>
          <p:cNvSpPr txBox="1"/>
          <p:nvPr/>
        </p:nvSpPr>
        <p:spPr>
          <a:xfrm>
            <a:off x="5890052" y="1466332"/>
            <a:ext cx="2825578" cy="1323439"/>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class</a:t>
            </a:r>
            <a:r>
              <a:rPr lang="hu-HU" sz="2000" b="1" dirty="0" smtClean="0"/>
              <a:t> House{</a:t>
            </a:r>
          </a:p>
          <a:p>
            <a:r>
              <a:rPr lang="hu-HU" sz="2000" b="1" dirty="0"/>
              <a:t> </a:t>
            </a:r>
            <a:r>
              <a:rPr lang="hu-HU" sz="2000" b="1" dirty="0" smtClean="0"/>
              <a:t>     int </a:t>
            </a:r>
            <a:r>
              <a:rPr lang="hu-HU" sz="2000" b="1" dirty="0" err="1" smtClean="0">
                <a:solidFill>
                  <a:srgbClr val="FF0000"/>
                </a:solidFill>
              </a:rPr>
              <a:t>windows</a:t>
            </a:r>
            <a:r>
              <a:rPr lang="hu-HU" sz="2000" b="1" dirty="0" smtClean="0"/>
              <a:t>;</a:t>
            </a:r>
          </a:p>
          <a:p>
            <a:r>
              <a:rPr lang="hu-HU" sz="2000" b="1" dirty="0"/>
              <a:t> </a:t>
            </a:r>
            <a:r>
              <a:rPr lang="hu-HU" sz="2000" b="1" dirty="0" smtClean="0"/>
              <a:t>     int </a:t>
            </a:r>
            <a:r>
              <a:rPr lang="hu-HU" sz="2000" b="1" dirty="0" err="1" smtClean="0">
                <a:solidFill>
                  <a:srgbClr val="FF0000"/>
                </a:solidFill>
              </a:rPr>
              <a:t>doors</a:t>
            </a:r>
            <a:r>
              <a:rPr lang="hu-HU" sz="2000" b="1" dirty="0" smtClean="0"/>
              <a:t>;</a:t>
            </a:r>
          </a:p>
          <a:p>
            <a:r>
              <a:rPr lang="hu-HU" sz="2000" b="1" dirty="0" smtClean="0"/>
              <a:t>}</a:t>
            </a:r>
            <a:endParaRPr lang="hu-HU" sz="2000" b="1" dirty="0"/>
          </a:p>
        </p:txBody>
      </p:sp>
      <p:sp>
        <p:nvSpPr>
          <p:cNvPr id="30" name="Szövegdoboz 29"/>
          <p:cNvSpPr txBox="1"/>
          <p:nvPr/>
        </p:nvSpPr>
        <p:spPr>
          <a:xfrm>
            <a:off x="807308" y="5358885"/>
            <a:ext cx="2232454" cy="400110"/>
          </a:xfrm>
          <a:prstGeom prst="rect">
            <a:avLst/>
          </a:prstGeom>
          <a:noFill/>
        </p:spPr>
        <p:txBody>
          <a:bodyPr wrap="square" rtlCol="0">
            <a:spAutoFit/>
          </a:bodyPr>
          <a:lstStyle/>
          <a:p>
            <a:r>
              <a:rPr lang="hu-HU" sz="2000" b="1" dirty="0" smtClean="0"/>
              <a:t>House </a:t>
            </a:r>
            <a:r>
              <a:rPr lang="hu-HU" sz="2000" b="1" dirty="0" err="1" smtClean="0">
                <a:solidFill>
                  <a:srgbClr val="FF0000"/>
                </a:solidFill>
              </a:rPr>
              <a:t>houseRef</a:t>
            </a:r>
            <a:endParaRPr lang="hu-HU" sz="2000" b="1" dirty="0">
              <a:solidFill>
                <a:srgbClr val="FF0000"/>
              </a:solidFill>
            </a:endParaRPr>
          </a:p>
        </p:txBody>
      </p:sp>
      <p:sp>
        <p:nvSpPr>
          <p:cNvPr id="31" name="Szövegdoboz 30"/>
          <p:cNvSpPr txBox="1"/>
          <p:nvPr/>
        </p:nvSpPr>
        <p:spPr>
          <a:xfrm>
            <a:off x="2883245" y="5367123"/>
            <a:ext cx="354227" cy="400110"/>
          </a:xfrm>
          <a:prstGeom prst="rect">
            <a:avLst/>
          </a:prstGeom>
          <a:noFill/>
        </p:spPr>
        <p:txBody>
          <a:bodyPr wrap="square" rtlCol="0">
            <a:spAutoFit/>
          </a:bodyPr>
          <a:lstStyle/>
          <a:p>
            <a:r>
              <a:rPr lang="hu-HU" sz="2000" b="1" dirty="0" smtClean="0"/>
              <a:t>=</a:t>
            </a:r>
            <a:endParaRPr lang="hu-HU" sz="2000" b="1" dirty="0"/>
          </a:p>
        </p:txBody>
      </p:sp>
      <p:sp>
        <p:nvSpPr>
          <p:cNvPr id="33" name="Szövegdoboz 32"/>
          <p:cNvSpPr txBox="1"/>
          <p:nvPr/>
        </p:nvSpPr>
        <p:spPr>
          <a:xfrm>
            <a:off x="3196279" y="5334171"/>
            <a:ext cx="1816962" cy="400110"/>
          </a:xfrm>
          <a:prstGeom prst="rect">
            <a:avLst/>
          </a:prstGeom>
          <a:noFill/>
          <a:ln w="38100">
            <a:noFill/>
          </a:ln>
        </p:spPr>
        <p:txBody>
          <a:bodyPr wrap="square" rtlCol="0">
            <a:spAutoFit/>
          </a:bodyPr>
          <a:lstStyle/>
          <a:p>
            <a:r>
              <a:rPr lang="hu-HU" sz="2000" b="1" dirty="0" err="1" smtClean="0"/>
              <a:t>new</a:t>
            </a:r>
            <a:r>
              <a:rPr lang="hu-HU" sz="2000" b="1" dirty="0" smtClean="0"/>
              <a:t> House();</a:t>
            </a:r>
            <a:endParaRPr lang="hu-HU" sz="2000" b="1" dirty="0"/>
          </a:p>
        </p:txBody>
      </p:sp>
      <p:sp>
        <p:nvSpPr>
          <p:cNvPr id="34" name="Téglalap 33"/>
          <p:cNvSpPr/>
          <p:nvPr/>
        </p:nvSpPr>
        <p:spPr>
          <a:xfrm>
            <a:off x="9246972"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5" name="Szövegdoboz 34"/>
          <p:cNvSpPr txBox="1"/>
          <p:nvPr/>
        </p:nvSpPr>
        <p:spPr>
          <a:xfrm>
            <a:off x="10042544" y="6338668"/>
            <a:ext cx="1379217" cy="523220"/>
          </a:xfrm>
          <a:prstGeom prst="rect">
            <a:avLst/>
          </a:prstGeom>
          <a:noFill/>
        </p:spPr>
        <p:txBody>
          <a:bodyPr wrap="square" rtlCol="0">
            <a:spAutoFit/>
          </a:bodyPr>
          <a:lstStyle/>
          <a:p>
            <a:r>
              <a:rPr lang="hu-HU" sz="2800" dirty="0" smtClean="0"/>
              <a:t>HEAP</a:t>
            </a:r>
            <a:endParaRPr lang="hu-HU" sz="2800" dirty="0"/>
          </a:p>
        </p:txBody>
      </p:sp>
      <p:sp>
        <p:nvSpPr>
          <p:cNvPr id="40" name="Szövegdoboz 39"/>
          <p:cNvSpPr txBox="1"/>
          <p:nvPr/>
        </p:nvSpPr>
        <p:spPr>
          <a:xfrm>
            <a:off x="803187" y="5673672"/>
            <a:ext cx="2724721" cy="400110"/>
          </a:xfrm>
          <a:prstGeom prst="rect">
            <a:avLst/>
          </a:prstGeom>
          <a:noFill/>
        </p:spPr>
        <p:txBody>
          <a:bodyPr wrap="square" rtlCol="0">
            <a:spAutoFit/>
          </a:bodyPr>
          <a:lstStyle/>
          <a:p>
            <a:r>
              <a:rPr lang="hu-HU" sz="2000" b="1" dirty="0" smtClean="0"/>
              <a:t>// more </a:t>
            </a:r>
            <a:r>
              <a:rPr lang="hu-HU" sz="2000" b="1" dirty="0" err="1" smtClean="0"/>
              <a:t>code</a:t>
            </a:r>
            <a:r>
              <a:rPr lang="hu-HU" sz="2000" b="1" dirty="0" smtClean="0"/>
              <a:t> here</a:t>
            </a:r>
            <a:endParaRPr lang="hu-HU" sz="2000" b="1" dirty="0"/>
          </a:p>
        </p:txBody>
      </p:sp>
      <p:sp>
        <p:nvSpPr>
          <p:cNvPr id="32" name="Szövegdoboz 31"/>
          <p:cNvSpPr txBox="1"/>
          <p:nvPr/>
        </p:nvSpPr>
        <p:spPr>
          <a:xfrm>
            <a:off x="243499" y="2367419"/>
            <a:ext cx="303833" cy="467413"/>
          </a:xfrm>
          <a:prstGeom prst="rect">
            <a:avLst/>
          </a:prstGeom>
          <a:noFill/>
          <a:ln w="38100">
            <a:solidFill>
              <a:srgbClr val="FFC000"/>
            </a:solidFill>
          </a:ln>
        </p:spPr>
        <p:txBody>
          <a:bodyPr wrap="square" rtlCol="0">
            <a:spAutoFit/>
          </a:bodyPr>
          <a:lstStyle/>
          <a:p>
            <a:endParaRPr lang="hu-HU" dirty="0"/>
          </a:p>
        </p:txBody>
      </p:sp>
      <p:sp>
        <p:nvSpPr>
          <p:cNvPr id="6" name="Szövegdoboz 5"/>
          <p:cNvSpPr txBox="1"/>
          <p:nvPr/>
        </p:nvSpPr>
        <p:spPr>
          <a:xfrm>
            <a:off x="3193911" y="3876036"/>
            <a:ext cx="3305740" cy="1200329"/>
          </a:xfrm>
          <a:prstGeom prst="rect">
            <a:avLst/>
          </a:prstGeom>
          <a:noFill/>
        </p:spPr>
        <p:txBody>
          <a:bodyPr wrap="square" rtlCol="0">
            <a:spAutoFit/>
          </a:bodyPr>
          <a:lstStyle/>
          <a:p>
            <a:r>
              <a:rPr lang="en-US" dirty="0">
                <a:solidFill>
                  <a:srgbClr val="FFC000"/>
                </a:solidFill>
              </a:rPr>
              <a:t>When main method completed its execution main method's frame will be </a:t>
            </a:r>
            <a:r>
              <a:rPr lang="en-US" dirty="0" smtClean="0">
                <a:solidFill>
                  <a:srgbClr val="FFC000"/>
                </a:solidFill>
              </a:rPr>
              <a:t>pop</a:t>
            </a:r>
            <a:r>
              <a:rPr lang="hu-HU" dirty="0" err="1" smtClean="0">
                <a:solidFill>
                  <a:srgbClr val="FFC000"/>
                </a:solidFill>
              </a:rPr>
              <a:t>ed</a:t>
            </a:r>
            <a:r>
              <a:rPr lang="en-US" dirty="0" smtClean="0">
                <a:solidFill>
                  <a:srgbClr val="FFC000"/>
                </a:solidFill>
              </a:rPr>
              <a:t> </a:t>
            </a:r>
            <a:r>
              <a:rPr lang="en-US" dirty="0">
                <a:solidFill>
                  <a:srgbClr val="FFC000"/>
                </a:solidFill>
              </a:rPr>
              <a:t>out from the Stack.</a:t>
            </a:r>
            <a:endParaRPr lang="hu-HU" dirty="0">
              <a:solidFill>
                <a:srgbClr val="FFC000"/>
              </a:solidFill>
            </a:endParaRPr>
          </a:p>
        </p:txBody>
      </p:sp>
      <p:sp>
        <p:nvSpPr>
          <p:cNvPr id="13" name="Szalagnyíl felfelé 12"/>
          <p:cNvSpPr/>
          <p:nvPr/>
        </p:nvSpPr>
        <p:spPr>
          <a:xfrm rot="1360679">
            <a:off x="-474202" y="4327794"/>
            <a:ext cx="7480490" cy="1460476"/>
          </a:xfrm>
          <a:prstGeom prst="curved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extLst>
      <p:ext uri="{BB962C8B-B14F-4D97-AF65-F5344CB8AC3E}">
        <p14:creationId xmlns:p14="http://schemas.microsoft.com/office/powerpoint/2010/main" val="161201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p:cTn id="10" dur="1000" fill="hold"/>
                                        <p:tgtEl>
                                          <p:spTgt spid="13"/>
                                        </p:tgtEl>
                                        <p:attrNameLst>
                                          <p:attrName>ppt_w</p:attrName>
                                        </p:attrNameLst>
                                      </p:cBhvr>
                                      <p:tavLst>
                                        <p:tav tm="0">
                                          <p:val>
                                            <p:fltVal val="0"/>
                                          </p:val>
                                        </p:tav>
                                        <p:tav tm="100000">
                                          <p:val>
                                            <p:strVal val="#ppt_w"/>
                                          </p:val>
                                        </p:tav>
                                      </p:tavLst>
                                    </p:anim>
                                    <p:anim calcmode="lin" valueType="num">
                                      <p:cBhvr>
                                        <p:cTn id="11" dur="1000" fill="hold"/>
                                        <p:tgtEl>
                                          <p:spTgt spid="13"/>
                                        </p:tgtEl>
                                        <p:attrNameLst>
                                          <p:attrName>ppt_h</p:attrName>
                                        </p:attrNameLst>
                                      </p:cBhvr>
                                      <p:tavLst>
                                        <p:tav tm="0">
                                          <p:val>
                                            <p:fltVal val="0"/>
                                          </p:val>
                                        </p:tav>
                                        <p:tav tm="100000">
                                          <p:val>
                                            <p:strVal val="#ppt_h"/>
                                          </p:val>
                                        </p:tav>
                                      </p:tavLst>
                                    </p:anim>
                                    <p:anim calcmode="lin" valueType="num">
                                      <p:cBhvr>
                                        <p:cTn id="12" dur="1000" fill="hold"/>
                                        <p:tgtEl>
                                          <p:spTgt spid="13"/>
                                        </p:tgtEl>
                                        <p:attrNameLst>
                                          <p:attrName>style.rotation</p:attrName>
                                        </p:attrNameLst>
                                      </p:cBhvr>
                                      <p:tavLst>
                                        <p:tav tm="0">
                                          <p:val>
                                            <p:fltVal val="90"/>
                                          </p:val>
                                        </p:tav>
                                        <p:tav tm="100000">
                                          <p:val>
                                            <p:fltVal val="0"/>
                                          </p:val>
                                        </p:tav>
                                      </p:tavLst>
                                    </p:anim>
                                    <p:animEffect transition="in" filter="fade">
                                      <p:cBhvr>
                                        <p:cTn id="13" dur="10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1000"/>
                                        <p:tgtEl>
                                          <p:spTgt spid="26"/>
                                        </p:tgtEl>
                                      </p:cBhvr>
                                    </p:animEffect>
                                    <p:set>
                                      <p:cBhvr>
                                        <p:cTn id="21" dur="1" fill="hold">
                                          <p:stCondLst>
                                            <p:cond delay="999"/>
                                          </p:stCondLst>
                                        </p:cTn>
                                        <p:tgtEl>
                                          <p:spTgt spid="26"/>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1000"/>
                                        <p:tgtEl>
                                          <p:spTgt spid="25"/>
                                        </p:tgtEl>
                                      </p:cBhvr>
                                    </p:animEffect>
                                    <p:set>
                                      <p:cBhvr>
                                        <p:cTn id="24" dur="1" fill="hold">
                                          <p:stCondLst>
                                            <p:cond delay="999"/>
                                          </p:stCondLst>
                                        </p:cTn>
                                        <p:tgtEl>
                                          <p:spTgt spid="25"/>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1000"/>
                                        <p:tgtEl>
                                          <p:spTgt spid="10"/>
                                        </p:tgtEl>
                                      </p:cBhvr>
                                    </p:animEffect>
                                    <p:set>
                                      <p:cBhvr>
                                        <p:cTn id="27" dur="1" fill="hold">
                                          <p:stCondLst>
                                            <p:cond delay="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10" grpId="0"/>
      <p:bldP spid="32" grpId="0" animBg="1"/>
      <p:bldP spid="6" grpId="0"/>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2414" y="79636"/>
            <a:ext cx="9767449" cy="807671"/>
          </a:xfrm>
        </p:spPr>
        <p:txBody>
          <a:bodyPr/>
          <a:lstStyle/>
          <a:p>
            <a:r>
              <a:rPr lang="hu-HU" sz="4000" dirty="0" err="1" smtClean="0">
                <a:solidFill>
                  <a:schemeClr val="tx1"/>
                </a:solidFill>
              </a:rPr>
              <a:t>Heap</a:t>
            </a:r>
            <a:r>
              <a:rPr lang="hu-HU" sz="4000" dirty="0" smtClean="0">
                <a:solidFill>
                  <a:schemeClr val="tx1"/>
                </a:solidFill>
              </a:rPr>
              <a:t> and </a:t>
            </a:r>
            <a:r>
              <a:rPr lang="hu-HU" sz="4000" dirty="0" err="1" smtClean="0">
                <a:solidFill>
                  <a:schemeClr val="tx1"/>
                </a:solidFill>
              </a:rPr>
              <a:t>Stack</a:t>
            </a:r>
            <a:r>
              <a:rPr lang="hu-HU" sz="4000" dirty="0" smtClean="0">
                <a:solidFill>
                  <a:schemeClr val="tx1"/>
                </a:solidFill>
              </a:rPr>
              <a:t> </a:t>
            </a:r>
            <a:r>
              <a:rPr lang="hu-HU" sz="4000" dirty="0" err="1" smtClean="0">
                <a:solidFill>
                  <a:schemeClr val="tx1"/>
                </a:solidFill>
              </a:rPr>
              <a:t>memory</a:t>
            </a:r>
            <a:r>
              <a:rPr lang="hu-HU" sz="4000" dirty="0" smtClean="0">
                <a:solidFill>
                  <a:schemeClr val="tx1"/>
                </a:solidFill>
              </a:rPr>
              <a:t> </a:t>
            </a:r>
            <a:r>
              <a:rPr lang="hu-HU" sz="4000" dirty="0" err="1" smtClean="0">
                <a:solidFill>
                  <a:schemeClr val="tx1"/>
                </a:solidFill>
              </a:rPr>
              <a:t>example</a:t>
            </a:r>
            <a:endParaRPr lang="hu-HU" sz="4000" dirty="0"/>
          </a:p>
        </p:txBody>
      </p:sp>
      <p:sp>
        <p:nvSpPr>
          <p:cNvPr id="5" name="Cím 1"/>
          <p:cNvSpPr txBox="1">
            <a:spLocks/>
          </p:cNvSpPr>
          <p:nvPr/>
        </p:nvSpPr>
        <p:spPr>
          <a:xfrm>
            <a:off x="259602" y="1461716"/>
            <a:ext cx="6709610" cy="208055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public static void </a:t>
            </a:r>
            <a:r>
              <a:rPr lang="en-US" sz="2000" b="1" dirty="0">
                <a:solidFill>
                  <a:srgbClr val="FFFF00"/>
                </a:solidFill>
              </a:rPr>
              <a:t>main</a:t>
            </a:r>
            <a:r>
              <a:rPr lang="en-US" sz="2000" b="1" dirty="0"/>
              <a:t>(String[] </a:t>
            </a:r>
            <a:r>
              <a:rPr lang="en-US" sz="2000" b="1" dirty="0" err="1"/>
              <a:t>args</a:t>
            </a:r>
            <a:r>
              <a:rPr lang="en-US" sz="2000" b="1" dirty="0"/>
              <a:t>) </a:t>
            </a:r>
            <a:r>
              <a:rPr lang="en-US" sz="2000" b="1" dirty="0" smtClean="0"/>
              <a:t>{</a:t>
            </a:r>
            <a:endParaRPr lang="hu-HU" sz="2000" b="1" dirty="0" smtClean="0"/>
          </a:p>
          <a:p>
            <a:endParaRPr lang="hu-HU" sz="2000" b="1" dirty="0" smtClean="0">
              <a:solidFill>
                <a:schemeClr val="tx1"/>
              </a:solidFill>
            </a:endParaRPr>
          </a:p>
          <a:p>
            <a:endParaRPr lang="hu-HU" sz="2000" b="1" dirty="0">
              <a:solidFill>
                <a:schemeClr val="tx1"/>
              </a:solidFill>
            </a:endParaRPr>
          </a:p>
          <a:p>
            <a:r>
              <a:rPr lang="hu-HU" sz="2000" b="1" dirty="0" smtClean="0">
                <a:solidFill>
                  <a:schemeClr val="tx1"/>
                </a:solidFill>
              </a:rPr>
              <a:t>}</a:t>
            </a:r>
            <a:endParaRPr lang="en-US" sz="2000" dirty="0">
              <a:solidFill>
                <a:schemeClr val="tx1"/>
              </a:solidFill>
            </a:endParaRPr>
          </a:p>
        </p:txBody>
      </p:sp>
      <p:sp>
        <p:nvSpPr>
          <p:cNvPr id="21" name="Téglalap 20"/>
          <p:cNvSpPr/>
          <p:nvPr/>
        </p:nvSpPr>
        <p:spPr>
          <a:xfrm>
            <a:off x="6483178"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Szövegdoboz 22"/>
          <p:cNvSpPr txBox="1"/>
          <p:nvPr/>
        </p:nvSpPr>
        <p:spPr>
          <a:xfrm>
            <a:off x="7146941" y="6338668"/>
            <a:ext cx="1379217" cy="523220"/>
          </a:xfrm>
          <a:prstGeom prst="rect">
            <a:avLst/>
          </a:prstGeom>
          <a:noFill/>
        </p:spPr>
        <p:txBody>
          <a:bodyPr wrap="square" rtlCol="0">
            <a:spAutoFit/>
          </a:bodyPr>
          <a:lstStyle/>
          <a:p>
            <a:r>
              <a:rPr lang="hu-HU" sz="2800" dirty="0" smtClean="0"/>
              <a:t>STACK</a:t>
            </a:r>
            <a:endParaRPr lang="hu-HU" sz="2800" dirty="0"/>
          </a:p>
        </p:txBody>
      </p:sp>
      <p:sp>
        <p:nvSpPr>
          <p:cNvPr id="9" name="Szövegdoboz 8"/>
          <p:cNvSpPr txBox="1"/>
          <p:nvPr/>
        </p:nvSpPr>
        <p:spPr>
          <a:xfrm>
            <a:off x="716692" y="1779370"/>
            <a:ext cx="2323070" cy="400110"/>
          </a:xfrm>
          <a:prstGeom prst="rect">
            <a:avLst/>
          </a:prstGeom>
          <a:noFill/>
        </p:spPr>
        <p:txBody>
          <a:bodyPr wrap="square" rtlCol="0">
            <a:spAutoFit/>
          </a:bodyPr>
          <a:lstStyle/>
          <a:p>
            <a:r>
              <a:rPr lang="hu-HU" sz="2000" b="1" dirty="0" err="1"/>
              <a:t>d</a:t>
            </a:r>
            <a:r>
              <a:rPr lang="hu-HU" sz="2000" b="1" dirty="0" err="1" smtClean="0"/>
              <a:t>ouble</a:t>
            </a:r>
            <a:r>
              <a:rPr lang="hu-HU" sz="2000" b="1" dirty="0" smtClean="0"/>
              <a:t> </a:t>
            </a:r>
            <a:r>
              <a:rPr lang="hu-HU" sz="2000" b="1" dirty="0">
                <a:solidFill>
                  <a:srgbClr val="FF0000"/>
                </a:solidFill>
              </a:rPr>
              <a:t>d</a:t>
            </a:r>
            <a:r>
              <a:rPr lang="hu-HU" sz="2000" b="1" dirty="0" smtClean="0"/>
              <a:t> = 10;</a:t>
            </a:r>
            <a:endParaRPr lang="hu-HU" sz="2000" b="1" dirty="0"/>
          </a:p>
        </p:txBody>
      </p:sp>
      <p:sp>
        <p:nvSpPr>
          <p:cNvPr id="11" name="Szövegdoboz 10"/>
          <p:cNvSpPr txBox="1"/>
          <p:nvPr/>
        </p:nvSpPr>
        <p:spPr>
          <a:xfrm>
            <a:off x="716692" y="2097100"/>
            <a:ext cx="1853513" cy="400110"/>
          </a:xfrm>
          <a:prstGeom prst="rect">
            <a:avLst/>
          </a:prstGeom>
          <a:noFill/>
        </p:spPr>
        <p:txBody>
          <a:bodyPr wrap="square" rtlCol="0">
            <a:spAutoFit/>
          </a:bodyPr>
          <a:lstStyle/>
          <a:p>
            <a:r>
              <a:rPr lang="hu-HU" sz="2000" b="1" dirty="0" smtClean="0"/>
              <a:t>method1(20);</a:t>
            </a:r>
          </a:p>
        </p:txBody>
      </p:sp>
      <p:sp>
        <p:nvSpPr>
          <p:cNvPr id="12" name="Szövegdoboz 11"/>
          <p:cNvSpPr txBox="1"/>
          <p:nvPr/>
        </p:nvSpPr>
        <p:spPr>
          <a:xfrm>
            <a:off x="329514" y="3070335"/>
            <a:ext cx="3954162" cy="1631216"/>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void</a:t>
            </a:r>
            <a:r>
              <a:rPr lang="hu-HU" sz="2000" b="1" dirty="0" smtClean="0"/>
              <a:t> </a:t>
            </a:r>
            <a:r>
              <a:rPr lang="hu-HU" sz="2000" b="1" dirty="0" smtClean="0">
                <a:solidFill>
                  <a:srgbClr val="FFFF00"/>
                </a:solidFill>
              </a:rPr>
              <a:t>method1</a:t>
            </a:r>
            <a:r>
              <a:rPr lang="hu-HU" sz="2000" b="1" dirty="0" smtClean="0"/>
              <a:t>(int </a:t>
            </a:r>
            <a:r>
              <a:rPr lang="hu-HU" sz="2000" b="1" dirty="0" smtClean="0">
                <a:solidFill>
                  <a:srgbClr val="FF0000"/>
                </a:solidFill>
              </a:rPr>
              <a:t>i</a:t>
            </a:r>
            <a:r>
              <a:rPr lang="hu-HU" sz="2000" b="1" dirty="0" smtClean="0"/>
              <a:t>){</a:t>
            </a:r>
          </a:p>
          <a:p>
            <a:endParaRPr lang="hu-HU" sz="2000" b="1" dirty="0" smtClean="0"/>
          </a:p>
          <a:p>
            <a:endParaRPr lang="hu-HU" sz="2000" b="1" dirty="0"/>
          </a:p>
          <a:p>
            <a:endParaRPr lang="hu-HU" sz="2000" b="1" dirty="0" smtClean="0"/>
          </a:p>
          <a:p>
            <a:r>
              <a:rPr lang="hu-HU" sz="2000" b="1" dirty="0" smtClean="0"/>
              <a:t>}</a:t>
            </a:r>
            <a:endParaRPr lang="hu-HU" sz="2000" b="1" dirty="0"/>
          </a:p>
        </p:txBody>
      </p:sp>
      <p:sp>
        <p:nvSpPr>
          <p:cNvPr id="18" name="Szövegdoboz 17"/>
          <p:cNvSpPr txBox="1"/>
          <p:nvPr/>
        </p:nvSpPr>
        <p:spPr>
          <a:xfrm>
            <a:off x="807308" y="3377663"/>
            <a:ext cx="2487827" cy="400110"/>
          </a:xfrm>
          <a:prstGeom prst="rect">
            <a:avLst/>
          </a:prstGeom>
          <a:noFill/>
        </p:spPr>
        <p:txBody>
          <a:bodyPr wrap="square" rtlCol="0">
            <a:spAutoFit/>
          </a:bodyPr>
          <a:lstStyle/>
          <a:p>
            <a:r>
              <a:rPr lang="hu-HU" sz="2000" b="1" dirty="0" err="1" smtClean="0"/>
              <a:t>float</a:t>
            </a:r>
            <a:r>
              <a:rPr lang="hu-HU" sz="2000" b="1" dirty="0" smtClean="0"/>
              <a:t> </a:t>
            </a:r>
            <a:r>
              <a:rPr lang="hu-HU" sz="2000" b="1" dirty="0" smtClean="0">
                <a:solidFill>
                  <a:srgbClr val="FF0000"/>
                </a:solidFill>
              </a:rPr>
              <a:t>f</a:t>
            </a:r>
            <a:r>
              <a:rPr lang="hu-HU" sz="2000" b="1" dirty="0" smtClean="0"/>
              <a:t> = 30f;</a:t>
            </a:r>
            <a:endParaRPr lang="hu-HU" sz="2000" b="1" dirty="0"/>
          </a:p>
        </p:txBody>
      </p:sp>
      <p:sp>
        <p:nvSpPr>
          <p:cNvPr id="20" name="Szövegdoboz 19"/>
          <p:cNvSpPr txBox="1"/>
          <p:nvPr/>
        </p:nvSpPr>
        <p:spPr>
          <a:xfrm>
            <a:off x="807308" y="3675981"/>
            <a:ext cx="2724721" cy="400110"/>
          </a:xfrm>
          <a:prstGeom prst="rect">
            <a:avLst/>
          </a:prstGeom>
          <a:noFill/>
        </p:spPr>
        <p:txBody>
          <a:bodyPr wrap="square" rtlCol="0">
            <a:spAutoFit/>
          </a:bodyPr>
          <a:lstStyle/>
          <a:p>
            <a:r>
              <a:rPr lang="hu-HU" sz="2000" b="1" dirty="0" smtClean="0"/>
              <a:t>// more </a:t>
            </a:r>
            <a:r>
              <a:rPr lang="hu-HU" sz="2000" b="1" dirty="0" err="1" smtClean="0"/>
              <a:t>code</a:t>
            </a:r>
            <a:r>
              <a:rPr lang="hu-HU" sz="2000" b="1" dirty="0" smtClean="0"/>
              <a:t> here</a:t>
            </a:r>
            <a:endParaRPr lang="hu-HU" sz="2000" b="1" dirty="0"/>
          </a:p>
        </p:txBody>
      </p:sp>
      <p:sp>
        <p:nvSpPr>
          <p:cNvPr id="24" name="Szövegdoboz 23"/>
          <p:cNvSpPr txBox="1"/>
          <p:nvPr/>
        </p:nvSpPr>
        <p:spPr>
          <a:xfrm>
            <a:off x="840260" y="4003748"/>
            <a:ext cx="1598140" cy="400110"/>
          </a:xfrm>
          <a:prstGeom prst="rect">
            <a:avLst/>
          </a:prstGeom>
          <a:noFill/>
        </p:spPr>
        <p:txBody>
          <a:bodyPr wrap="square" rtlCol="0">
            <a:spAutoFit/>
          </a:bodyPr>
          <a:lstStyle/>
          <a:p>
            <a:r>
              <a:rPr lang="hu-HU" sz="2000" b="1" dirty="0" smtClean="0"/>
              <a:t>method2();</a:t>
            </a:r>
            <a:endParaRPr lang="hu-HU" sz="2000" b="1" dirty="0"/>
          </a:p>
        </p:txBody>
      </p:sp>
      <p:sp>
        <p:nvSpPr>
          <p:cNvPr id="28" name="Szövegdoboz 27"/>
          <p:cNvSpPr txBox="1"/>
          <p:nvPr/>
        </p:nvSpPr>
        <p:spPr>
          <a:xfrm>
            <a:off x="395416" y="5058032"/>
            <a:ext cx="3888260" cy="1323439"/>
          </a:xfrm>
          <a:prstGeom prst="rect">
            <a:avLst/>
          </a:prstGeom>
          <a:noFill/>
        </p:spPr>
        <p:txBody>
          <a:bodyPr wrap="square" rtlCol="0">
            <a:spAutoFit/>
          </a:bodyPr>
          <a:lstStyle/>
          <a:p>
            <a:r>
              <a:rPr lang="hu-HU" sz="2000" b="1" dirty="0" smtClean="0"/>
              <a:t>Public </a:t>
            </a:r>
            <a:r>
              <a:rPr lang="hu-HU" sz="2000" b="1" dirty="0" err="1" smtClean="0"/>
              <a:t>void</a:t>
            </a:r>
            <a:r>
              <a:rPr lang="hu-HU" sz="2000" b="1" dirty="0" smtClean="0"/>
              <a:t> </a:t>
            </a:r>
            <a:r>
              <a:rPr lang="hu-HU" sz="2000" b="1" dirty="0" smtClean="0">
                <a:solidFill>
                  <a:srgbClr val="FFFF00"/>
                </a:solidFill>
              </a:rPr>
              <a:t>method2</a:t>
            </a:r>
            <a:r>
              <a:rPr lang="hu-HU" sz="2000" b="1" dirty="0" smtClean="0"/>
              <a:t>(){</a:t>
            </a:r>
          </a:p>
          <a:p>
            <a:endParaRPr lang="hu-HU" sz="2000" b="1" dirty="0"/>
          </a:p>
          <a:p>
            <a:endParaRPr lang="hu-HU" sz="2000" b="1" dirty="0" smtClean="0"/>
          </a:p>
          <a:p>
            <a:r>
              <a:rPr lang="hu-HU" sz="2000" b="1" dirty="0" smtClean="0"/>
              <a:t>}</a:t>
            </a:r>
            <a:endParaRPr lang="hu-HU" sz="2000" b="1" dirty="0"/>
          </a:p>
        </p:txBody>
      </p:sp>
      <p:sp>
        <p:nvSpPr>
          <p:cNvPr id="29" name="Szövegdoboz 28"/>
          <p:cNvSpPr txBox="1"/>
          <p:nvPr/>
        </p:nvSpPr>
        <p:spPr>
          <a:xfrm>
            <a:off x="5890052" y="1466332"/>
            <a:ext cx="2825578" cy="1323439"/>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class</a:t>
            </a:r>
            <a:r>
              <a:rPr lang="hu-HU" sz="2000" b="1" dirty="0" smtClean="0"/>
              <a:t> House{</a:t>
            </a:r>
          </a:p>
          <a:p>
            <a:r>
              <a:rPr lang="hu-HU" sz="2000" b="1" dirty="0"/>
              <a:t> </a:t>
            </a:r>
            <a:r>
              <a:rPr lang="hu-HU" sz="2000" b="1" dirty="0" smtClean="0"/>
              <a:t>     int </a:t>
            </a:r>
            <a:r>
              <a:rPr lang="hu-HU" sz="2000" b="1" dirty="0" err="1" smtClean="0">
                <a:solidFill>
                  <a:srgbClr val="FF0000"/>
                </a:solidFill>
              </a:rPr>
              <a:t>windows</a:t>
            </a:r>
            <a:r>
              <a:rPr lang="hu-HU" sz="2000" b="1" dirty="0" smtClean="0"/>
              <a:t>;</a:t>
            </a:r>
          </a:p>
          <a:p>
            <a:r>
              <a:rPr lang="hu-HU" sz="2000" b="1" dirty="0"/>
              <a:t> </a:t>
            </a:r>
            <a:r>
              <a:rPr lang="hu-HU" sz="2000" b="1" dirty="0" smtClean="0"/>
              <a:t>     int </a:t>
            </a:r>
            <a:r>
              <a:rPr lang="hu-HU" sz="2000" b="1" dirty="0" err="1" smtClean="0">
                <a:solidFill>
                  <a:srgbClr val="FF0000"/>
                </a:solidFill>
              </a:rPr>
              <a:t>doors</a:t>
            </a:r>
            <a:r>
              <a:rPr lang="hu-HU" sz="2000" b="1" dirty="0" smtClean="0"/>
              <a:t>;</a:t>
            </a:r>
          </a:p>
          <a:p>
            <a:r>
              <a:rPr lang="hu-HU" sz="2000" b="1" dirty="0" smtClean="0"/>
              <a:t>}</a:t>
            </a:r>
            <a:endParaRPr lang="hu-HU" sz="2000" b="1" dirty="0"/>
          </a:p>
        </p:txBody>
      </p:sp>
      <p:sp>
        <p:nvSpPr>
          <p:cNvPr id="30" name="Szövegdoboz 29"/>
          <p:cNvSpPr txBox="1"/>
          <p:nvPr/>
        </p:nvSpPr>
        <p:spPr>
          <a:xfrm>
            <a:off x="807308" y="5358885"/>
            <a:ext cx="2232454" cy="400110"/>
          </a:xfrm>
          <a:prstGeom prst="rect">
            <a:avLst/>
          </a:prstGeom>
          <a:noFill/>
        </p:spPr>
        <p:txBody>
          <a:bodyPr wrap="square" rtlCol="0">
            <a:spAutoFit/>
          </a:bodyPr>
          <a:lstStyle/>
          <a:p>
            <a:r>
              <a:rPr lang="hu-HU" sz="2000" b="1" dirty="0" smtClean="0"/>
              <a:t>House </a:t>
            </a:r>
            <a:r>
              <a:rPr lang="hu-HU" sz="2000" b="1" dirty="0" err="1" smtClean="0">
                <a:solidFill>
                  <a:srgbClr val="FF0000"/>
                </a:solidFill>
              </a:rPr>
              <a:t>houseRef</a:t>
            </a:r>
            <a:endParaRPr lang="hu-HU" sz="2000" b="1" dirty="0">
              <a:solidFill>
                <a:srgbClr val="FF0000"/>
              </a:solidFill>
            </a:endParaRPr>
          </a:p>
        </p:txBody>
      </p:sp>
      <p:sp>
        <p:nvSpPr>
          <p:cNvPr id="31" name="Szövegdoboz 30"/>
          <p:cNvSpPr txBox="1"/>
          <p:nvPr/>
        </p:nvSpPr>
        <p:spPr>
          <a:xfrm>
            <a:off x="2883245" y="5367123"/>
            <a:ext cx="354227" cy="400110"/>
          </a:xfrm>
          <a:prstGeom prst="rect">
            <a:avLst/>
          </a:prstGeom>
          <a:noFill/>
        </p:spPr>
        <p:txBody>
          <a:bodyPr wrap="square" rtlCol="0">
            <a:spAutoFit/>
          </a:bodyPr>
          <a:lstStyle/>
          <a:p>
            <a:r>
              <a:rPr lang="hu-HU" sz="2000" b="1" dirty="0" smtClean="0"/>
              <a:t>=</a:t>
            </a:r>
            <a:endParaRPr lang="hu-HU" sz="2000" b="1" dirty="0"/>
          </a:p>
        </p:txBody>
      </p:sp>
      <p:sp>
        <p:nvSpPr>
          <p:cNvPr id="33" name="Szövegdoboz 32"/>
          <p:cNvSpPr txBox="1"/>
          <p:nvPr/>
        </p:nvSpPr>
        <p:spPr>
          <a:xfrm>
            <a:off x="3196279" y="5334171"/>
            <a:ext cx="1816962" cy="400110"/>
          </a:xfrm>
          <a:prstGeom prst="rect">
            <a:avLst/>
          </a:prstGeom>
          <a:noFill/>
          <a:ln w="38100">
            <a:noFill/>
          </a:ln>
        </p:spPr>
        <p:txBody>
          <a:bodyPr wrap="square" rtlCol="0">
            <a:spAutoFit/>
          </a:bodyPr>
          <a:lstStyle/>
          <a:p>
            <a:r>
              <a:rPr lang="hu-HU" sz="2000" b="1" dirty="0" err="1" smtClean="0"/>
              <a:t>new</a:t>
            </a:r>
            <a:r>
              <a:rPr lang="hu-HU" sz="2000" b="1" dirty="0" smtClean="0"/>
              <a:t> House();</a:t>
            </a:r>
            <a:endParaRPr lang="hu-HU" sz="2000" b="1" dirty="0"/>
          </a:p>
        </p:txBody>
      </p:sp>
      <p:sp>
        <p:nvSpPr>
          <p:cNvPr id="34" name="Téglalap 33"/>
          <p:cNvSpPr/>
          <p:nvPr/>
        </p:nvSpPr>
        <p:spPr>
          <a:xfrm>
            <a:off x="9246972"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5" name="Szövegdoboz 34"/>
          <p:cNvSpPr txBox="1"/>
          <p:nvPr/>
        </p:nvSpPr>
        <p:spPr>
          <a:xfrm>
            <a:off x="10042544" y="6338668"/>
            <a:ext cx="1379217" cy="523220"/>
          </a:xfrm>
          <a:prstGeom prst="rect">
            <a:avLst/>
          </a:prstGeom>
          <a:noFill/>
        </p:spPr>
        <p:txBody>
          <a:bodyPr wrap="square" rtlCol="0">
            <a:spAutoFit/>
          </a:bodyPr>
          <a:lstStyle/>
          <a:p>
            <a:r>
              <a:rPr lang="hu-HU" sz="2800" dirty="0" smtClean="0"/>
              <a:t>HEAP</a:t>
            </a:r>
            <a:endParaRPr lang="hu-HU" sz="2800" dirty="0"/>
          </a:p>
        </p:txBody>
      </p:sp>
      <p:sp>
        <p:nvSpPr>
          <p:cNvPr id="40" name="Szövegdoboz 39"/>
          <p:cNvSpPr txBox="1"/>
          <p:nvPr/>
        </p:nvSpPr>
        <p:spPr>
          <a:xfrm>
            <a:off x="803187" y="5673672"/>
            <a:ext cx="2724721" cy="400110"/>
          </a:xfrm>
          <a:prstGeom prst="rect">
            <a:avLst/>
          </a:prstGeom>
          <a:noFill/>
        </p:spPr>
        <p:txBody>
          <a:bodyPr wrap="square" rtlCol="0">
            <a:spAutoFit/>
          </a:bodyPr>
          <a:lstStyle/>
          <a:p>
            <a:r>
              <a:rPr lang="hu-HU" sz="2000" b="1" dirty="0" smtClean="0"/>
              <a:t>// more </a:t>
            </a:r>
            <a:r>
              <a:rPr lang="hu-HU" sz="2000" b="1" dirty="0" err="1" smtClean="0"/>
              <a:t>code</a:t>
            </a:r>
            <a:r>
              <a:rPr lang="hu-HU" sz="2000" b="1" dirty="0" smtClean="0"/>
              <a:t> here</a:t>
            </a:r>
            <a:endParaRPr lang="hu-HU" sz="2000" b="1" dirty="0"/>
          </a:p>
        </p:txBody>
      </p:sp>
      <p:sp>
        <p:nvSpPr>
          <p:cNvPr id="32" name="Szövegdoboz 31"/>
          <p:cNvSpPr txBox="1"/>
          <p:nvPr/>
        </p:nvSpPr>
        <p:spPr>
          <a:xfrm>
            <a:off x="243499" y="2367419"/>
            <a:ext cx="303833" cy="467413"/>
          </a:xfrm>
          <a:prstGeom prst="rect">
            <a:avLst/>
          </a:prstGeom>
          <a:noFill/>
          <a:ln w="38100">
            <a:solidFill>
              <a:srgbClr val="FFC000"/>
            </a:solidFill>
          </a:ln>
        </p:spPr>
        <p:txBody>
          <a:bodyPr wrap="square" rtlCol="0">
            <a:spAutoFit/>
          </a:bodyPr>
          <a:lstStyle/>
          <a:p>
            <a:endParaRPr lang="hu-HU" dirty="0"/>
          </a:p>
        </p:txBody>
      </p:sp>
      <p:sp>
        <p:nvSpPr>
          <p:cNvPr id="6" name="Szövegdoboz 5"/>
          <p:cNvSpPr txBox="1"/>
          <p:nvPr/>
        </p:nvSpPr>
        <p:spPr>
          <a:xfrm>
            <a:off x="3193910" y="3876036"/>
            <a:ext cx="3355167" cy="1200329"/>
          </a:xfrm>
          <a:prstGeom prst="rect">
            <a:avLst/>
          </a:prstGeom>
          <a:noFill/>
        </p:spPr>
        <p:txBody>
          <a:bodyPr wrap="square" rtlCol="0">
            <a:spAutoFit/>
          </a:bodyPr>
          <a:lstStyle/>
          <a:p>
            <a:r>
              <a:rPr lang="en-US" dirty="0">
                <a:solidFill>
                  <a:srgbClr val="FFC000"/>
                </a:solidFill>
              </a:rPr>
              <a:t>When main method completed its execution main method's frame will be pop</a:t>
            </a:r>
            <a:r>
              <a:rPr lang="hu-HU" dirty="0" err="1">
                <a:solidFill>
                  <a:srgbClr val="FFC000"/>
                </a:solidFill>
              </a:rPr>
              <a:t>ed</a:t>
            </a:r>
            <a:r>
              <a:rPr lang="en-US" dirty="0">
                <a:solidFill>
                  <a:srgbClr val="FFC000"/>
                </a:solidFill>
              </a:rPr>
              <a:t> out from the Stack.</a:t>
            </a:r>
            <a:endParaRPr lang="hu-HU" dirty="0">
              <a:solidFill>
                <a:srgbClr val="FFC000"/>
              </a:solidFill>
            </a:endParaRPr>
          </a:p>
        </p:txBody>
      </p:sp>
      <p:sp>
        <p:nvSpPr>
          <p:cNvPr id="13" name="Szalagnyíl felfelé 12"/>
          <p:cNvSpPr/>
          <p:nvPr/>
        </p:nvSpPr>
        <p:spPr>
          <a:xfrm rot="1360679">
            <a:off x="-474202" y="4327794"/>
            <a:ext cx="7480490" cy="1460476"/>
          </a:xfrm>
          <a:prstGeom prst="curved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extLst>
      <p:ext uri="{BB962C8B-B14F-4D97-AF65-F5344CB8AC3E}">
        <p14:creationId xmlns:p14="http://schemas.microsoft.com/office/powerpoint/2010/main" val="7949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32"/>
                                        </p:tgtEl>
                                      </p:cBhvr>
                                    </p:animEffect>
                                    <p:set>
                                      <p:cBhvr>
                                        <p:cTn id="7" dur="1" fill="hold">
                                          <p:stCondLst>
                                            <p:cond delay="499"/>
                                          </p:stCondLst>
                                        </p:cTn>
                                        <p:tgtEl>
                                          <p:spTgt spid="3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2414" y="79636"/>
            <a:ext cx="10178407" cy="807671"/>
          </a:xfrm>
        </p:spPr>
        <p:txBody>
          <a:bodyPr/>
          <a:lstStyle/>
          <a:p>
            <a:r>
              <a:rPr lang="hu-HU" sz="4000" dirty="0" err="1" smtClean="0">
                <a:solidFill>
                  <a:schemeClr val="tx1"/>
                </a:solidFill>
              </a:rPr>
              <a:t>Heap</a:t>
            </a:r>
            <a:r>
              <a:rPr lang="hu-HU" sz="4000" dirty="0" smtClean="0">
                <a:solidFill>
                  <a:schemeClr val="tx1"/>
                </a:solidFill>
              </a:rPr>
              <a:t> and </a:t>
            </a:r>
            <a:r>
              <a:rPr lang="hu-HU" sz="4000" dirty="0" err="1" smtClean="0">
                <a:solidFill>
                  <a:schemeClr val="tx1"/>
                </a:solidFill>
              </a:rPr>
              <a:t>Stack</a:t>
            </a:r>
            <a:r>
              <a:rPr lang="hu-HU" sz="4000" dirty="0" smtClean="0">
                <a:solidFill>
                  <a:schemeClr val="tx1"/>
                </a:solidFill>
              </a:rPr>
              <a:t> </a:t>
            </a:r>
            <a:r>
              <a:rPr lang="hu-HU" sz="4000" dirty="0" err="1" smtClean="0">
                <a:solidFill>
                  <a:schemeClr val="tx1"/>
                </a:solidFill>
              </a:rPr>
              <a:t>memory</a:t>
            </a:r>
            <a:r>
              <a:rPr lang="hu-HU" sz="4000" dirty="0">
                <a:solidFill>
                  <a:schemeClr val="tx1"/>
                </a:solidFill>
              </a:rPr>
              <a:t>, </a:t>
            </a:r>
            <a:r>
              <a:rPr lang="hu-HU" sz="4000" dirty="0" err="1">
                <a:solidFill>
                  <a:schemeClr val="tx1"/>
                </a:solidFill>
              </a:rPr>
              <a:t>good</a:t>
            </a:r>
            <a:r>
              <a:rPr lang="hu-HU" sz="4000" dirty="0">
                <a:solidFill>
                  <a:schemeClr val="tx1"/>
                </a:solidFill>
              </a:rPr>
              <a:t> </a:t>
            </a:r>
            <a:r>
              <a:rPr lang="hu-HU" sz="4000" dirty="0" err="1">
                <a:solidFill>
                  <a:schemeClr val="tx1"/>
                </a:solidFill>
              </a:rPr>
              <a:t>to</a:t>
            </a:r>
            <a:r>
              <a:rPr lang="hu-HU" sz="4000" dirty="0">
                <a:solidFill>
                  <a:schemeClr val="tx1"/>
                </a:solidFill>
              </a:rPr>
              <a:t> </a:t>
            </a:r>
            <a:r>
              <a:rPr lang="hu-HU" sz="4000" dirty="0" err="1">
                <a:solidFill>
                  <a:schemeClr val="tx1"/>
                </a:solidFill>
              </a:rPr>
              <a:t>know</a:t>
            </a:r>
            <a:endParaRPr lang="hu-HU" sz="4000" dirty="0"/>
          </a:p>
        </p:txBody>
      </p:sp>
      <p:sp>
        <p:nvSpPr>
          <p:cNvPr id="38" name="Szövegdoboz 37"/>
          <p:cNvSpPr txBox="1"/>
          <p:nvPr/>
        </p:nvSpPr>
        <p:spPr>
          <a:xfrm>
            <a:off x="337752" y="1438668"/>
            <a:ext cx="9728886" cy="707886"/>
          </a:xfrm>
          <a:prstGeom prst="rect">
            <a:avLst/>
          </a:prstGeom>
          <a:solidFill>
            <a:schemeClr val="accent5">
              <a:lumMod val="50000"/>
            </a:schemeClr>
          </a:solidFill>
          <a:ln w="12700">
            <a:solidFill>
              <a:schemeClr val="tx1"/>
            </a:solidFill>
          </a:ln>
        </p:spPr>
        <p:txBody>
          <a:bodyPr wrap="square" rtlCol="0">
            <a:spAutoFit/>
          </a:bodyPr>
          <a:lstStyle/>
          <a:p>
            <a:pPr algn="just"/>
            <a:r>
              <a:rPr lang="en-US" sz="2000" dirty="0"/>
              <a:t>Any object created in the </a:t>
            </a:r>
            <a:r>
              <a:rPr lang="en-US" sz="2000" b="1" dirty="0"/>
              <a:t>HEAP</a:t>
            </a:r>
            <a:r>
              <a:rPr lang="en-US" sz="2000" dirty="0"/>
              <a:t> space has </a:t>
            </a:r>
            <a:r>
              <a:rPr lang="en-US" sz="2000" b="1" dirty="0">
                <a:solidFill>
                  <a:srgbClr val="FFC000"/>
                </a:solidFill>
              </a:rPr>
              <a:t>global access </a:t>
            </a:r>
            <a:r>
              <a:rPr lang="en-US" sz="2000" dirty="0"/>
              <a:t>and can be referenced from anywhere of the application.</a:t>
            </a:r>
            <a:endParaRPr lang="hu-HU" sz="2000" dirty="0"/>
          </a:p>
        </p:txBody>
      </p:sp>
      <p:sp>
        <p:nvSpPr>
          <p:cNvPr id="39" name="Szövegdoboz 38"/>
          <p:cNvSpPr txBox="1"/>
          <p:nvPr/>
        </p:nvSpPr>
        <p:spPr>
          <a:xfrm>
            <a:off x="766120" y="2514836"/>
            <a:ext cx="9910118" cy="1015663"/>
          </a:xfrm>
          <a:prstGeom prst="rect">
            <a:avLst/>
          </a:prstGeom>
          <a:solidFill>
            <a:schemeClr val="accent5">
              <a:lumMod val="50000"/>
            </a:schemeClr>
          </a:solidFill>
          <a:ln w="12700">
            <a:solidFill>
              <a:schemeClr val="tx1"/>
            </a:solidFill>
          </a:ln>
        </p:spPr>
        <p:txBody>
          <a:bodyPr wrap="square" rtlCol="0">
            <a:spAutoFit/>
          </a:bodyPr>
          <a:lstStyle/>
          <a:p>
            <a:pPr algn="just"/>
            <a:r>
              <a:rPr lang="en-US" sz="2000" b="1" dirty="0"/>
              <a:t>STACK</a:t>
            </a:r>
            <a:r>
              <a:rPr lang="en-US" sz="2000" dirty="0"/>
              <a:t> memory is always referenced in </a:t>
            </a:r>
            <a:r>
              <a:rPr lang="en-US" sz="2000" b="1" dirty="0">
                <a:solidFill>
                  <a:srgbClr val="FFC000"/>
                </a:solidFill>
              </a:rPr>
              <a:t>LIFO</a:t>
            </a:r>
            <a:r>
              <a:rPr lang="en-US" sz="2000" dirty="0"/>
              <a:t> (Last-In-First-Out) order. </a:t>
            </a:r>
            <a:r>
              <a:rPr lang="hu-HU" sz="2000" b="1" dirty="0">
                <a:solidFill>
                  <a:srgbClr val="FFC000"/>
                </a:solidFill>
              </a:rPr>
              <a:t>P</a:t>
            </a:r>
            <a:r>
              <a:rPr lang="en-US" sz="2000" b="1" dirty="0" err="1" smtClean="0">
                <a:solidFill>
                  <a:srgbClr val="FFC000"/>
                </a:solidFill>
              </a:rPr>
              <a:t>ush</a:t>
            </a:r>
            <a:r>
              <a:rPr lang="en-US" sz="2000" b="1" dirty="0" smtClean="0">
                <a:solidFill>
                  <a:srgbClr val="FFC000"/>
                </a:solidFill>
              </a:rPr>
              <a:t> </a:t>
            </a:r>
            <a:r>
              <a:rPr lang="en-US" sz="2000" dirty="0"/>
              <a:t>operation adds an element at the top of the </a:t>
            </a:r>
            <a:r>
              <a:rPr lang="hu-HU" sz="2000" dirty="0" err="1" smtClean="0"/>
              <a:t>stack</a:t>
            </a:r>
            <a:r>
              <a:rPr lang="hu-HU" sz="2000" dirty="0" smtClean="0"/>
              <a:t>, and </a:t>
            </a:r>
            <a:r>
              <a:rPr lang="hu-HU" sz="2000" dirty="0" err="1" smtClean="0"/>
              <a:t>the</a:t>
            </a:r>
            <a:r>
              <a:rPr lang="hu-HU" sz="2000" dirty="0" smtClean="0"/>
              <a:t> </a:t>
            </a:r>
            <a:r>
              <a:rPr lang="en-US" sz="2000" b="1" dirty="0" smtClean="0">
                <a:solidFill>
                  <a:srgbClr val="FFC000"/>
                </a:solidFill>
              </a:rPr>
              <a:t>pop</a:t>
            </a:r>
            <a:r>
              <a:rPr lang="en-US" sz="2000" dirty="0" smtClean="0"/>
              <a:t> </a:t>
            </a:r>
            <a:r>
              <a:rPr lang="en-US" sz="2000" dirty="0"/>
              <a:t>operation removes an element from the top of the stack.</a:t>
            </a:r>
            <a:endParaRPr lang="hu-HU" sz="2000" dirty="0"/>
          </a:p>
        </p:txBody>
      </p:sp>
      <p:sp>
        <p:nvSpPr>
          <p:cNvPr id="40" name="Szövegdoboz 39"/>
          <p:cNvSpPr txBox="1"/>
          <p:nvPr/>
        </p:nvSpPr>
        <p:spPr>
          <a:xfrm>
            <a:off x="1309816" y="3898781"/>
            <a:ext cx="9967784" cy="707886"/>
          </a:xfrm>
          <a:prstGeom prst="rect">
            <a:avLst/>
          </a:prstGeom>
          <a:solidFill>
            <a:schemeClr val="accent5">
              <a:lumMod val="50000"/>
            </a:schemeClr>
          </a:solidFill>
          <a:ln w="12700">
            <a:solidFill>
              <a:schemeClr val="tx1"/>
            </a:solidFill>
          </a:ln>
        </p:spPr>
        <p:txBody>
          <a:bodyPr wrap="square" rtlCol="0">
            <a:spAutoFit/>
          </a:bodyPr>
          <a:lstStyle/>
          <a:p>
            <a:r>
              <a:rPr lang="en-US" sz="2000" dirty="0"/>
              <a:t>We can use -</a:t>
            </a:r>
            <a:r>
              <a:rPr lang="en-US" sz="2000" dirty="0" err="1"/>
              <a:t>Xms</a:t>
            </a:r>
            <a:r>
              <a:rPr lang="en-US" sz="2000" dirty="0"/>
              <a:t> and -</a:t>
            </a:r>
            <a:r>
              <a:rPr lang="en-US" sz="2000" dirty="0" err="1"/>
              <a:t>Xmx</a:t>
            </a:r>
            <a:r>
              <a:rPr lang="en-US" sz="2000" dirty="0"/>
              <a:t> JVM option to define the </a:t>
            </a:r>
            <a:r>
              <a:rPr lang="en-US" sz="2000" b="1" dirty="0">
                <a:solidFill>
                  <a:srgbClr val="FFC000"/>
                </a:solidFill>
              </a:rPr>
              <a:t>startup size and maximum size</a:t>
            </a:r>
            <a:r>
              <a:rPr lang="en-US" sz="2000" dirty="0"/>
              <a:t> of </a:t>
            </a:r>
            <a:r>
              <a:rPr lang="en-US" sz="2000" b="1" dirty="0"/>
              <a:t>heap</a:t>
            </a:r>
            <a:r>
              <a:rPr lang="en-US" sz="2000" dirty="0"/>
              <a:t> memory. We can use -</a:t>
            </a:r>
            <a:r>
              <a:rPr lang="en-US" sz="2000" dirty="0" err="1"/>
              <a:t>Xss</a:t>
            </a:r>
            <a:r>
              <a:rPr lang="en-US" sz="2000" dirty="0"/>
              <a:t> to define the </a:t>
            </a:r>
            <a:r>
              <a:rPr lang="en-US" sz="2000" b="1" dirty="0"/>
              <a:t>stack</a:t>
            </a:r>
            <a:r>
              <a:rPr lang="en-US" sz="2000" dirty="0"/>
              <a:t> memory size.</a:t>
            </a:r>
            <a:endParaRPr lang="hu-HU" sz="2000" dirty="0"/>
          </a:p>
        </p:txBody>
      </p:sp>
      <p:sp>
        <p:nvSpPr>
          <p:cNvPr id="41" name="Szövegdoboz 40"/>
          <p:cNvSpPr txBox="1"/>
          <p:nvPr/>
        </p:nvSpPr>
        <p:spPr>
          <a:xfrm>
            <a:off x="1787606" y="4974949"/>
            <a:ext cx="10107827" cy="1015663"/>
          </a:xfrm>
          <a:prstGeom prst="rect">
            <a:avLst/>
          </a:prstGeom>
          <a:solidFill>
            <a:schemeClr val="accent5">
              <a:lumMod val="50000"/>
            </a:schemeClr>
          </a:solidFill>
          <a:ln w="12700">
            <a:solidFill>
              <a:schemeClr val="tx1"/>
            </a:solidFill>
          </a:ln>
        </p:spPr>
        <p:txBody>
          <a:bodyPr wrap="square" rtlCol="0">
            <a:spAutoFit/>
          </a:bodyPr>
          <a:lstStyle/>
          <a:p>
            <a:pPr algn="just"/>
            <a:r>
              <a:rPr lang="en-US" sz="2000" dirty="0"/>
              <a:t>When </a:t>
            </a:r>
            <a:r>
              <a:rPr lang="en-US" sz="2000" b="1" dirty="0"/>
              <a:t>stack</a:t>
            </a:r>
            <a:r>
              <a:rPr lang="en-US" sz="2000" dirty="0"/>
              <a:t> memory is full, Java runtime throws </a:t>
            </a:r>
            <a:r>
              <a:rPr lang="en-US" sz="2000" dirty="0" err="1"/>
              <a:t>java.lang.</a:t>
            </a:r>
            <a:r>
              <a:rPr lang="en-US" sz="2000" b="1" dirty="0" err="1">
                <a:solidFill>
                  <a:srgbClr val="FFC000"/>
                </a:solidFill>
              </a:rPr>
              <a:t>StackOverFlowError</a:t>
            </a:r>
            <a:r>
              <a:rPr lang="en-US" sz="2000" dirty="0"/>
              <a:t> whereas if </a:t>
            </a:r>
            <a:r>
              <a:rPr lang="en-US" sz="2000" b="1" dirty="0"/>
              <a:t>heap</a:t>
            </a:r>
            <a:r>
              <a:rPr lang="en-US" sz="2000" dirty="0"/>
              <a:t> memory is full, it throws </a:t>
            </a:r>
            <a:r>
              <a:rPr lang="en-US" sz="2000" dirty="0" err="1"/>
              <a:t>java.lang.</a:t>
            </a:r>
            <a:r>
              <a:rPr lang="en-US" sz="2000" b="1" dirty="0" err="1">
                <a:solidFill>
                  <a:srgbClr val="FFC000"/>
                </a:solidFill>
              </a:rPr>
              <a:t>OutOfMemoryError</a:t>
            </a:r>
            <a:r>
              <a:rPr lang="en-US" sz="2000" dirty="0"/>
              <a:t>: Java Heap Space error.</a:t>
            </a:r>
            <a:endParaRPr lang="hu-HU" sz="2000" dirty="0"/>
          </a:p>
        </p:txBody>
      </p:sp>
    </p:spTree>
    <p:extLst>
      <p:ext uri="{BB962C8B-B14F-4D97-AF65-F5344CB8AC3E}">
        <p14:creationId xmlns:p14="http://schemas.microsoft.com/office/powerpoint/2010/main" val="398122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8" grpId="0" animBg="1"/>
      <p:bldP spid="39" grpId="0" animBg="1"/>
      <p:bldP spid="40"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2414" y="79636"/>
            <a:ext cx="9767449" cy="807671"/>
          </a:xfrm>
        </p:spPr>
        <p:txBody>
          <a:bodyPr/>
          <a:lstStyle/>
          <a:p>
            <a:r>
              <a:rPr lang="hu-HU" sz="4000" dirty="0" err="1" smtClean="0">
                <a:solidFill>
                  <a:schemeClr val="tx1"/>
                </a:solidFill>
              </a:rPr>
              <a:t>Heap</a:t>
            </a:r>
            <a:r>
              <a:rPr lang="hu-HU" sz="4000" dirty="0" smtClean="0">
                <a:solidFill>
                  <a:schemeClr val="tx1"/>
                </a:solidFill>
              </a:rPr>
              <a:t> and </a:t>
            </a:r>
            <a:r>
              <a:rPr lang="hu-HU" sz="4000" dirty="0" err="1" smtClean="0">
                <a:solidFill>
                  <a:schemeClr val="tx1"/>
                </a:solidFill>
              </a:rPr>
              <a:t>Stack</a:t>
            </a:r>
            <a:r>
              <a:rPr lang="hu-HU" sz="4000" dirty="0" smtClean="0">
                <a:solidFill>
                  <a:schemeClr val="tx1"/>
                </a:solidFill>
              </a:rPr>
              <a:t> </a:t>
            </a:r>
            <a:r>
              <a:rPr lang="hu-HU" sz="4000" dirty="0" err="1" smtClean="0">
                <a:solidFill>
                  <a:schemeClr val="tx1"/>
                </a:solidFill>
              </a:rPr>
              <a:t>memory</a:t>
            </a:r>
            <a:r>
              <a:rPr lang="hu-HU" sz="4000" dirty="0" smtClean="0">
                <a:solidFill>
                  <a:schemeClr val="tx1"/>
                </a:solidFill>
              </a:rPr>
              <a:t> </a:t>
            </a:r>
            <a:r>
              <a:rPr lang="hu-HU" sz="4000" dirty="0" err="1" smtClean="0">
                <a:solidFill>
                  <a:schemeClr val="tx1"/>
                </a:solidFill>
              </a:rPr>
              <a:t>example</a:t>
            </a:r>
            <a:endParaRPr lang="hu-HU" sz="4000" dirty="0"/>
          </a:p>
        </p:txBody>
      </p:sp>
      <p:sp>
        <p:nvSpPr>
          <p:cNvPr id="5" name="Cím 1"/>
          <p:cNvSpPr txBox="1">
            <a:spLocks/>
          </p:cNvSpPr>
          <p:nvPr/>
        </p:nvSpPr>
        <p:spPr>
          <a:xfrm>
            <a:off x="259602" y="1461716"/>
            <a:ext cx="6709610" cy="208055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public static void </a:t>
            </a:r>
            <a:r>
              <a:rPr lang="en-US" sz="2000" b="1" dirty="0">
                <a:solidFill>
                  <a:srgbClr val="FFFF00"/>
                </a:solidFill>
              </a:rPr>
              <a:t>main</a:t>
            </a:r>
            <a:r>
              <a:rPr lang="en-US" sz="2000" b="1" dirty="0"/>
              <a:t>(String[] </a:t>
            </a:r>
            <a:r>
              <a:rPr lang="en-US" sz="2000" b="1" dirty="0" err="1"/>
              <a:t>args</a:t>
            </a:r>
            <a:r>
              <a:rPr lang="en-US" sz="2000" b="1" dirty="0"/>
              <a:t>) </a:t>
            </a:r>
            <a:r>
              <a:rPr lang="en-US" sz="2000" b="1" dirty="0" smtClean="0"/>
              <a:t>{</a:t>
            </a:r>
            <a:endParaRPr lang="hu-HU" sz="2000" b="1" dirty="0" smtClean="0"/>
          </a:p>
          <a:p>
            <a:endParaRPr lang="hu-HU" sz="2000" b="1" dirty="0" smtClean="0">
              <a:solidFill>
                <a:schemeClr val="tx1"/>
              </a:solidFill>
            </a:endParaRPr>
          </a:p>
          <a:p>
            <a:endParaRPr lang="hu-HU" sz="2000" b="1" dirty="0">
              <a:solidFill>
                <a:schemeClr val="tx1"/>
              </a:solidFill>
            </a:endParaRPr>
          </a:p>
          <a:p>
            <a:r>
              <a:rPr lang="hu-HU" sz="2000" b="1" dirty="0" smtClean="0">
                <a:solidFill>
                  <a:schemeClr val="tx1"/>
                </a:solidFill>
              </a:rPr>
              <a:t>}</a:t>
            </a:r>
            <a:endParaRPr lang="en-US" sz="2000" dirty="0">
              <a:solidFill>
                <a:schemeClr val="tx1"/>
              </a:solidFill>
            </a:endParaRPr>
          </a:p>
        </p:txBody>
      </p:sp>
      <p:sp>
        <p:nvSpPr>
          <p:cNvPr id="21" name="Téglalap 20"/>
          <p:cNvSpPr/>
          <p:nvPr/>
        </p:nvSpPr>
        <p:spPr>
          <a:xfrm>
            <a:off x="6483178"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Szövegdoboz 22"/>
          <p:cNvSpPr txBox="1"/>
          <p:nvPr/>
        </p:nvSpPr>
        <p:spPr>
          <a:xfrm>
            <a:off x="7146941" y="6338668"/>
            <a:ext cx="1379217" cy="523220"/>
          </a:xfrm>
          <a:prstGeom prst="rect">
            <a:avLst/>
          </a:prstGeom>
          <a:noFill/>
        </p:spPr>
        <p:txBody>
          <a:bodyPr wrap="square" rtlCol="0">
            <a:spAutoFit/>
          </a:bodyPr>
          <a:lstStyle/>
          <a:p>
            <a:r>
              <a:rPr lang="hu-HU" sz="2800" dirty="0" smtClean="0"/>
              <a:t>STACK</a:t>
            </a:r>
            <a:endParaRPr lang="hu-HU" sz="2800" dirty="0"/>
          </a:p>
        </p:txBody>
      </p:sp>
      <p:sp>
        <p:nvSpPr>
          <p:cNvPr id="25" name="Lekerekített téglalap 24"/>
          <p:cNvSpPr/>
          <p:nvPr/>
        </p:nvSpPr>
        <p:spPr>
          <a:xfrm>
            <a:off x="6557320" y="5367123"/>
            <a:ext cx="2413687" cy="8606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26" name="Szövegdoboz 25"/>
          <p:cNvSpPr txBox="1"/>
          <p:nvPr/>
        </p:nvSpPr>
        <p:spPr>
          <a:xfrm>
            <a:off x="6557320" y="5280791"/>
            <a:ext cx="1886464" cy="646331"/>
          </a:xfrm>
          <a:prstGeom prst="rect">
            <a:avLst/>
          </a:prstGeom>
          <a:noFill/>
        </p:spPr>
        <p:txBody>
          <a:bodyPr wrap="square" rtlCol="0">
            <a:spAutoFit/>
          </a:bodyPr>
          <a:lstStyle/>
          <a:p>
            <a:r>
              <a:rPr lang="hu-HU" sz="3600" b="1" dirty="0" smtClean="0">
                <a:solidFill>
                  <a:srgbClr val="FFFF00"/>
                </a:solidFill>
              </a:rPr>
              <a:t>main</a:t>
            </a:r>
            <a:endParaRPr lang="hu-HU" sz="3600" b="1" dirty="0">
              <a:solidFill>
                <a:srgbClr val="FFFF00"/>
              </a:solidFill>
            </a:endParaRPr>
          </a:p>
        </p:txBody>
      </p:sp>
      <p:sp>
        <p:nvSpPr>
          <p:cNvPr id="8" name="Szövegdoboz 7"/>
          <p:cNvSpPr txBox="1"/>
          <p:nvPr/>
        </p:nvSpPr>
        <p:spPr>
          <a:xfrm>
            <a:off x="1789308" y="5443521"/>
            <a:ext cx="4166647" cy="707886"/>
          </a:xfrm>
          <a:prstGeom prst="rect">
            <a:avLst/>
          </a:prstGeom>
          <a:noFill/>
        </p:spPr>
        <p:txBody>
          <a:bodyPr wrap="square" rtlCol="0">
            <a:spAutoFit/>
          </a:bodyPr>
          <a:lstStyle/>
          <a:p>
            <a:r>
              <a:rPr lang="en-US" sz="2000" dirty="0">
                <a:solidFill>
                  <a:srgbClr val="FFC000"/>
                </a:solidFill>
              </a:rPr>
              <a:t>In the Stack a frame will be created from the main method</a:t>
            </a:r>
            <a:endParaRPr lang="hu-HU" sz="2000" dirty="0">
              <a:solidFill>
                <a:srgbClr val="FFC000"/>
              </a:solidFill>
            </a:endParaRPr>
          </a:p>
        </p:txBody>
      </p:sp>
    </p:spTree>
    <p:extLst>
      <p:ext uri="{BB962C8B-B14F-4D97-AF65-F5344CB8AC3E}">
        <p14:creationId xmlns:p14="http://schemas.microsoft.com/office/powerpoint/2010/main" val="170914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par>
                          <p:cTn id="19" fill="hold">
                            <p:stCondLst>
                              <p:cond delay="500"/>
                            </p:stCondLst>
                            <p:childTnLst>
                              <p:par>
                                <p:cTn id="20" presetID="26" presetClass="entr" presetSubtype="0"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80">
                                          <p:stCondLst>
                                            <p:cond delay="0"/>
                                          </p:stCondLst>
                                        </p:cTn>
                                        <p:tgtEl>
                                          <p:spTgt spid="25"/>
                                        </p:tgtEl>
                                      </p:cBhvr>
                                    </p:animEffect>
                                    <p:anim calcmode="lin" valueType="num">
                                      <p:cBhvr>
                                        <p:cTn id="23"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28" dur="26">
                                          <p:stCondLst>
                                            <p:cond delay="650"/>
                                          </p:stCondLst>
                                        </p:cTn>
                                        <p:tgtEl>
                                          <p:spTgt spid="25"/>
                                        </p:tgtEl>
                                      </p:cBhvr>
                                      <p:to x="100000" y="60000"/>
                                    </p:animScale>
                                    <p:animScale>
                                      <p:cBhvr>
                                        <p:cTn id="29" dur="166" decel="50000">
                                          <p:stCondLst>
                                            <p:cond delay="676"/>
                                          </p:stCondLst>
                                        </p:cTn>
                                        <p:tgtEl>
                                          <p:spTgt spid="25"/>
                                        </p:tgtEl>
                                      </p:cBhvr>
                                      <p:to x="100000" y="100000"/>
                                    </p:animScale>
                                    <p:animScale>
                                      <p:cBhvr>
                                        <p:cTn id="30" dur="26">
                                          <p:stCondLst>
                                            <p:cond delay="1312"/>
                                          </p:stCondLst>
                                        </p:cTn>
                                        <p:tgtEl>
                                          <p:spTgt spid="25"/>
                                        </p:tgtEl>
                                      </p:cBhvr>
                                      <p:to x="100000" y="80000"/>
                                    </p:animScale>
                                    <p:animScale>
                                      <p:cBhvr>
                                        <p:cTn id="31" dur="166" decel="50000">
                                          <p:stCondLst>
                                            <p:cond delay="1338"/>
                                          </p:stCondLst>
                                        </p:cTn>
                                        <p:tgtEl>
                                          <p:spTgt spid="25"/>
                                        </p:tgtEl>
                                      </p:cBhvr>
                                      <p:to x="100000" y="100000"/>
                                    </p:animScale>
                                    <p:animScale>
                                      <p:cBhvr>
                                        <p:cTn id="32" dur="26">
                                          <p:stCondLst>
                                            <p:cond delay="1642"/>
                                          </p:stCondLst>
                                        </p:cTn>
                                        <p:tgtEl>
                                          <p:spTgt spid="25"/>
                                        </p:tgtEl>
                                      </p:cBhvr>
                                      <p:to x="100000" y="90000"/>
                                    </p:animScale>
                                    <p:animScale>
                                      <p:cBhvr>
                                        <p:cTn id="33" dur="166" decel="50000">
                                          <p:stCondLst>
                                            <p:cond delay="1668"/>
                                          </p:stCondLst>
                                        </p:cTn>
                                        <p:tgtEl>
                                          <p:spTgt spid="25"/>
                                        </p:tgtEl>
                                      </p:cBhvr>
                                      <p:to x="100000" y="100000"/>
                                    </p:animScale>
                                    <p:animScale>
                                      <p:cBhvr>
                                        <p:cTn id="34" dur="26">
                                          <p:stCondLst>
                                            <p:cond delay="1808"/>
                                          </p:stCondLst>
                                        </p:cTn>
                                        <p:tgtEl>
                                          <p:spTgt spid="25"/>
                                        </p:tgtEl>
                                      </p:cBhvr>
                                      <p:to x="100000" y="95000"/>
                                    </p:animScale>
                                    <p:animScale>
                                      <p:cBhvr>
                                        <p:cTn id="35" dur="166" decel="50000">
                                          <p:stCondLst>
                                            <p:cond delay="1834"/>
                                          </p:stCondLst>
                                        </p:cTn>
                                        <p:tgtEl>
                                          <p:spTgt spid="25"/>
                                        </p:tgtEl>
                                      </p:cBhvr>
                                      <p:to x="100000" y="100000"/>
                                    </p:animScale>
                                  </p:childTnLst>
                                </p:cTn>
                              </p:par>
                              <p:par>
                                <p:cTn id="36" presetID="26"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down)">
                                      <p:cBhvr>
                                        <p:cTn id="38" dur="580">
                                          <p:stCondLst>
                                            <p:cond delay="0"/>
                                          </p:stCondLst>
                                        </p:cTn>
                                        <p:tgtEl>
                                          <p:spTgt spid="26"/>
                                        </p:tgtEl>
                                      </p:cBhvr>
                                    </p:animEffect>
                                    <p:anim calcmode="lin" valueType="num">
                                      <p:cBhvr>
                                        <p:cTn id="39"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44" dur="26">
                                          <p:stCondLst>
                                            <p:cond delay="650"/>
                                          </p:stCondLst>
                                        </p:cTn>
                                        <p:tgtEl>
                                          <p:spTgt spid="26"/>
                                        </p:tgtEl>
                                      </p:cBhvr>
                                      <p:to x="100000" y="60000"/>
                                    </p:animScale>
                                    <p:animScale>
                                      <p:cBhvr>
                                        <p:cTn id="45" dur="166" decel="50000">
                                          <p:stCondLst>
                                            <p:cond delay="676"/>
                                          </p:stCondLst>
                                        </p:cTn>
                                        <p:tgtEl>
                                          <p:spTgt spid="26"/>
                                        </p:tgtEl>
                                      </p:cBhvr>
                                      <p:to x="100000" y="100000"/>
                                    </p:animScale>
                                    <p:animScale>
                                      <p:cBhvr>
                                        <p:cTn id="46" dur="26">
                                          <p:stCondLst>
                                            <p:cond delay="1312"/>
                                          </p:stCondLst>
                                        </p:cTn>
                                        <p:tgtEl>
                                          <p:spTgt spid="26"/>
                                        </p:tgtEl>
                                      </p:cBhvr>
                                      <p:to x="100000" y="80000"/>
                                    </p:animScale>
                                    <p:animScale>
                                      <p:cBhvr>
                                        <p:cTn id="47" dur="166" decel="50000">
                                          <p:stCondLst>
                                            <p:cond delay="1338"/>
                                          </p:stCondLst>
                                        </p:cTn>
                                        <p:tgtEl>
                                          <p:spTgt spid="26"/>
                                        </p:tgtEl>
                                      </p:cBhvr>
                                      <p:to x="100000" y="100000"/>
                                    </p:animScale>
                                    <p:animScale>
                                      <p:cBhvr>
                                        <p:cTn id="48" dur="26">
                                          <p:stCondLst>
                                            <p:cond delay="1642"/>
                                          </p:stCondLst>
                                        </p:cTn>
                                        <p:tgtEl>
                                          <p:spTgt spid="26"/>
                                        </p:tgtEl>
                                      </p:cBhvr>
                                      <p:to x="100000" y="90000"/>
                                    </p:animScale>
                                    <p:animScale>
                                      <p:cBhvr>
                                        <p:cTn id="49" dur="166" decel="50000">
                                          <p:stCondLst>
                                            <p:cond delay="1668"/>
                                          </p:stCondLst>
                                        </p:cTn>
                                        <p:tgtEl>
                                          <p:spTgt spid="26"/>
                                        </p:tgtEl>
                                      </p:cBhvr>
                                      <p:to x="100000" y="100000"/>
                                    </p:animScale>
                                    <p:animScale>
                                      <p:cBhvr>
                                        <p:cTn id="50" dur="26">
                                          <p:stCondLst>
                                            <p:cond delay="1808"/>
                                          </p:stCondLst>
                                        </p:cTn>
                                        <p:tgtEl>
                                          <p:spTgt spid="26"/>
                                        </p:tgtEl>
                                      </p:cBhvr>
                                      <p:to x="100000" y="95000"/>
                                    </p:animScale>
                                    <p:animScale>
                                      <p:cBhvr>
                                        <p:cTn id="51" dur="166" decel="50000">
                                          <p:stCondLst>
                                            <p:cond delay="1834"/>
                                          </p:stCondLst>
                                        </p:cTn>
                                        <p:tgtEl>
                                          <p:spTgt spid="26"/>
                                        </p:tgtEl>
                                      </p:cBhvr>
                                      <p:to x="100000" y="100000"/>
                                    </p:animScale>
                                  </p:childTnLst>
                                </p:cTn>
                              </p:par>
                              <p:par>
                                <p:cTn id="52" presetID="10" presetClass="entr" presetSubtype="0" fill="hold" grpId="0"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21" grpId="0" animBg="1"/>
      <p:bldP spid="23" grpId="0"/>
      <p:bldP spid="25" grpId="0" animBg="1"/>
      <p:bldP spid="2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2414" y="79636"/>
            <a:ext cx="9767449" cy="807671"/>
          </a:xfrm>
        </p:spPr>
        <p:txBody>
          <a:bodyPr/>
          <a:lstStyle/>
          <a:p>
            <a:r>
              <a:rPr lang="hu-HU" sz="4000" dirty="0" err="1" smtClean="0">
                <a:solidFill>
                  <a:schemeClr val="tx1"/>
                </a:solidFill>
              </a:rPr>
              <a:t>Heap</a:t>
            </a:r>
            <a:r>
              <a:rPr lang="hu-HU" sz="4000" dirty="0" smtClean="0">
                <a:solidFill>
                  <a:schemeClr val="tx1"/>
                </a:solidFill>
              </a:rPr>
              <a:t> and </a:t>
            </a:r>
            <a:r>
              <a:rPr lang="hu-HU" sz="4000" dirty="0" err="1" smtClean="0">
                <a:solidFill>
                  <a:schemeClr val="tx1"/>
                </a:solidFill>
              </a:rPr>
              <a:t>Stack</a:t>
            </a:r>
            <a:r>
              <a:rPr lang="hu-HU" sz="4000" dirty="0" smtClean="0">
                <a:solidFill>
                  <a:schemeClr val="tx1"/>
                </a:solidFill>
              </a:rPr>
              <a:t> </a:t>
            </a:r>
            <a:r>
              <a:rPr lang="hu-HU" sz="4000" dirty="0" err="1" smtClean="0">
                <a:solidFill>
                  <a:schemeClr val="tx1"/>
                </a:solidFill>
              </a:rPr>
              <a:t>memory</a:t>
            </a:r>
            <a:r>
              <a:rPr lang="hu-HU" sz="4000" dirty="0" smtClean="0">
                <a:solidFill>
                  <a:schemeClr val="tx1"/>
                </a:solidFill>
              </a:rPr>
              <a:t> </a:t>
            </a:r>
            <a:r>
              <a:rPr lang="hu-HU" sz="4000" dirty="0" err="1" smtClean="0">
                <a:solidFill>
                  <a:schemeClr val="tx1"/>
                </a:solidFill>
              </a:rPr>
              <a:t>example</a:t>
            </a:r>
            <a:endParaRPr lang="hu-HU" sz="4000" dirty="0"/>
          </a:p>
        </p:txBody>
      </p:sp>
      <p:sp>
        <p:nvSpPr>
          <p:cNvPr id="5" name="Cím 1"/>
          <p:cNvSpPr txBox="1">
            <a:spLocks/>
          </p:cNvSpPr>
          <p:nvPr/>
        </p:nvSpPr>
        <p:spPr>
          <a:xfrm>
            <a:off x="259602" y="1461716"/>
            <a:ext cx="6709610" cy="208055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public static void </a:t>
            </a:r>
            <a:r>
              <a:rPr lang="en-US" sz="2000" b="1" dirty="0">
                <a:solidFill>
                  <a:srgbClr val="FFFF00"/>
                </a:solidFill>
              </a:rPr>
              <a:t>main</a:t>
            </a:r>
            <a:r>
              <a:rPr lang="en-US" sz="2000" b="1" dirty="0"/>
              <a:t>(String[] </a:t>
            </a:r>
            <a:r>
              <a:rPr lang="en-US" sz="2000" b="1" dirty="0" err="1"/>
              <a:t>args</a:t>
            </a:r>
            <a:r>
              <a:rPr lang="en-US" sz="2000" b="1" dirty="0"/>
              <a:t>) </a:t>
            </a:r>
            <a:r>
              <a:rPr lang="en-US" sz="2000" b="1" dirty="0" smtClean="0"/>
              <a:t>{</a:t>
            </a:r>
            <a:endParaRPr lang="hu-HU" sz="2000" b="1" dirty="0" smtClean="0"/>
          </a:p>
          <a:p>
            <a:endParaRPr lang="hu-HU" sz="2000" b="1" dirty="0" smtClean="0">
              <a:solidFill>
                <a:schemeClr val="tx1"/>
              </a:solidFill>
            </a:endParaRPr>
          </a:p>
          <a:p>
            <a:endParaRPr lang="hu-HU" sz="2000" b="1" dirty="0">
              <a:solidFill>
                <a:schemeClr val="tx1"/>
              </a:solidFill>
            </a:endParaRPr>
          </a:p>
          <a:p>
            <a:r>
              <a:rPr lang="hu-HU" sz="2000" b="1" dirty="0" smtClean="0">
                <a:solidFill>
                  <a:schemeClr val="tx1"/>
                </a:solidFill>
              </a:rPr>
              <a:t>}</a:t>
            </a:r>
            <a:endParaRPr lang="en-US" sz="2000" dirty="0">
              <a:solidFill>
                <a:schemeClr val="tx1"/>
              </a:solidFill>
            </a:endParaRPr>
          </a:p>
        </p:txBody>
      </p:sp>
      <p:sp>
        <p:nvSpPr>
          <p:cNvPr id="21" name="Téglalap 20"/>
          <p:cNvSpPr/>
          <p:nvPr/>
        </p:nvSpPr>
        <p:spPr>
          <a:xfrm>
            <a:off x="6483178"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Szövegdoboz 22"/>
          <p:cNvSpPr txBox="1"/>
          <p:nvPr/>
        </p:nvSpPr>
        <p:spPr>
          <a:xfrm>
            <a:off x="7146941" y="6338668"/>
            <a:ext cx="1379217" cy="523220"/>
          </a:xfrm>
          <a:prstGeom prst="rect">
            <a:avLst/>
          </a:prstGeom>
          <a:noFill/>
        </p:spPr>
        <p:txBody>
          <a:bodyPr wrap="square" rtlCol="0">
            <a:spAutoFit/>
          </a:bodyPr>
          <a:lstStyle/>
          <a:p>
            <a:r>
              <a:rPr lang="hu-HU" sz="2800" dirty="0" smtClean="0"/>
              <a:t>STACK</a:t>
            </a:r>
            <a:endParaRPr lang="hu-HU" sz="2800" dirty="0"/>
          </a:p>
        </p:txBody>
      </p:sp>
      <p:sp>
        <p:nvSpPr>
          <p:cNvPr id="25" name="Lekerekített téglalap 24"/>
          <p:cNvSpPr/>
          <p:nvPr/>
        </p:nvSpPr>
        <p:spPr>
          <a:xfrm>
            <a:off x="6557320" y="5367123"/>
            <a:ext cx="2413687" cy="8606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26" name="Szövegdoboz 25"/>
          <p:cNvSpPr txBox="1"/>
          <p:nvPr/>
        </p:nvSpPr>
        <p:spPr>
          <a:xfrm>
            <a:off x="6557320" y="5280791"/>
            <a:ext cx="1886464" cy="646331"/>
          </a:xfrm>
          <a:prstGeom prst="rect">
            <a:avLst/>
          </a:prstGeom>
          <a:noFill/>
        </p:spPr>
        <p:txBody>
          <a:bodyPr wrap="square" rtlCol="0">
            <a:spAutoFit/>
          </a:bodyPr>
          <a:lstStyle/>
          <a:p>
            <a:r>
              <a:rPr lang="hu-HU" sz="3600" b="1" dirty="0" smtClean="0">
                <a:solidFill>
                  <a:srgbClr val="FFFF00"/>
                </a:solidFill>
              </a:rPr>
              <a:t>main</a:t>
            </a:r>
            <a:endParaRPr lang="hu-HU" sz="3600" b="1" dirty="0">
              <a:solidFill>
                <a:srgbClr val="FFFF00"/>
              </a:solidFill>
            </a:endParaRPr>
          </a:p>
        </p:txBody>
      </p:sp>
      <p:sp>
        <p:nvSpPr>
          <p:cNvPr id="9" name="Szövegdoboz 8"/>
          <p:cNvSpPr txBox="1"/>
          <p:nvPr/>
        </p:nvSpPr>
        <p:spPr>
          <a:xfrm>
            <a:off x="716692" y="1779370"/>
            <a:ext cx="2323070" cy="400110"/>
          </a:xfrm>
          <a:prstGeom prst="rect">
            <a:avLst/>
          </a:prstGeom>
          <a:noFill/>
        </p:spPr>
        <p:txBody>
          <a:bodyPr wrap="square" rtlCol="0">
            <a:spAutoFit/>
          </a:bodyPr>
          <a:lstStyle/>
          <a:p>
            <a:r>
              <a:rPr lang="hu-HU" sz="2000" b="1" dirty="0" err="1"/>
              <a:t>d</a:t>
            </a:r>
            <a:r>
              <a:rPr lang="hu-HU" sz="2000" b="1" dirty="0" err="1" smtClean="0"/>
              <a:t>ouble</a:t>
            </a:r>
            <a:r>
              <a:rPr lang="hu-HU" sz="2000" b="1" dirty="0" smtClean="0"/>
              <a:t> </a:t>
            </a:r>
            <a:r>
              <a:rPr lang="hu-HU" sz="2000" b="1" dirty="0">
                <a:solidFill>
                  <a:srgbClr val="FF0000"/>
                </a:solidFill>
              </a:rPr>
              <a:t>d</a:t>
            </a:r>
            <a:r>
              <a:rPr lang="hu-HU" sz="2000" b="1" dirty="0" smtClean="0"/>
              <a:t> = 10;</a:t>
            </a:r>
            <a:endParaRPr lang="hu-HU" sz="2000" b="1" dirty="0"/>
          </a:p>
        </p:txBody>
      </p:sp>
      <p:sp>
        <p:nvSpPr>
          <p:cNvPr id="10" name="Szövegdoboz 9"/>
          <p:cNvSpPr txBox="1"/>
          <p:nvPr/>
        </p:nvSpPr>
        <p:spPr>
          <a:xfrm>
            <a:off x="8419074" y="5709567"/>
            <a:ext cx="403654" cy="584775"/>
          </a:xfrm>
          <a:prstGeom prst="rect">
            <a:avLst/>
          </a:prstGeom>
          <a:noFill/>
        </p:spPr>
        <p:txBody>
          <a:bodyPr wrap="square" rtlCol="0">
            <a:spAutoFit/>
          </a:bodyPr>
          <a:lstStyle/>
          <a:p>
            <a:r>
              <a:rPr lang="hu-HU" sz="3200" dirty="0" smtClean="0">
                <a:solidFill>
                  <a:srgbClr val="FF0000"/>
                </a:solidFill>
              </a:rPr>
              <a:t>d</a:t>
            </a:r>
            <a:endParaRPr lang="hu-HU" sz="3200" dirty="0">
              <a:solidFill>
                <a:srgbClr val="FF0000"/>
              </a:solidFill>
            </a:endParaRPr>
          </a:p>
        </p:txBody>
      </p:sp>
      <p:sp>
        <p:nvSpPr>
          <p:cNvPr id="3" name="Szövegdoboz 2"/>
          <p:cNvSpPr txBox="1"/>
          <p:nvPr/>
        </p:nvSpPr>
        <p:spPr>
          <a:xfrm>
            <a:off x="1801326" y="5370375"/>
            <a:ext cx="4477732" cy="923330"/>
          </a:xfrm>
          <a:prstGeom prst="rect">
            <a:avLst/>
          </a:prstGeom>
          <a:noFill/>
        </p:spPr>
        <p:txBody>
          <a:bodyPr wrap="square" rtlCol="0">
            <a:spAutoFit/>
          </a:bodyPr>
          <a:lstStyle/>
          <a:p>
            <a:r>
              <a:rPr lang="en-US" dirty="0">
                <a:solidFill>
                  <a:srgbClr val="FFC000"/>
                </a:solidFill>
              </a:rPr>
              <a:t>A local variable </a:t>
            </a:r>
            <a:r>
              <a:rPr lang="en-US" dirty="0">
                <a:solidFill>
                  <a:srgbClr val="FF0000"/>
                </a:solidFill>
              </a:rPr>
              <a:t>d</a:t>
            </a:r>
            <a:r>
              <a:rPr lang="en-US" dirty="0"/>
              <a:t> </a:t>
            </a:r>
            <a:r>
              <a:rPr lang="en-US" dirty="0">
                <a:solidFill>
                  <a:srgbClr val="FFC000"/>
                </a:solidFill>
              </a:rPr>
              <a:t>in main method will also be created in the main method's frame in the Stack. </a:t>
            </a:r>
            <a:endParaRPr lang="hu-HU" dirty="0">
              <a:solidFill>
                <a:srgbClr val="FFC000"/>
              </a:solidFill>
            </a:endParaRPr>
          </a:p>
        </p:txBody>
      </p:sp>
    </p:spTree>
    <p:extLst>
      <p:ext uri="{BB962C8B-B14F-4D97-AF65-F5344CB8AC3E}">
        <p14:creationId xmlns:p14="http://schemas.microsoft.com/office/powerpoint/2010/main" val="150282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80">
                                          <p:stCondLst>
                                            <p:cond delay="0"/>
                                          </p:stCondLst>
                                        </p:cTn>
                                        <p:tgtEl>
                                          <p:spTgt spid="10"/>
                                        </p:tgtEl>
                                      </p:cBhvr>
                                    </p:animEffect>
                                    <p:anim calcmode="lin" valueType="num">
                                      <p:cBhvr>
                                        <p:cTn id="13"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8" dur="26">
                                          <p:stCondLst>
                                            <p:cond delay="650"/>
                                          </p:stCondLst>
                                        </p:cTn>
                                        <p:tgtEl>
                                          <p:spTgt spid="10"/>
                                        </p:tgtEl>
                                      </p:cBhvr>
                                      <p:to x="100000" y="60000"/>
                                    </p:animScale>
                                    <p:animScale>
                                      <p:cBhvr>
                                        <p:cTn id="19" dur="166" decel="50000">
                                          <p:stCondLst>
                                            <p:cond delay="676"/>
                                          </p:stCondLst>
                                        </p:cTn>
                                        <p:tgtEl>
                                          <p:spTgt spid="10"/>
                                        </p:tgtEl>
                                      </p:cBhvr>
                                      <p:to x="100000" y="100000"/>
                                    </p:animScale>
                                    <p:animScale>
                                      <p:cBhvr>
                                        <p:cTn id="20" dur="26">
                                          <p:stCondLst>
                                            <p:cond delay="1312"/>
                                          </p:stCondLst>
                                        </p:cTn>
                                        <p:tgtEl>
                                          <p:spTgt spid="10"/>
                                        </p:tgtEl>
                                      </p:cBhvr>
                                      <p:to x="100000" y="80000"/>
                                    </p:animScale>
                                    <p:animScale>
                                      <p:cBhvr>
                                        <p:cTn id="21" dur="166" decel="50000">
                                          <p:stCondLst>
                                            <p:cond delay="1338"/>
                                          </p:stCondLst>
                                        </p:cTn>
                                        <p:tgtEl>
                                          <p:spTgt spid="10"/>
                                        </p:tgtEl>
                                      </p:cBhvr>
                                      <p:to x="100000" y="100000"/>
                                    </p:animScale>
                                    <p:animScale>
                                      <p:cBhvr>
                                        <p:cTn id="22" dur="26">
                                          <p:stCondLst>
                                            <p:cond delay="1642"/>
                                          </p:stCondLst>
                                        </p:cTn>
                                        <p:tgtEl>
                                          <p:spTgt spid="10"/>
                                        </p:tgtEl>
                                      </p:cBhvr>
                                      <p:to x="100000" y="90000"/>
                                    </p:animScale>
                                    <p:animScale>
                                      <p:cBhvr>
                                        <p:cTn id="23" dur="166" decel="50000">
                                          <p:stCondLst>
                                            <p:cond delay="1668"/>
                                          </p:stCondLst>
                                        </p:cTn>
                                        <p:tgtEl>
                                          <p:spTgt spid="10"/>
                                        </p:tgtEl>
                                      </p:cBhvr>
                                      <p:to x="100000" y="100000"/>
                                    </p:animScale>
                                    <p:animScale>
                                      <p:cBhvr>
                                        <p:cTn id="24" dur="26">
                                          <p:stCondLst>
                                            <p:cond delay="1808"/>
                                          </p:stCondLst>
                                        </p:cTn>
                                        <p:tgtEl>
                                          <p:spTgt spid="10"/>
                                        </p:tgtEl>
                                      </p:cBhvr>
                                      <p:to x="100000" y="95000"/>
                                    </p:animScale>
                                    <p:animScale>
                                      <p:cBhvr>
                                        <p:cTn id="25" dur="166" decel="50000">
                                          <p:stCondLst>
                                            <p:cond delay="1834"/>
                                          </p:stCondLst>
                                        </p:cTn>
                                        <p:tgtEl>
                                          <p:spTgt spid="10"/>
                                        </p:tgtEl>
                                      </p:cBhvr>
                                      <p:to x="100000" y="100000"/>
                                    </p:animScale>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2414" y="79636"/>
            <a:ext cx="9767449" cy="807671"/>
          </a:xfrm>
        </p:spPr>
        <p:txBody>
          <a:bodyPr/>
          <a:lstStyle/>
          <a:p>
            <a:r>
              <a:rPr lang="hu-HU" sz="4000" dirty="0" err="1" smtClean="0">
                <a:solidFill>
                  <a:schemeClr val="tx1"/>
                </a:solidFill>
              </a:rPr>
              <a:t>Heap</a:t>
            </a:r>
            <a:r>
              <a:rPr lang="hu-HU" sz="4000" dirty="0" smtClean="0">
                <a:solidFill>
                  <a:schemeClr val="tx1"/>
                </a:solidFill>
              </a:rPr>
              <a:t> and </a:t>
            </a:r>
            <a:r>
              <a:rPr lang="hu-HU" sz="4000" dirty="0" err="1" smtClean="0">
                <a:solidFill>
                  <a:schemeClr val="tx1"/>
                </a:solidFill>
              </a:rPr>
              <a:t>Stack</a:t>
            </a:r>
            <a:r>
              <a:rPr lang="hu-HU" sz="4000" dirty="0" smtClean="0">
                <a:solidFill>
                  <a:schemeClr val="tx1"/>
                </a:solidFill>
              </a:rPr>
              <a:t> </a:t>
            </a:r>
            <a:r>
              <a:rPr lang="hu-HU" sz="4000" dirty="0" err="1" smtClean="0">
                <a:solidFill>
                  <a:schemeClr val="tx1"/>
                </a:solidFill>
              </a:rPr>
              <a:t>memory</a:t>
            </a:r>
            <a:r>
              <a:rPr lang="hu-HU" sz="4000" dirty="0" smtClean="0">
                <a:solidFill>
                  <a:schemeClr val="tx1"/>
                </a:solidFill>
              </a:rPr>
              <a:t> </a:t>
            </a:r>
            <a:r>
              <a:rPr lang="hu-HU" sz="4000" dirty="0" err="1" smtClean="0">
                <a:solidFill>
                  <a:schemeClr val="tx1"/>
                </a:solidFill>
              </a:rPr>
              <a:t>example</a:t>
            </a:r>
            <a:endParaRPr lang="hu-HU" sz="4000" dirty="0"/>
          </a:p>
        </p:txBody>
      </p:sp>
      <p:sp>
        <p:nvSpPr>
          <p:cNvPr id="5" name="Cím 1"/>
          <p:cNvSpPr txBox="1">
            <a:spLocks/>
          </p:cNvSpPr>
          <p:nvPr/>
        </p:nvSpPr>
        <p:spPr>
          <a:xfrm>
            <a:off x="259602" y="1461716"/>
            <a:ext cx="6709610" cy="208055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public static void </a:t>
            </a:r>
            <a:r>
              <a:rPr lang="en-US" sz="2000" b="1" dirty="0">
                <a:solidFill>
                  <a:srgbClr val="FFFF00"/>
                </a:solidFill>
              </a:rPr>
              <a:t>main</a:t>
            </a:r>
            <a:r>
              <a:rPr lang="en-US" sz="2000" b="1" dirty="0"/>
              <a:t>(String[] </a:t>
            </a:r>
            <a:r>
              <a:rPr lang="en-US" sz="2000" b="1" dirty="0" err="1"/>
              <a:t>args</a:t>
            </a:r>
            <a:r>
              <a:rPr lang="en-US" sz="2000" b="1" dirty="0"/>
              <a:t>) </a:t>
            </a:r>
            <a:r>
              <a:rPr lang="en-US" sz="2000" b="1" dirty="0" smtClean="0"/>
              <a:t>{</a:t>
            </a:r>
            <a:endParaRPr lang="hu-HU" sz="2000" b="1" dirty="0" smtClean="0"/>
          </a:p>
          <a:p>
            <a:endParaRPr lang="hu-HU" sz="2000" b="1" dirty="0" smtClean="0">
              <a:solidFill>
                <a:schemeClr val="tx1"/>
              </a:solidFill>
            </a:endParaRPr>
          </a:p>
          <a:p>
            <a:endParaRPr lang="hu-HU" sz="2000" b="1" dirty="0">
              <a:solidFill>
                <a:schemeClr val="tx1"/>
              </a:solidFill>
            </a:endParaRPr>
          </a:p>
          <a:p>
            <a:r>
              <a:rPr lang="hu-HU" sz="2000" b="1" dirty="0" smtClean="0">
                <a:solidFill>
                  <a:schemeClr val="tx1"/>
                </a:solidFill>
              </a:rPr>
              <a:t>}</a:t>
            </a:r>
            <a:endParaRPr lang="en-US" sz="2000" dirty="0">
              <a:solidFill>
                <a:schemeClr val="tx1"/>
              </a:solidFill>
            </a:endParaRPr>
          </a:p>
        </p:txBody>
      </p:sp>
      <p:sp>
        <p:nvSpPr>
          <p:cNvPr id="21" name="Téglalap 20"/>
          <p:cNvSpPr/>
          <p:nvPr/>
        </p:nvSpPr>
        <p:spPr>
          <a:xfrm>
            <a:off x="6483178"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Szövegdoboz 22"/>
          <p:cNvSpPr txBox="1"/>
          <p:nvPr/>
        </p:nvSpPr>
        <p:spPr>
          <a:xfrm>
            <a:off x="7146941" y="6338668"/>
            <a:ext cx="1379217" cy="523220"/>
          </a:xfrm>
          <a:prstGeom prst="rect">
            <a:avLst/>
          </a:prstGeom>
          <a:noFill/>
        </p:spPr>
        <p:txBody>
          <a:bodyPr wrap="square" rtlCol="0">
            <a:spAutoFit/>
          </a:bodyPr>
          <a:lstStyle/>
          <a:p>
            <a:r>
              <a:rPr lang="hu-HU" sz="2800" dirty="0" smtClean="0"/>
              <a:t>STACK</a:t>
            </a:r>
            <a:endParaRPr lang="hu-HU" sz="2800" dirty="0"/>
          </a:p>
        </p:txBody>
      </p:sp>
      <p:sp>
        <p:nvSpPr>
          <p:cNvPr id="25" name="Lekerekített téglalap 24"/>
          <p:cNvSpPr/>
          <p:nvPr/>
        </p:nvSpPr>
        <p:spPr>
          <a:xfrm>
            <a:off x="6557320" y="5367123"/>
            <a:ext cx="2413687" cy="8606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26" name="Szövegdoboz 25"/>
          <p:cNvSpPr txBox="1"/>
          <p:nvPr/>
        </p:nvSpPr>
        <p:spPr>
          <a:xfrm>
            <a:off x="6557320" y="5280791"/>
            <a:ext cx="1886464" cy="646331"/>
          </a:xfrm>
          <a:prstGeom prst="rect">
            <a:avLst/>
          </a:prstGeom>
          <a:noFill/>
        </p:spPr>
        <p:txBody>
          <a:bodyPr wrap="square" rtlCol="0">
            <a:spAutoFit/>
          </a:bodyPr>
          <a:lstStyle/>
          <a:p>
            <a:r>
              <a:rPr lang="hu-HU" sz="3600" b="1" dirty="0" smtClean="0">
                <a:solidFill>
                  <a:srgbClr val="FFFF00"/>
                </a:solidFill>
              </a:rPr>
              <a:t>main</a:t>
            </a:r>
            <a:endParaRPr lang="hu-HU" sz="3600" b="1" dirty="0">
              <a:solidFill>
                <a:srgbClr val="FFFF00"/>
              </a:solidFill>
            </a:endParaRPr>
          </a:p>
        </p:txBody>
      </p:sp>
      <p:sp>
        <p:nvSpPr>
          <p:cNvPr id="9" name="Szövegdoboz 8"/>
          <p:cNvSpPr txBox="1"/>
          <p:nvPr/>
        </p:nvSpPr>
        <p:spPr>
          <a:xfrm>
            <a:off x="716692" y="1779370"/>
            <a:ext cx="2323070" cy="400110"/>
          </a:xfrm>
          <a:prstGeom prst="rect">
            <a:avLst/>
          </a:prstGeom>
          <a:noFill/>
        </p:spPr>
        <p:txBody>
          <a:bodyPr wrap="square" rtlCol="0">
            <a:spAutoFit/>
          </a:bodyPr>
          <a:lstStyle/>
          <a:p>
            <a:r>
              <a:rPr lang="hu-HU" sz="2000" b="1" dirty="0" err="1"/>
              <a:t>d</a:t>
            </a:r>
            <a:r>
              <a:rPr lang="hu-HU" sz="2000" b="1" dirty="0" err="1" smtClean="0"/>
              <a:t>ouble</a:t>
            </a:r>
            <a:r>
              <a:rPr lang="hu-HU" sz="2000" b="1" dirty="0" smtClean="0"/>
              <a:t> </a:t>
            </a:r>
            <a:r>
              <a:rPr lang="hu-HU" sz="2000" b="1" dirty="0">
                <a:solidFill>
                  <a:srgbClr val="FF0000"/>
                </a:solidFill>
              </a:rPr>
              <a:t>d</a:t>
            </a:r>
            <a:r>
              <a:rPr lang="hu-HU" sz="2000" b="1" dirty="0" smtClean="0"/>
              <a:t> = 10;</a:t>
            </a:r>
            <a:endParaRPr lang="hu-HU" sz="2000" b="1" dirty="0"/>
          </a:p>
        </p:txBody>
      </p:sp>
      <p:sp>
        <p:nvSpPr>
          <p:cNvPr id="10" name="Szövegdoboz 9"/>
          <p:cNvSpPr txBox="1"/>
          <p:nvPr/>
        </p:nvSpPr>
        <p:spPr>
          <a:xfrm>
            <a:off x="8419074" y="5709567"/>
            <a:ext cx="403654" cy="584775"/>
          </a:xfrm>
          <a:prstGeom prst="rect">
            <a:avLst/>
          </a:prstGeom>
          <a:noFill/>
        </p:spPr>
        <p:txBody>
          <a:bodyPr wrap="square" rtlCol="0">
            <a:spAutoFit/>
          </a:bodyPr>
          <a:lstStyle/>
          <a:p>
            <a:r>
              <a:rPr lang="hu-HU" sz="3200" dirty="0" smtClean="0">
                <a:solidFill>
                  <a:srgbClr val="FF0000"/>
                </a:solidFill>
              </a:rPr>
              <a:t>d</a:t>
            </a:r>
            <a:endParaRPr lang="hu-HU" sz="3200" dirty="0">
              <a:solidFill>
                <a:srgbClr val="FF0000"/>
              </a:solidFill>
            </a:endParaRPr>
          </a:p>
        </p:txBody>
      </p:sp>
      <p:sp>
        <p:nvSpPr>
          <p:cNvPr id="11" name="Szövegdoboz 10"/>
          <p:cNvSpPr txBox="1"/>
          <p:nvPr/>
        </p:nvSpPr>
        <p:spPr>
          <a:xfrm>
            <a:off x="716692" y="2097100"/>
            <a:ext cx="1853513" cy="400110"/>
          </a:xfrm>
          <a:prstGeom prst="rect">
            <a:avLst/>
          </a:prstGeom>
          <a:noFill/>
        </p:spPr>
        <p:txBody>
          <a:bodyPr wrap="square" rtlCol="0">
            <a:spAutoFit/>
          </a:bodyPr>
          <a:lstStyle/>
          <a:p>
            <a:r>
              <a:rPr lang="hu-HU" sz="2000" b="1" dirty="0" smtClean="0"/>
              <a:t>method1(20);</a:t>
            </a:r>
          </a:p>
        </p:txBody>
      </p:sp>
      <p:sp>
        <p:nvSpPr>
          <p:cNvPr id="12" name="Szövegdoboz 11"/>
          <p:cNvSpPr txBox="1"/>
          <p:nvPr/>
        </p:nvSpPr>
        <p:spPr>
          <a:xfrm>
            <a:off x="329514" y="3070335"/>
            <a:ext cx="3954162" cy="1631216"/>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void</a:t>
            </a:r>
            <a:r>
              <a:rPr lang="hu-HU" sz="2000" b="1" dirty="0" smtClean="0"/>
              <a:t> </a:t>
            </a:r>
            <a:r>
              <a:rPr lang="hu-HU" sz="2000" b="1" dirty="0" smtClean="0">
                <a:solidFill>
                  <a:srgbClr val="FFFF00"/>
                </a:solidFill>
              </a:rPr>
              <a:t>method1</a:t>
            </a:r>
            <a:r>
              <a:rPr lang="hu-HU" sz="2000" b="1" dirty="0" smtClean="0"/>
              <a:t>(int </a:t>
            </a:r>
            <a:r>
              <a:rPr lang="hu-HU" sz="2000" b="1" dirty="0" smtClean="0">
                <a:solidFill>
                  <a:srgbClr val="FF0000"/>
                </a:solidFill>
              </a:rPr>
              <a:t>i</a:t>
            </a:r>
            <a:r>
              <a:rPr lang="hu-HU" sz="2000" b="1" dirty="0" smtClean="0"/>
              <a:t>){</a:t>
            </a:r>
          </a:p>
          <a:p>
            <a:endParaRPr lang="hu-HU" sz="2000" b="1" dirty="0" smtClean="0"/>
          </a:p>
          <a:p>
            <a:endParaRPr lang="hu-HU" sz="2000" b="1" dirty="0"/>
          </a:p>
          <a:p>
            <a:endParaRPr lang="hu-HU" sz="2000" b="1" dirty="0" smtClean="0"/>
          </a:p>
          <a:p>
            <a:r>
              <a:rPr lang="hu-HU" sz="2000" b="1" dirty="0" smtClean="0"/>
              <a:t>}</a:t>
            </a:r>
            <a:endParaRPr lang="hu-HU" sz="2000" b="1" dirty="0"/>
          </a:p>
        </p:txBody>
      </p:sp>
      <p:sp>
        <p:nvSpPr>
          <p:cNvPr id="4" name="Szövegdoboz 3"/>
          <p:cNvSpPr txBox="1"/>
          <p:nvPr/>
        </p:nvSpPr>
        <p:spPr>
          <a:xfrm>
            <a:off x="3994165" y="2142877"/>
            <a:ext cx="2139884" cy="646331"/>
          </a:xfrm>
          <a:prstGeom prst="rect">
            <a:avLst/>
          </a:prstGeom>
          <a:noFill/>
        </p:spPr>
        <p:txBody>
          <a:bodyPr wrap="square" rtlCol="0">
            <a:spAutoFit/>
          </a:bodyPr>
          <a:lstStyle/>
          <a:p>
            <a:r>
              <a:rPr lang="en-US" dirty="0">
                <a:solidFill>
                  <a:srgbClr val="FFC000"/>
                </a:solidFill>
              </a:rPr>
              <a:t>Main method is calling method1</a:t>
            </a:r>
            <a:endParaRPr lang="hu-HU" dirty="0">
              <a:solidFill>
                <a:srgbClr val="FFC000"/>
              </a:solidFill>
            </a:endParaRPr>
          </a:p>
        </p:txBody>
      </p:sp>
      <p:cxnSp>
        <p:nvCxnSpPr>
          <p:cNvPr id="7" name="Egyenes összekötő nyíllal 6"/>
          <p:cNvCxnSpPr>
            <a:stCxn id="4" idx="1"/>
          </p:cNvCxnSpPr>
          <p:nvPr/>
        </p:nvCxnSpPr>
        <p:spPr>
          <a:xfrm flipH="1" flipV="1">
            <a:off x="2570205" y="2342932"/>
            <a:ext cx="1423960" cy="123111"/>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gyenes összekötő nyíllal 12"/>
          <p:cNvCxnSpPr>
            <a:stCxn id="4" idx="1"/>
          </p:cNvCxnSpPr>
          <p:nvPr/>
        </p:nvCxnSpPr>
        <p:spPr>
          <a:xfrm flipH="1">
            <a:off x="3039762" y="2466043"/>
            <a:ext cx="954403" cy="604292"/>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34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2414" y="79636"/>
            <a:ext cx="9767449" cy="807671"/>
          </a:xfrm>
        </p:spPr>
        <p:txBody>
          <a:bodyPr/>
          <a:lstStyle/>
          <a:p>
            <a:r>
              <a:rPr lang="hu-HU" sz="4000" dirty="0" err="1" smtClean="0">
                <a:solidFill>
                  <a:schemeClr val="tx1"/>
                </a:solidFill>
              </a:rPr>
              <a:t>Heap</a:t>
            </a:r>
            <a:r>
              <a:rPr lang="hu-HU" sz="4000" dirty="0" smtClean="0">
                <a:solidFill>
                  <a:schemeClr val="tx1"/>
                </a:solidFill>
              </a:rPr>
              <a:t> and </a:t>
            </a:r>
            <a:r>
              <a:rPr lang="hu-HU" sz="4000" dirty="0" err="1" smtClean="0">
                <a:solidFill>
                  <a:schemeClr val="tx1"/>
                </a:solidFill>
              </a:rPr>
              <a:t>Stack</a:t>
            </a:r>
            <a:r>
              <a:rPr lang="hu-HU" sz="4000" dirty="0" smtClean="0">
                <a:solidFill>
                  <a:schemeClr val="tx1"/>
                </a:solidFill>
              </a:rPr>
              <a:t> </a:t>
            </a:r>
            <a:r>
              <a:rPr lang="hu-HU" sz="4000" dirty="0" err="1" smtClean="0">
                <a:solidFill>
                  <a:schemeClr val="tx1"/>
                </a:solidFill>
              </a:rPr>
              <a:t>memory</a:t>
            </a:r>
            <a:r>
              <a:rPr lang="hu-HU" sz="4000" dirty="0" smtClean="0">
                <a:solidFill>
                  <a:schemeClr val="tx1"/>
                </a:solidFill>
              </a:rPr>
              <a:t> </a:t>
            </a:r>
            <a:r>
              <a:rPr lang="hu-HU" sz="4000" dirty="0" err="1" smtClean="0">
                <a:solidFill>
                  <a:schemeClr val="tx1"/>
                </a:solidFill>
              </a:rPr>
              <a:t>example</a:t>
            </a:r>
            <a:endParaRPr lang="hu-HU" sz="4000" dirty="0"/>
          </a:p>
        </p:txBody>
      </p:sp>
      <p:sp>
        <p:nvSpPr>
          <p:cNvPr id="5" name="Cím 1"/>
          <p:cNvSpPr txBox="1">
            <a:spLocks/>
          </p:cNvSpPr>
          <p:nvPr/>
        </p:nvSpPr>
        <p:spPr>
          <a:xfrm>
            <a:off x="259602" y="1461716"/>
            <a:ext cx="6709610" cy="208055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public static void </a:t>
            </a:r>
            <a:r>
              <a:rPr lang="en-US" sz="2000" b="1" dirty="0">
                <a:solidFill>
                  <a:srgbClr val="FFFF00"/>
                </a:solidFill>
              </a:rPr>
              <a:t>main</a:t>
            </a:r>
            <a:r>
              <a:rPr lang="en-US" sz="2000" b="1" dirty="0"/>
              <a:t>(String[] </a:t>
            </a:r>
            <a:r>
              <a:rPr lang="en-US" sz="2000" b="1" dirty="0" err="1"/>
              <a:t>args</a:t>
            </a:r>
            <a:r>
              <a:rPr lang="en-US" sz="2000" b="1" dirty="0"/>
              <a:t>) </a:t>
            </a:r>
            <a:r>
              <a:rPr lang="en-US" sz="2000" b="1" dirty="0" smtClean="0"/>
              <a:t>{</a:t>
            </a:r>
            <a:endParaRPr lang="hu-HU" sz="2000" b="1" dirty="0" smtClean="0"/>
          </a:p>
          <a:p>
            <a:endParaRPr lang="hu-HU" sz="2000" b="1" dirty="0" smtClean="0">
              <a:solidFill>
                <a:schemeClr val="tx1"/>
              </a:solidFill>
            </a:endParaRPr>
          </a:p>
          <a:p>
            <a:endParaRPr lang="hu-HU" sz="2000" b="1" dirty="0">
              <a:solidFill>
                <a:schemeClr val="tx1"/>
              </a:solidFill>
            </a:endParaRPr>
          </a:p>
          <a:p>
            <a:r>
              <a:rPr lang="hu-HU" sz="2000" b="1" dirty="0" smtClean="0">
                <a:solidFill>
                  <a:schemeClr val="tx1"/>
                </a:solidFill>
              </a:rPr>
              <a:t>}</a:t>
            </a:r>
            <a:endParaRPr lang="en-US" sz="2000" dirty="0">
              <a:solidFill>
                <a:schemeClr val="tx1"/>
              </a:solidFill>
            </a:endParaRPr>
          </a:p>
        </p:txBody>
      </p:sp>
      <p:sp>
        <p:nvSpPr>
          <p:cNvPr id="21" name="Téglalap 20"/>
          <p:cNvSpPr/>
          <p:nvPr/>
        </p:nvSpPr>
        <p:spPr>
          <a:xfrm>
            <a:off x="6483178"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Szövegdoboz 22"/>
          <p:cNvSpPr txBox="1"/>
          <p:nvPr/>
        </p:nvSpPr>
        <p:spPr>
          <a:xfrm>
            <a:off x="7146941" y="6338668"/>
            <a:ext cx="1379217" cy="523220"/>
          </a:xfrm>
          <a:prstGeom prst="rect">
            <a:avLst/>
          </a:prstGeom>
          <a:noFill/>
        </p:spPr>
        <p:txBody>
          <a:bodyPr wrap="square" rtlCol="0">
            <a:spAutoFit/>
          </a:bodyPr>
          <a:lstStyle/>
          <a:p>
            <a:r>
              <a:rPr lang="hu-HU" sz="2800" dirty="0" smtClean="0"/>
              <a:t>STACK</a:t>
            </a:r>
            <a:endParaRPr lang="hu-HU" sz="2800" dirty="0"/>
          </a:p>
        </p:txBody>
      </p:sp>
      <p:sp>
        <p:nvSpPr>
          <p:cNvPr id="25" name="Lekerekített téglalap 24"/>
          <p:cNvSpPr/>
          <p:nvPr/>
        </p:nvSpPr>
        <p:spPr>
          <a:xfrm>
            <a:off x="6557320" y="5367123"/>
            <a:ext cx="2413687" cy="8606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26" name="Szövegdoboz 25"/>
          <p:cNvSpPr txBox="1"/>
          <p:nvPr/>
        </p:nvSpPr>
        <p:spPr>
          <a:xfrm>
            <a:off x="6557320" y="5280791"/>
            <a:ext cx="1886464" cy="646331"/>
          </a:xfrm>
          <a:prstGeom prst="rect">
            <a:avLst/>
          </a:prstGeom>
          <a:noFill/>
        </p:spPr>
        <p:txBody>
          <a:bodyPr wrap="square" rtlCol="0">
            <a:spAutoFit/>
          </a:bodyPr>
          <a:lstStyle/>
          <a:p>
            <a:r>
              <a:rPr lang="hu-HU" sz="3600" b="1" dirty="0" smtClean="0">
                <a:solidFill>
                  <a:srgbClr val="FFFF00"/>
                </a:solidFill>
              </a:rPr>
              <a:t>main</a:t>
            </a:r>
            <a:endParaRPr lang="hu-HU" sz="3600" b="1" dirty="0">
              <a:solidFill>
                <a:srgbClr val="FFFF00"/>
              </a:solidFill>
            </a:endParaRPr>
          </a:p>
        </p:txBody>
      </p:sp>
      <p:sp>
        <p:nvSpPr>
          <p:cNvPr id="9" name="Szövegdoboz 8"/>
          <p:cNvSpPr txBox="1"/>
          <p:nvPr/>
        </p:nvSpPr>
        <p:spPr>
          <a:xfrm>
            <a:off x="716692" y="1779370"/>
            <a:ext cx="2323070" cy="400110"/>
          </a:xfrm>
          <a:prstGeom prst="rect">
            <a:avLst/>
          </a:prstGeom>
          <a:noFill/>
        </p:spPr>
        <p:txBody>
          <a:bodyPr wrap="square" rtlCol="0">
            <a:spAutoFit/>
          </a:bodyPr>
          <a:lstStyle/>
          <a:p>
            <a:r>
              <a:rPr lang="hu-HU" sz="2000" b="1" dirty="0" err="1"/>
              <a:t>d</a:t>
            </a:r>
            <a:r>
              <a:rPr lang="hu-HU" sz="2000" b="1" dirty="0" err="1" smtClean="0"/>
              <a:t>ouble</a:t>
            </a:r>
            <a:r>
              <a:rPr lang="hu-HU" sz="2000" b="1" dirty="0" smtClean="0"/>
              <a:t> </a:t>
            </a:r>
            <a:r>
              <a:rPr lang="hu-HU" sz="2000" b="1" dirty="0">
                <a:solidFill>
                  <a:srgbClr val="FF0000"/>
                </a:solidFill>
              </a:rPr>
              <a:t>d</a:t>
            </a:r>
            <a:r>
              <a:rPr lang="hu-HU" sz="2000" b="1" dirty="0" smtClean="0"/>
              <a:t> = 10;</a:t>
            </a:r>
            <a:endParaRPr lang="hu-HU" sz="2000" b="1" dirty="0"/>
          </a:p>
        </p:txBody>
      </p:sp>
      <p:sp>
        <p:nvSpPr>
          <p:cNvPr id="10" name="Szövegdoboz 9"/>
          <p:cNvSpPr txBox="1"/>
          <p:nvPr/>
        </p:nvSpPr>
        <p:spPr>
          <a:xfrm>
            <a:off x="8419074" y="5709567"/>
            <a:ext cx="403654" cy="584775"/>
          </a:xfrm>
          <a:prstGeom prst="rect">
            <a:avLst/>
          </a:prstGeom>
          <a:noFill/>
        </p:spPr>
        <p:txBody>
          <a:bodyPr wrap="square" rtlCol="0">
            <a:spAutoFit/>
          </a:bodyPr>
          <a:lstStyle/>
          <a:p>
            <a:r>
              <a:rPr lang="hu-HU" sz="3200" dirty="0" smtClean="0">
                <a:solidFill>
                  <a:srgbClr val="FF0000"/>
                </a:solidFill>
              </a:rPr>
              <a:t>d</a:t>
            </a:r>
            <a:endParaRPr lang="hu-HU" sz="3200" dirty="0">
              <a:solidFill>
                <a:srgbClr val="FF0000"/>
              </a:solidFill>
            </a:endParaRPr>
          </a:p>
        </p:txBody>
      </p:sp>
      <p:sp>
        <p:nvSpPr>
          <p:cNvPr id="11" name="Szövegdoboz 10"/>
          <p:cNvSpPr txBox="1"/>
          <p:nvPr/>
        </p:nvSpPr>
        <p:spPr>
          <a:xfrm>
            <a:off x="716692" y="2097100"/>
            <a:ext cx="1853513" cy="400110"/>
          </a:xfrm>
          <a:prstGeom prst="rect">
            <a:avLst/>
          </a:prstGeom>
          <a:noFill/>
        </p:spPr>
        <p:txBody>
          <a:bodyPr wrap="square" rtlCol="0">
            <a:spAutoFit/>
          </a:bodyPr>
          <a:lstStyle/>
          <a:p>
            <a:r>
              <a:rPr lang="hu-HU" sz="2000" b="1" dirty="0" smtClean="0"/>
              <a:t>method1(20);</a:t>
            </a:r>
          </a:p>
        </p:txBody>
      </p:sp>
      <p:sp>
        <p:nvSpPr>
          <p:cNvPr id="12" name="Szövegdoboz 11"/>
          <p:cNvSpPr txBox="1"/>
          <p:nvPr/>
        </p:nvSpPr>
        <p:spPr>
          <a:xfrm>
            <a:off x="329514" y="3070335"/>
            <a:ext cx="3954162" cy="1631216"/>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void</a:t>
            </a:r>
            <a:r>
              <a:rPr lang="hu-HU" sz="2000" b="1" dirty="0" smtClean="0"/>
              <a:t> </a:t>
            </a:r>
            <a:r>
              <a:rPr lang="hu-HU" sz="2000" b="1" dirty="0" smtClean="0">
                <a:solidFill>
                  <a:srgbClr val="FFFF00"/>
                </a:solidFill>
              </a:rPr>
              <a:t>method1</a:t>
            </a:r>
            <a:r>
              <a:rPr lang="hu-HU" sz="2000" b="1" dirty="0" smtClean="0"/>
              <a:t>(int </a:t>
            </a:r>
            <a:r>
              <a:rPr lang="hu-HU" sz="2000" b="1" dirty="0" smtClean="0">
                <a:solidFill>
                  <a:srgbClr val="FF0000"/>
                </a:solidFill>
              </a:rPr>
              <a:t>i</a:t>
            </a:r>
            <a:r>
              <a:rPr lang="hu-HU" sz="2000" b="1" dirty="0" smtClean="0"/>
              <a:t>){</a:t>
            </a:r>
          </a:p>
          <a:p>
            <a:endParaRPr lang="hu-HU" sz="2000" b="1" dirty="0" smtClean="0"/>
          </a:p>
          <a:p>
            <a:endParaRPr lang="hu-HU" sz="2000" b="1" dirty="0"/>
          </a:p>
          <a:p>
            <a:endParaRPr lang="hu-HU" sz="2000" b="1" dirty="0" smtClean="0"/>
          </a:p>
          <a:p>
            <a:r>
              <a:rPr lang="hu-HU" sz="2000" b="1" dirty="0" smtClean="0"/>
              <a:t>}</a:t>
            </a:r>
            <a:endParaRPr lang="hu-HU" sz="2000" b="1" dirty="0"/>
          </a:p>
        </p:txBody>
      </p:sp>
      <p:sp>
        <p:nvSpPr>
          <p:cNvPr id="4" name="Szövegdoboz 3"/>
          <p:cNvSpPr txBox="1"/>
          <p:nvPr/>
        </p:nvSpPr>
        <p:spPr>
          <a:xfrm>
            <a:off x="3994165" y="2142877"/>
            <a:ext cx="2139884" cy="646331"/>
          </a:xfrm>
          <a:prstGeom prst="rect">
            <a:avLst/>
          </a:prstGeom>
          <a:noFill/>
        </p:spPr>
        <p:txBody>
          <a:bodyPr wrap="square" rtlCol="0">
            <a:spAutoFit/>
          </a:bodyPr>
          <a:lstStyle/>
          <a:p>
            <a:r>
              <a:rPr lang="en-US" dirty="0">
                <a:solidFill>
                  <a:srgbClr val="FFC000"/>
                </a:solidFill>
              </a:rPr>
              <a:t>Main method is calling method1</a:t>
            </a:r>
            <a:endParaRPr lang="hu-HU" dirty="0">
              <a:solidFill>
                <a:srgbClr val="FFC000"/>
              </a:solidFill>
            </a:endParaRPr>
          </a:p>
        </p:txBody>
      </p:sp>
      <p:cxnSp>
        <p:nvCxnSpPr>
          <p:cNvPr id="7" name="Egyenes összekötő nyíllal 6"/>
          <p:cNvCxnSpPr>
            <a:stCxn id="4" idx="1"/>
          </p:cNvCxnSpPr>
          <p:nvPr/>
        </p:nvCxnSpPr>
        <p:spPr>
          <a:xfrm flipH="1" flipV="1">
            <a:off x="2570205" y="2342932"/>
            <a:ext cx="1423960" cy="123111"/>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gyenes összekötő nyíllal 12"/>
          <p:cNvCxnSpPr>
            <a:stCxn id="4" idx="1"/>
          </p:cNvCxnSpPr>
          <p:nvPr/>
        </p:nvCxnSpPr>
        <p:spPr>
          <a:xfrm flipH="1">
            <a:off x="3039762" y="2466043"/>
            <a:ext cx="954403" cy="604292"/>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Lekerekített téglalap 14"/>
          <p:cNvSpPr/>
          <p:nvPr/>
        </p:nvSpPr>
        <p:spPr>
          <a:xfrm>
            <a:off x="6561436" y="4465079"/>
            <a:ext cx="2413687" cy="86068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16" name="Szövegdoboz 15"/>
          <p:cNvSpPr txBox="1"/>
          <p:nvPr/>
        </p:nvSpPr>
        <p:spPr>
          <a:xfrm>
            <a:off x="6561435" y="4378747"/>
            <a:ext cx="2351905" cy="646331"/>
          </a:xfrm>
          <a:prstGeom prst="rect">
            <a:avLst/>
          </a:prstGeom>
          <a:noFill/>
        </p:spPr>
        <p:txBody>
          <a:bodyPr wrap="square" rtlCol="0">
            <a:spAutoFit/>
          </a:bodyPr>
          <a:lstStyle/>
          <a:p>
            <a:r>
              <a:rPr lang="hu-HU" sz="3600" b="1" dirty="0" smtClean="0">
                <a:solidFill>
                  <a:srgbClr val="FFFF00"/>
                </a:solidFill>
              </a:rPr>
              <a:t>method1</a:t>
            </a:r>
            <a:endParaRPr lang="hu-HU" sz="3600" b="1" dirty="0">
              <a:solidFill>
                <a:srgbClr val="FFFF00"/>
              </a:solidFill>
            </a:endParaRPr>
          </a:p>
        </p:txBody>
      </p:sp>
      <p:sp>
        <p:nvSpPr>
          <p:cNvPr id="3" name="Szövegdoboz 2"/>
          <p:cNvSpPr txBox="1"/>
          <p:nvPr/>
        </p:nvSpPr>
        <p:spPr>
          <a:xfrm>
            <a:off x="2662395" y="4465079"/>
            <a:ext cx="3742442" cy="923330"/>
          </a:xfrm>
          <a:prstGeom prst="rect">
            <a:avLst/>
          </a:prstGeom>
          <a:noFill/>
        </p:spPr>
        <p:txBody>
          <a:bodyPr wrap="square" rtlCol="0">
            <a:spAutoFit/>
          </a:bodyPr>
          <a:lstStyle/>
          <a:p>
            <a:r>
              <a:rPr lang="en-US" dirty="0">
                <a:solidFill>
                  <a:srgbClr val="FFC000"/>
                </a:solidFill>
              </a:rPr>
              <a:t>In the Stack a new </a:t>
            </a:r>
            <a:r>
              <a:rPr lang="hu-HU" dirty="0" err="1" smtClean="0">
                <a:solidFill>
                  <a:srgbClr val="FFC000"/>
                </a:solidFill>
              </a:rPr>
              <a:t>frame</a:t>
            </a:r>
            <a:r>
              <a:rPr lang="hu-HU" dirty="0" smtClean="0">
                <a:solidFill>
                  <a:srgbClr val="FFC000"/>
                </a:solidFill>
              </a:rPr>
              <a:t> </a:t>
            </a:r>
            <a:r>
              <a:rPr lang="en-US" dirty="0" smtClean="0">
                <a:solidFill>
                  <a:srgbClr val="FFC000"/>
                </a:solidFill>
              </a:rPr>
              <a:t>will </a:t>
            </a:r>
            <a:r>
              <a:rPr lang="en-US" dirty="0">
                <a:solidFill>
                  <a:srgbClr val="FFC000"/>
                </a:solidFill>
              </a:rPr>
              <a:t>be created for method1 on the top of the main method's frame</a:t>
            </a:r>
            <a:endParaRPr lang="hu-HU" dirty="0">
              <a:solidFill>
                <a:srgbClr val="FFC000"/>
              </a:solidFill>
            </a:endParaRPr>
          </a:p>
        </p:txBody>
      </p:sp>
    </p:spTree>
    <p:extLst>
      <p:ext uri="{BB962C8B-B14F-4D97-AF65-F5344CB8AC3E}">
        <p14:creationId xmlns:p14="http://schemas.microsoft.com/office/powerpoint/2010/main" val="20525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80">
                                          <p:stCondLst>
                                            <p:cond delay="0"/>
                                          </p:stCondLst>
                                        </p:cTn>
                                        <p:tgtEl>
                                          <p:spTgt spid="15"/>
                                        </p:tgtEl>
                                      </p:cBhvr>
                                    </p:animEffect>
                                    <p:anim calcmode="lin" valueType="num">
                                      <p:cBhvr>
                                        <p:cTn id="24"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29" dur="26">
                                          <p:stCondLst>
                                            <p:cond delay="650"/>
                                          </p:stCondLst>
                                        </p:cTn>
                                        <p:tgtEl>
                                          <p:spTgt spid="15"/>
                                        </p:tgtEl>
                                      </p:cBhvr>
                                      <p:to x="100000" y="60000"/>
                                    </p:animScale>
                                    <p:animScale>
                                      <p:cBhvr>
                                        <p:cTn id="30" dur="166" decel="50000">
                                          <p:stCondLst>
                                            <p:cond delay="676"/>
                                          </p:stCondLst>
                                        </p:cTn>
                                        <p:tgtEl>
                                          <p:spTgt spid="15"/>
                                        </p:tgtEl>
                                      </p:cBhvr>
                                      <p:to x="100000" y="100000"/>
                                    </p:animScale>
                                    <p:animScale>
                                      <p:cBhvr>
                                        <p:cTn id="31" dur="26">
                                          <p:stCondLst>
                                            <p:cond delay="1312"/>
                                          </p:stCondLst>
                                        </p:cTn>
                                        <p:tgtEl>
                                          <p:spTgt spid="15"/>
                                        </p:tgtEl>
                                      </p:cBhvr>
                                      <p:to x="100000" y="80000"/>
                                    </p:animScale>
                                    <p:animScale>
                                      <p:cBhvr>
                                        <p:cTn id="32" dur="166" decel="50000">
                                          <p:stCondLst>
                                            <p:cond delay="1338"/>
                                          </p:stCondLst>
                                        </p:cTn>
                                        <p:tgtEl>
                                          <p:spTgt spid="15"/>
                                        </p:tgtEl>
                                      </p:cBhvr>
                                      <p:to x="100000" y="100000"/>
                                    </p:animScale>
                                    <p:animScale>
                                      <p:cBhvr>
                                        <p:cTn id="33" dur="26">
                                          <p:stCondLst>
                                            <p:cond delay="1642"/>
                                          </p:stCondLst>
                                        </p:cTn>
                                        <p:tgtEl>
                                          <p:spTgt spid="15"/>
                                        </p:tgtEl>
                                      </p:cBhvr>
                                      <p:to x="100000" y="90000"/>
                                    </p:animScale>
                                    <p:animScale>
                                      <p:cBhvr>
                                        <p:cTn id="34" dur="166" decel="50000">
                                          <p:stCondLst>
                                            <p:cond delay="1668"/>
                                          </p:stCondLst>
                                        </p:cTn>
                                        <p:tgtEl>
                                          <p:spTgt spid="15"/>
                                        </p:tgtEl>
                                      </p:cBhvr>
                                      <p:to x="100000" y="100000"/>
                                    </p:animScale>
                                    <p:animScale>
                                      <p:cBhvr>
                                        <p:cTn id="35" dur="26">
                                          <p:stCondLst>
                                            <p:cond delay="1808"/>
                                          </p:stCondLst>
                                        </p:cTn>
                                        <p:tgtEl>
                                          <p:spTgt spid="15"/>
                                        </p:tgtEl>
                                      </p:cBhvr>
                                      <p:to x="100000" y="95000"/>
                                    </p:animScale>
                                    <p:animScale>
                                      <p:cBhvr>
                                        <p:cTn id="36" dur="166" decel="50000">
                                          <p:stCondLst>
                                            <p:cond delay="1834"/>
                                          </p:stCondLst>
                                        </p:cTn>
                                        <p:tgtEl>
                                          <p:spTgt spid="15"/>
                                        </p:tgtEl>
                                      </p:cBhvr>
                                      <p:to x="100000" y="100000"/>
                                    </p:animScale>
                                  </p:childTnLst>
                                </p:cTn>
                              </p:par>
                              <p:par>
                                <p:cTn id="37" presetID="10"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2414" y="79636"/>
            <a:ext cx="9767449" cy="807671"/>
          </a:xfrm>
        </p:spPr>
        <p:txBody>
          <a:bodyPr/>
          <a:lstStyle/>
          <a:p>
            <a:r>
              <a:rPr lang="hu-HU" sz="4000" dirty="0" err="1" smtClean="0">
                <a:solidFill>
                  <a:schemeClr val="tx1"/>
                </a:solidFill>
              </a:rPr>
              <a:t>Heap</a:t>
            </a:r>
            <a:r>
              <a:rPr lang="hu-HU" sz="4000" dirty="0" smtClean="0">
                <a:solidFill>
                  <a:schemeClr val="tx1"/>
                </a:solidFill>
              </a:rPr>
              <a:t> and </a:t>
            </a:r>
            <a:r>
              <a:rPr lang="hu-HU" sz="4000" dirty="0" err="1" smtClean="0">
                <a:solidFill>
                  <a:schemeClr val="tx1"/>
                </a:solidFill>
              </a:rPr>
              <a:t>Stack</a:t>
            </a:r>
            <a:r>
              <a:rPr lang="hu-HU" sz="4000" dirty="0" smtClean="0">
                <a:solidFill>
                  <a:schemeClr val="tx1"/>
                </a:solidFill>
              </a:rPr>
              <a:t> </a:t>
            </a:r>
            <a:r>
              <a:rPr lang="hu-HU" sz="4000" dirty="0" err="1" smtClean="0">
                <a:solidFill>
                  <a:schemeClr val="tx1"/>
                </a:solidFill>
              </a:rPr>
              <a:t>memory</a:t>
            </a:r>
            <a:r>
              <a:rPr lang="hu-HU" sz="4000" dirty="0" smtClean="0">
                <a:solidFill>
                  <a:schemeClr val="tx1"/>
                </a:solidFill>
              </a:rPr>
              <a:t> </a:t>
            </a:r>
            <a:r>
              <a:rPr lang="hu-HU" sz="4000" dirty="0" err="1" smtClean="0">
                <a:solidFill>
                  <a:schemeClr val="tx1"/>
                </a:solidFill>
              </a:rPr>
              <a:t>example</a:t>
            </a:r>
            <a:endParaRPr lang="hu-HU" sz="4000" dirty="0"/>
          </a:p>
        </p:txBody>
      </p:sp>
      <p:sp>
        <p:nvSpPr>
          <p:cNvPr id="5" name="Cím 1"/>
          <p:cNvSpPr txBox="1">
            <a:spLocks/>
          </p:cNvSpPr>
          <p:nvPr/>
        </p:nvSpPr>
        <p:spPr>
          <a:xfrm>
            <a:off x="259602" y="1461716"/>
            <a:ext cx="6709610" cy="208055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public static void </a:t>
            </a:r>
            <a:r>
              <a:rPr lang="en-US" sz="2000" b="1" dirty="0">
                <a:solidFill>
                  <a:srgbClr val="FFFF00"/>
                </a:solidFill>
              </a:rPr>
              <a:t>main</a:t>
            </a:r>
            <a:r>
              <a:rPr lang="en-US" sz="2000" b="1" dirty="0"/>
              <a:t>(String[] </a:t>
            </a:r>
            <a:r>
              <a:rPr lang="en-US" sz="2000" b="1" dirty="0" err="1"/>
              <a:t>args</a:t>
            </a:r>
            <a:r>
              <a:rPr lang="en-US" sz="2000" b="1" dirty="0"/>
              <a:t>) </a:t>
            </a:r>
            <a:r>
              <a:rPr lang="en-US" sz="2000" b="1" dirty="0" smtClean="0"/>
              <a:t>{</a:t>
            </a:r>
            <a:endParaRPr lang="hu-HU" sz="2000" b="1" dirty="0" smtClean="0"/>
          </a:p>
          <a:p>
            <a:endParaRPr lang="hu-HU" sz="2000" b="1" dirty="0" smtClean="0">
              <a:solidFill>
                <a:schemeClr val="tx1"/>
              </a:solidFill>
            </a:endParaRPr>
          </a:p>
          <a:p>
            <a:endParaRPr lang="hu-HU" sz="2000" b="1" dirty="0">
              <a:solidFill>
                <a:schemeClr val="tx1"/>
              </a:solidFill>
            </a:endParaRPr>
          </a:p>
          <a:p>
            <a:r>
              <a:rPr lang="hu-HU" sz="2000" b="1" dirty="0" smtClean="0">
                <a:solidFill>
                  <a:schemeClr val="tx1"/>
                </a:solidFill>
              </a:rPr>
              <a:t>}</a:t>
            </a:r>
            <a:endParaRPr lang="en-US" sz="2000" dirty="0">
              <a:solidFill>
                <a:schemeClr val="tx1"/>
              </a:solidFill>
            </a:endParaRPr>
          </a:p>
        </p:txBody>
      </p:sp>
      <p:sp>
        <p:nvSpPr>
          <p:cNvPr id="21" name="Téglalap 20"/>
          <p:cNvSpPr/>
          <p:nvPr/>
        </p:nvSpPr>
        <p:spPr>
          <a:xfrm>
            <a:off x="6483178"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Szövegdoboz 22"/>
          <p:cNvSpPr txBox="1"/>
          <p:nvPr/>
        </p:nvSpPr>
        <p:spPr>
          <a:xfrm>
            <a:off x="7146941" y="6338668"/>
            <a:ext cx="1379217" cy="523220"/>
          </a:xfrm>
          <a:prstGeom prst="rect">
            <a:avLst/>
          </a:prstGeom>
          <a:noFill/>
        </p:spPr>
        <p:txBody>
          <a:bodyPr wrap="square" rtlCol="0">
            <a:spAutoFit/>
          </a:bodyPr>
          <a:lstStyle/>
          <a:p>
            <a:r>
              <a:rPr lang="hu-HU" sz="2800" dirty="0" smtClean="0"/>
              <a:t>STACK</a:t>
            </a:r>
            <a:endParaRPr lang="hu-HU" sz="2800" dirty="0"/>
          </a:p>
        </p:txBody>
      </p:sp>
      <p:sp>
        <p:nvSpPr>
          <p:cNvPr id="25" name="Lekerekített téglalap 24"/>
          <p:cNvSpPr/>
          <p:nvPr/>
        </p:nvSpPr>
        <p:spPr>
          <a:xfrm>
            <a:off x="6557320" y="5367123"/>
            <a:ext cx="2413687" cy="8606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26" name="Szövegdoboz 25"/>
          <p:cNvSpPr txBox="1"/>
          <p:nvPr/>
        </p:nvSpPr>
        <p:spPr>
          <a:xfrm>
            <a:off x="6557320" y="5280791"/>
            <a:ext cx="1886464" cy="646331"/>
          </a:xfrm>
          <a:prstGeom prst="rect">
            <a:avLst/>
          </a:prstGeom>
          <a:noFill/>
        </p:spPr>
        <p:txBody>
          <a:bodyPr wrap="square" rtlCol="0">
            <a:spAutoFit/>
          </a:bodyPr>
          <a:lstStyle/>
          <a:p>
            <a:r>
              <a:rPr lang="hu-HU" sz="3600" b="1" dirty="0" smtClean="0">
                <a:solidFill>
                  <a:srgbClr val="FFFF00"/>
                </a:solidFill>
              </a:rPr>
              <a:t>main</a:t>
            </a:r>
            <a:endParaRPr lang="hu-HU" sz="3600" b="1" dirty="0">
              <a:solidFill>
                <a:srgbClr val="FFFF00"/>
              </a:solidFill>
            </a:endParaRPr>
          </a:p>
        </p:txBody>
      </p:sp>
      <p:sp>
        <p:nvSpPr>
          <p:cNvPr id="9" name="Szövegdoboz 8"/>
          <p:cNvSpPr txBox="1"/>
          <p:nvPr/>
        </p:nvSpPr>
        <p:spPr>
          <a:xfrm>
            <a:off x="716692" y="1779370"/>
            <a:ext cx="2323070" cy="400110"/>
          </a:xfrm>
          <a:prstGeom prst="rect">
            <a:avLst/>
          </a:prstGeom>
          <a:noFill/>
        </p:spPr>
        <p:txBody>
          <a:bodyPr wrap="square" rtlCol="0">
            <a:spAutoFit/>
          </a:bodyPr>
          <a:lstStyle/>
          <a:p>
            <a:r>
              <a:rPr lang="hu-HU" sz="2000" b="1" dirty="0" err="1"/>
              <a:t>d</a:t>
            </a:r>
            <a:r>
              <a:rPr lang="hu-HU" sz="2000" b="1" dirty="0" err="1" smtClean="0"/>
              <a:t>ouble</a:t>
            </a:r>
            <a:r>
              <a:rPr lang="hu-HU" sz="2000" b="1" dirty="0" smtClean="0"/>
              <a:t> </a:t>
            </a:r>
            <a:r>
              <a:rPr lang="hu-HU" sz="2000" b="1" dirty="0">
                <a:solidFill>
                  <a:srgbClr val="FF0000"/>
                </a:solidFill>
              </a:rPr>
              <a:t>d</a:t>
            </a:r>
            <a:r>
              <a:rPr lang="hu-HU" sz="2000" b="1" dirty="0" smtClean="0"/>
              <a:t> = 10;</a:t>
            </a:r>
            <a:endParaRPr lang="hu-HU" sz="2000" b="1" dirty="0"/>
          </a:p>
        </p:txBody>
      </p:sp>
      <p:sp>
        <p:nvSpPr>
          <p:cNvPr id="10" name="Szövegdoboz 9"/>
          <p:cNvSpPr txBox="1"/>
          <p:nvPr/>
        </p:nvSpPr>
        <p:spPr>
          <a:xfrm>
            <a:off x="8419074" y="5709567"/>
            <a:ext cx="403654" cy="584775"/>
          </a:xfrm>
          <a:prstGeom prst="rect">
            <a:avLst/>
          </a:prstGeom>
          <a:noFill/>
        </p:spPr>
        <p:txBody>
          <a:bodyPr wrap="square" rtlCol="0">
            <a:spAutoFit/>
          </a:bodyPr>
          <a:lstStyle/>
          <a:p>
            <a:r>
              <a:rPr lang="hu-HU" sz="3200" dirty="0" smtClean="0">
                <a:solidFill>
                  <a:srgbClr val="FF0000"/>
                </a:solidFill>
              </a:rPr>
              <a:t>d</a:t>
            </a:r>
            <a:endParaRPr lang="hu-HU" sz="3200" dirty="0">
              <a:solidFill>
                <a:srgbClr val="FF0000"/>
              </a:solidFill>
            </a:endParaRPr>
          </a:p>
        </p:txBody>
      </p:sp>
      <p:sp>
        <p:nvSpPr>
          <p:cNvPr id="11" name="Szövegdoboz 10"/>
          <p:cNvSpPr txBox="1"/>
          <p:nvPr/>
        </p:nvSpPr>
        <p:spPr>
          <a:xfrm>
            <a:off x="716692" y="2097100"/>
            <a:ext cx="1853513" cy="400110"/>
          </a:xfrm>
          <a:prstGeom prst="rect">
            <a:avLst/>
          </a:prstGeom>
          <a:noFill/>
        </p:spPr>
        <p:txBody>
          <a:bodyPr wrap="square" rtlCol="0">
            <a:spAutoFit/>
          </a:bodyPr>
          <a:lstStyle/>
          <a:p>
            <a:r>
              <a:rPr lang="hu-HU" sz="2000" b="1" dirty="0" smtClean="0"/>
              <a:t>method1(20);</a:t>
            </a:r>
          </a:p>
        </p:txBody>
      </p:sp>
      <p:sp>
        <p:nvSpPr>
          <p:cNvPr id="12" name="Szövegdoboz 11"/>
          <p:cNvSpPr txBox="1"/>
          <p:nvPr/>
        </p:nvSpPr>
        <p:spPr>
          <a:xfrm>
            <a:off x="329514" y="3070335"/>
            <a:ext cx="3954162" cy="1631216"/>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void</a:t>
            </a:r>
            <a:r>
              <a:rPr lang="hu-HU" sz="2000" b="1" dirty="0" smtClean="0"/>
              <a:t> </a:t>
            </a:r>
            <a:r>
              <a:rPr lang="hu-HU" sz="2000" b="1" dirty="0" smtClean="0">
                <a:solidFill>
                  <a:srgbClr val="FFFF00"/>
                </a:solidFill>
              </a:rPr>
              <a:t>method1</a:t>
            </a:r>
            <a:r>
              <a:rPr lang="hu-HU" sz="2000" b="1" dirty="0" smtClean="0"/>
              <a:t>(int </a:t>
            </a:r>
            <a:r>
              <a:rPr lang="hu-HU" sz="2000" b="1" dirty="0" smtClean="0">
                <a:solidFill>
                  <a:srgbClr val="FF0000"/>
                </a:solidFill>
              </a:rPr>
              <a:t>i</a:t>
            </a:r>
            <a:r>
              <a:rPr lang="hu-HU" sz="2000" b="1" dirty="0" smtClean="0"/>
              <a:t>){</a:t>
            </a:r>
          </a:p>
          <a:p>
            <a:endParaRPr lang="hu-HU" sz="2000" b="1" dirty="0" smtClean="0"/>
          </a:p>
          <a:p>
            <a:endParaRPr lang="hu-HU" sz="2000" b="1" dirty="0"/>
          </a:p>
          <a:p>
            <a:endParaRPr lang="hu-HU" sz="2000" b="1" dirty="0" smtClean="0"/>
          </a:p>
          <a:p>
            <a:r>
              <a:rPr lang="hu-HU" sz="2000" b="1" dirty="0" smtClean="0"/>
              <a:t>}</a:t>
            </a:r>
            <a:endParaRPr lang="hu-HU" sz="2000" b="1" dirty="0"/>
          </a:p>
        </p:txBody>
      </p:sp>
      <p:sp>
        <p:nvSpPr>
          <p:cNvPr id="15" name="Lekerekített téglalap 14"/>
          <p:cNvSpPr/>
          <p:nvPr/>
        </p:nvSpPr>
        <p:spPr>
          <a:xfrm>
            <a:off x="6561436" y="4465079"/>
            <a:ext cx="2413687" cy="86068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16" name="Szövegdoboz 15"/>
          <p:cNvSpPr txBox="1"/>
          <p:nvPr/>
        </p:nvSpPr>
        <p:spPr>
          <a:xfrm>
            <a:off x="6561435" y="4378747"/>
            <a:ext cx="2351905" cy="646331"/>
          </a:xfrm>
          <a:prstGeom prst="rect">
            <a:avLst/>
          </a:prstGeom>
          <a:noFill/>
        </p:spPr>
        <p:txBody>
          <a:bodyPr wrap="square" rtlCol="0">
            <a:spAutoFit/>
          </a:bodyPr>
          <a:lstStyle/>
          <a:p>
            <a:r>
              <a:rPr lang="hu-HU" sz="3600" b="1" dirty="0" smtClean="0">
                <a:solidFill>
                  <a:srgbClr val="FFFF00"/>
                </a:solidFill>
              </a:rPr>
              <a:t>method1</a:t>
            </a:r>
            <a:endParaRPr lang="hu-HU" sz="3600" b="1" dirty="0">
              <a:solidFill>
                <a:srgbClr val="FFFF00"/>
              </a:solidFill>
            </a:endParaRPr>
          </a:p>
        </p:txBody>
      </p:sp>
      <p:sp>
        <p:nvSpPr>
          <p:cNvPr id="18" name="Szövegdoboz 17"/>
          <p:cNvSpPr txBox="1"/>
          <p:nvPr/>
        </p:nvSpPr>
        <p:spPr>
          <a:xfrm>
            <a:off x="807308" y="3377663"/>
            <a:ext cx="2487827" cy="400110"/>
          </a:xfrm>
          <a:prstGeom prst="rect">
            <a:avLst/>
          </a:prstGeom>
          <a:noFill/>
        </p:spPr>
        <p:txBody>
          <a:bodyPr wrap="square" rtlCol="0">
            <a:spAutoFit/>
          </a:bodyPr>
          <a:lstStyle/>
          <a:p>
            <a:r>
              <a:rPr lang="hu-HU" sz="2000" b="1" dirty="0" err="1" smtClean="0"/>
              <a:t>float</a:t>
            </a:r>
            <a:r>
              <a:rPr lang="hu-HU" sz="2000" b="1" dirty="0" smtClean="0"/>
              <a:t> </a:t>
            </a:r>
            <a:r>
              <a:rPr lang="hu-HU" sz="2000" b="1" dirty="0" smtClean="0">
                <a:solidFill>
                  <a:srgbClr val="FF0000"/>
                </a:solidFill>
              </a:rPr>
              <a:t>f</a:t>
            </a:r>
            <a:r>
              <a:rPr lang="hu-HU" sz="2000" b="1" dirty="0" smtClean="0"/>
              <a:t> = 30f;</a:t>
            </a:r>
            <a:endParaRPr lang="hu-HU" sz="2000" b="1" dirty="0"/>
          </a:p>
        </p:txBody>
      </p:sp>
      <p:sp>
        <p:nvSpPr>
          <p:cNvPr id="6" name="Szövegdoboz 5"/>
          <p:cNvSpPr txBox="1"/>
          <p:nvPr/>
        </p:nvSpPr>
        <p:spPr>
          <a:xfrm>
            <a:off x="2619293" y="4003414"/>
            <a:ext cx="3007151" cy="923330"/>
          </a:xfrm>
          <a:prstGeom prst="rect">
            <a:avLst/>
          </a:prstGeom>
          <a:noFill/>
        </p:spPr>
        <p:txBody>
          <a:bodyPr wrap="square" rtlCol="0">
            <a:spAutoFit/>
          </a:bodyPr>
          <a:lstStyle/>
          <a:p>
            <a:r>
              <a:rPr lang="en-US" dirty="0">
                <a:solidFill>
                  <a:srgbClr val="FFC000"/>
                </a:solidFill>
              </a:rPr>
              <a:t>Variable </a:t>
            </a:r>
            <a:r>
              <a:rPr lang="en-US" b="1" dirty="0" err="1">
                <a:solidFill>
                  <a:srgbClr val="FF0000"/>
                </a:solidFill>
              </a:rPr>
              <a:t>i</a:t>
            </a:r>
            <a:r>
              <a:rPr lang="en-US" dirty="0">
                <a:solidFill>
                  <a:srgbClr val="FFC000"/>
                </a:solidFill>
              </a:rPr>
              <a:t> and </a:t>
            </a:r>
            <a:r>
              <a:rPr lang="en-US" b="1" dirty="0">
                <a:solidFill>
                  <a:srgbClr val="FF0000"/>
                </a:solidFill>
              </a:rPr>
              <a:t>f</a:t>
            </a:r>
            <a:r>
              <a:rPr lang="en-US" dirty="0">
                <a:solidFill>
                  <a:srgbClr val="FFC000"/>
                </a:solidFill>
              </a:rPr>
              <a:t> will also be created in the frame of method1 in the Stack</a:t>
            </a:r>
            <a:endParaRPr lang="hu-HU" dirty="0">
              <a:solidFill>
                <a:srgbClr val="FFC000"/>
              </a:solidFill>
            </a:endParaRPr>
          </a:p>
        </p:txBody>
      </p:sp>
      <p:cxnSp>
        <p:nvCxnSpPr>
          <p:cNvPr id="14" name="Egyenes összekötő nyíllal 13"/>
          <p:cNvCxnSpPr/>
          <p:nvPr/>
        </p:nvCxnSpPr>
        <p:spPr>
          <a:xfrm flipH="1" flipV="1">
            <a:off x="3497344" y="3498844"/>
            <a:ext cx="117063" cy="451021"/>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gyenes összekötő nyíllal 18"/>
          <p:cNvCxnSpPr/>
          <p:nvPr/>
        </p:nvCxnSpPr>
        <p:spPr>
          <a:xfrm flipH="1" flipV="1">
            <a:off x="1643448" y="3777773"/>
            <a:ext cx="975845" cy="600974"/>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gyenes összekötő nyíllal 21"/>
          <p:cNvCxnSpPr/>
          <p:nvPr/>
        </p:nvCxnSpPr>
        <p:spPr>
          <a:xfrm>
            <a:off x="5439266" y="4701551"/>
            <a:ext cx="2397283" cy="323527"/>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Szövegdoboz 26"/>
          <p:cNvSpPr txBox="1"/>
          <p:nvPr/>
        </p:nvSpPr>
        <p:spPr>
          <a:xfrm>
            <a:off x="8337205" y="4824108"/>
            <a:ext cx="860858" cy="584775"/>
          </a:xfrm>
          <a:prstGeom prst="rect">
            <a:avLst/>
          </a:prstGeom>
          <a:noFill/>
        </p:spPr>
        <p:txBody>
          <a:bodyPr wrap="square" rtlCol="0">
            <a:spAutoFit/>
          </a:bodyPr>
          <a:lstStyle/>
          <a:p>
            <a:r>
              <a:rPr lang="hu-HU" sz="3200" dirty="0" smtClean="0">
                <a:solidFill>
                  <a:srgbClr val="FF0000"/>
                </a:solidFill>
              </a:rPr>
              <a:t>i, f</a:t>
            </a:r>
            <a:endParaRPr lang="hu-HU" sz="3200" dirty="0">
              <a:solidFill>
                <a:srgbClr val="FF0000"/>
              </a:solidFill>
            </a:endParaRPr>
          </a:p>
        </p:txBody>
      </p:sp>
    </p:spTree>
    <p:extLst>
      <p:ext uri="{BB962C8B-B14F-4D97-AF65-F5344CB8AC3E}">
        <p14:creationId xmlns:p14="http://schemas.microsoft.com/office/powerpoint/2010/main" val="48450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500"/>
                            </p:stCondLst>
                            <p:childTnLst>
                              <p:par>
                                <p:cTn id="23" presetID="26"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80">
                                          <p:stCondLst>
                                            <p:cond delay="0"/>
                                          </p:stCondLst>
                                        </p:cTn>
                                        <p:tgtEl>
                                          <p:spTgt spid="27"/>
                                        </p:tgtEl>
                                      </p:cBhvr>
                                    </p:animEffect>
                                    <p:anim calcmode="lin" valueType="num">
                                      <p:cBhvr>
                                        <p:cTn id="26"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31" dur="26">
                                          <p:stCondLst>
                                            <p:cond delay="650"/>
                                          </p:stCondLst>
                                        </p:cTn>
                                        <p:tgtEl>
                                          <p:spTgt spid="27"/>
                                        </p:tgtEl>
                                      </p:cBhvr>
                                      <p:to x="100000" y="60000"/>
                                    </p:animScale>
                                    <p:animScale>
                                      <p:cBhvr>
                                        <p:cTn id="32" dur="166" decel="50000">
                                          <p:stCondLst>
                                            <p:cond delay="676"/>
                                          </p:stCondLst>
                                        </p:cTn>
                                        <p:tgtEl>
                                          <p:spTgt spid="27"/>
                                        </p:tgtEl>
                                      </p:cBhvr>
                                      <p:to x="100000" y="100000"/>
                                    </p:animScale>
                                    <p:animScale>
                                      <p:cBhvr>
                                        <p:cTn id="33" dur="26">
                                          <p:stCondLst>
                                            <p:cond delay="1312"/>
                                          </p:stCondLst>
                                        </p:cTn>
                                        <p:tgtEl>
                                          <p:spTgt spid="27"/>
                                        </p:tgtEl>
                                      </p:cBhvr>
                                      <p:to x="100000" y="80000"/>
                                    </p:animScale>
                                    <p:animScale>
                                      <p:cBhvr>
                                        <p:cTn id="34" dur="166" decel="50000">
                                          <p:stCondLst>
                                            <p:cond delay="1338"/>
                                          </p:stCondLst>
                                        </p:cTn>
                                        <p:tgtEl>
                                          <p:spTgt spid="27"/>
                                        </p:tgtEl>
                                      </p:cBhvr>
                                      <p:to x="100000" y="100000"/>
                                    </p:animScale>
                                    <p:animScale>
                                      <p:cBhvr>
                                        <p:cTn id="35" dur="26">
                                          <p:stCondLst>
                                            <p:cond delay="1642"/>
                                          </p:stCondLst>
                                        </p:cTn>
                                        <p:tgtEl>
                                          <p:spTgt spid="27"/>
                                        </p:tgtEl>
                                      </p:cBhvr>
                                      <p:to x="100000" y="90000"/>
                                    </p:animScale>
                                    <p:animScale>
                                      <p:cBhvr>
                                        <p:cTn id="36" dur="166" decel="50000">
                                          <p:stCondLst>
                                            <p:cond delay="1668"/>
                                          </p:stCondLst>
                                        </p:cTn>
                                        <p:tgtEl>
                                          <p:spTgt spid="27"/>
                                        </p:tgtEl>
                                      </p:cBhvr>
                                      <p:to x="100000" y="100000"/>
                                    </p:animScale>
                                    <p:animScale>
                                      <p:cBhvr>
                                        <p:cTn id="37" dur="26">
                                          <p:stCondLst>
                                            <p:cond delay="1808"/>
                                          </p:stCondLst>
                                        </p:cTn>
                                        <p:tgtEl>
                                          <p:spTgt spid="27"/>
                                        </p:tgtEl>
                                      </p:cBhvr>
                                      <p:to x="100000" y="95000"/>
                                    </p:animScale>
                                    <p:animScale>
                                      <p:cBhvr>
                                        <p:cTn id="38" dur="166" decel="50000">
                                          <p:stCondLst>
                                            <p:cond delay="1834"/>
                                          </p:stCondLst>
                                        </p:cTn>
                                        <p:tgtEl>
                                          <p:spTgt spid="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2414" y="79636"/>
            <a:ext cx="9767449" cy="807671"/>
          </a:xfrm>
        </p:spPr>
        <p:txBody>
          <a:bodyPr/>
          <a:lstStyle/>
          <a:p>
            <a:r>
              <a:rPr lang="hu-HU" sz="4000" dirty="0" err="1" smtClean="0">
                <a:solidFill>
                  <a:schemeClr val="tx1"/>
                </a:solidFill>
              </a:rPr>
              <a:t>Heap</a:t>
            </a:r>
            <a:r>
              <a:rPr lang="hu-HU" sz="4000" dirty="0" smtClean="0">
                <a:solidFill>
                  <a:schemeClr val="tx1"/>
                </a:solidFill>
              </a:rPr>
              <a:t> and </a:t>
            </a:r>
            <a:r>
              <a:rPr lang="hu-HU" sz="4000" dirty="0" err="1" smtClean="0">
                <a:solidFill>
                  <a:schemeClr val="tx1"/>
                </a:solidFill>
              </a:rPr>
              <a:t>Stack</a:t>
            </a:r>
            <a:r>
              <a:rPr lang="hu-HU" sz="4000" dirty="0" smtClean="0">
                <a:solidFill>
                  <a:schemeClr val="tx1"/>
                </a:solidFill>
              </a:rPr>
              <a:t> </a:t>
            </a:r>
            <a:r>
              <a:rPr lang="hu-HU" sz="4000" dirty="0" err="1" smtClean="0">
                <a:solidFill>
                  <a:schemeClr val="tx1"/>
                </a:solidFill>
              </a:rPr>
              <a:t>memory</a:t>
            </a:r>
            <a:r>
              <a:rPr lang="hu-HU" sz="4000" dirty="0" smtClean="0">
                <a:solidFill>
                  <a:schemeClr val="tx1"/>
                </a:solidFill>
              </a:rPr>
              <a:t> </a:t>
            </a:r>
            <a:r>
              <a:rPr lang="hu-HU" sz="4000" dirty="0" err="1" smtClean="0">
                <a:solidFill>
                  <a:schemeClr val="tx1"/>
                </a:solidFill>
              </a:rPr>
              <a:t>example</a:t>
            </a:r>
            <a:endParaRPr lang="hu-HU" sz="4000" dirty="0"/>
          </a:p>
        </p:txBody>
      </p:sp>
      <p:sp>
        <p:nvSpPr>
          <p:cNvPr id="5" name="Cím 1"/>
          <p:cNvSpPr txBox="1">
            <a:spLocks/>
          </p:cNvSpPr>
          <p:nvPr/>
        </p:nvSpPr>
        <p:spPr>
          <a:xfrm>
            <a:off x="259602" y="1461716"/>
            <a:ext cx="6709610" cy="208055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public static void </a:t>
            </a:r>
            <a:r>
              <a:rPr lang="en-US" sz="2000" b="1" dirty="0">
                <a:solidFill>
                  <a:srgbClr val="FFFF00"/>
                </a:solidFill>
              </a:rPr>
              <a:t>main</a:t>
            </a:r>
            <a:r>
              <a:rPr lang="en-US" sz="2000" b="1" dirty="0"/>
              <a:t>(String[] </a:t>
            </a:r>
            <a:r>
              <a:rPr lang="en-US" sz="2000" b="1" dirty="0" err="1"/>
              <a:t>args</a:t>
            </a:r>
            <a:r>
              <a:rPr lang="en-US" sz="2000" b="1" dirty="0"/>
              <a:t>) </a:t>
            </a:r>
            <a:r>
              <a:rPr lang="en-US" sz="2000" b="1" dirty="0" smtClean="0"/>
              <a:t>{</a:t>
            </a:r>
            <a:endParaRPr lang="hu-HU" sz="2000" b="1" dirty="0" smtClean="0"/>
          </a:p>
          <a:p>
            <a:endParaRPr lang="hu-HU" sz="2000" b="1" dirty="0" smtClean="0">
              <a:solidFill>
                <a:schemeClr val="tx1"/>
              </a:solidFill>
            </a:endParaRPr>
          </a:p>
          <a:p>
            <a:endParaRPr lang="hu-HU" sz="2000" b="1" dirty="0">
              <a:solidFill>
                <a:schemeClr val="tx1"/>
              </a:solidFill>
            </a:endParaRPr>
          </a:p>
          <a:p>
            <a:r>
              <a:rPr lang="hu-HU" sz="2000" b="1" dirty="0" smtClean="0">
                <a:solidFill>
                  <a:schemeClr val="tx1"/>
                </a:solidFill>
              </a:rPr>
              <a:t>}</a:t>
            </a:r>
            <a:endParaRPr lang="en-US" sz="2000" dirty="0">
              <a:solidFill>
                <a:schemeClr val="tx1"/>
              </a:solidFill>
            </a:endParaRPr>
          </a:p>
        </p:txBody>
      </p:sp>
      <p:sp>
        <p:nvSpPr>
          <p:cNvPr id="21" name="Téglalap 20"/>
          <p:cNvSpPr/>
          <p:nvPr/>
        </p:nvSpPr>
        <p:spPr>
          <a:xfrm>
            <a:off x="6483178"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Szövegdoboz 22"/>
          <p:cNvSpPr txBox="1"/>
          <p:nvPr/>
        </p:nvSpPr>
        <p:spPr>
          <a:xfrm>
            <a:off x="7146941" y="6338668"/>
            <a:ext cx="1379217" cy="523220"/>
          </a:xfrm>
          <a:prstGeom prst="rect">
            <a:avLst/>
          </a:prstGeom>
          <a:noFill/>
        </p:spPr>
        <p:txBody>
          <a:bodyPr wrap="square" rtlCol="0">
            <a:spAutoFit/>
          </a:bodyPr>
          <a:lstStyle/>
          <a:p>
            <a:r>
              <a:rPr lang="hu-HU" sz="2800" dirty="0" smtClean="0"/>
              <a:t>STACK</a:t>
            </a:r>
            <a:endParaRPr lang="hu-HU" sz="2800" dirty="0"/>
          </a:p>
        </p:txBody>
      </p:sp>
      <p:sp>
        <p:nvSpPr>
          <p:cNvPr id="25" name="Lekerekített téglalap 24"/>
          <p:cNvSpPr/>
          <p:nvPr/>
        </p:nvSpPr>
        <p:spPr>
          <a:xfrm>
            <a:off x="6557320" y="5367123"/>
            <a:ext cx="2413687" cy="8606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26" name="Szövegdoboz 25"/>
          <p:cNvSpPr txBox="1"/>
          <p:nvPr/>
        </p:nvSpPr>
        <p:spPr>
          <a:xfrm>
            <a:off x="6557320" y="5280791"/>
            <a:ext cx="1886464" cy="646331"/>
          </a:xfrm>
          <a:prstGeom prst="rect">
            <a:avLst/>
          </a:prstGeom>
          <a:noFill/>
        </p:spPr>
        <p:txBody>
          <a:bodyPr wrap="square" rtlCol="0">
            <a:spAutoFit/>
          </a:bodyPr>
          <a:lstStyle/>
          <a:p>
            <a:r>
              <a:rPr lang="hu-HU" sz="3600" b="1" dirty="0" smtClean="0">
                <a:solidFill>
                  <a:srgbClr val="FFFF00"/>
                </a:solidFill>
              </a:rPr>
              <a:t>main</a:t>
            </a:r>
            <a:endParaRPr lang="hu-HU" sz="3600" b="1" dirty="0">
              <a:solidFill>
                <a:srgbClr val="FFFF00"/>
              </a:solidFill>
            </a:endParaRPr>
          </a:p>
        </p:txBody>
      </p:sp>
      <p:sp>
        <p:nvSpPr>
          <p:cNvPr id="9" name="Szövegdoboz 8"/>
          <p:cNvSpPr txBox="1"/>
          <p:nvPr/>
        </p:nvSpPr>
        <p:spPr>
          <a:xfrm>
            <a:off x="716692" y="1779370"/>
            <a:ext cx="2323070" cy="400110"/>
          </a:xfrm>
          <a:prstGeom prst="rect">
            <a:avLst/>
          </a:prstGeom>
          <a:noFill/>
        </p:spPr>
        <p:txBody>
          <a:bodyPr wrap="square" rtlCol="0">
            <a:spAutoFit/>
          </a:bodyPr>
          <a:lstStyle/>
          <a:p>
            <a:r>
              <a:rPr lang="hu-HU" sz="2000" b="1" dirty="0" err="1"/>
              <a:t>d</a:t>
            </a:r>
            <a:r>
              <a:rPr lang="hu-HU" sz="2000" b="1" dirty="0" err="1" smtClean="0"/>
              <a:t>ouble</a:t>
            </a:r>
            <a:r>
              <a:rPr lang="hu-HU" sz="2000" b="1" dirty="0" smtClean="0"/>
              <a:t> </a:t>
            </a:r>
            <a:r>
              <a:rPr lang="hu-HU" sz="2000" b="1" dirty="0">
                <a:solidFill>
                  <a:srgbClr val="FF0000"/>
                </a:solidFill>
              </a:rPr>
              <a:t>d</a:t>
            </a:r>
            <a:r>
              <a:rPr lang="hu-HU" sz="2000" b="1" dirty="0" smtClean="0"/>
              <a:t> = 10;</a:t>
            </a:r>
            <a:endParaRPr lang="hu-HU" sz="2000" b="1" dirty="0"/>
          </a:p>
        </p:txBody>
      </p:sp>
      <p:sp>
        <p:nvSpPr>
          <p:cNvPr id="10" name="Szövegdoboz 9"/>
          <p:cNvSpPr txBox="1"/>
          <p:nvPr/>
        </p:nvSpPr>
        <p:spPr>
          <a:xfrm>
            <a:off x="8419074" y="5709567"/>
            <a:ext cx="403654" cy="584775"/>
          </a:xfrm>
          <a:prstGeom prst="rect">
            <a:avLst/>
          </a:prstGeom>
          <a:noFill/>
        </p:spPr>
        <p:txBody>
          <a:bodyPr wrap="square" rtlCol="0">
            <a:spAutoFit/>
          </a:bodyPr>
          <a:lstStyle/>
          <a:p>
            <a:r>
              <a:rPr lang="hu-HU" sz="3200" dirty="0" smtClean="0">
                <a:solidFill>
                  <a:srgbClr val="FF0000"/>
                </a:solidFill>
              </a:rPr>
              <a:t>d</a:t>
            </a:r>
            <a:endParaRPr lang="hu-HU" sz="3200" dirty="0">
              <a:solidFill>
                <a:srgbClr val="FF0000"/>
              </a:solidFill>
            </a:endParaRPr>
          </a:p>
        </p:txBody>
      </p:sp>
      <p:sp>
        <p:nvSpPr>
          <p:cNvPr id="11" name="Szövegdoboz 10"/>
          <p:cNvSpPr txBox="1"/>
          <p:nvPr/>
        </p:nvSpPr>
        <p:spPr>
          <a:xfrm>
            <a:off x="716692" y="2097100"/>
            <a:ext cx="1853513" cy="400110"/>
          </a:xfrm>
          <a:prstGeom prst="rect">
            <a:avLst/>
          </a:prstGeom>
          <a:noFill/>
        </p:spPr>
        <p:txBody>
          <a:bodyPr wrap="square" rtlCol="0">
            <a:spAutoFit/>
          </a:bodyPr>
          <a:lstStyle/>
          <a:p>
            <a:r>
              <a:rPr lang="hu-HU" sz="2000" b="1" dirty="0" smtClean="0"/>
              <a:t>method1(20);</a:t>
            </a:r>
          </a:p>
        </p:txBody>
      </p:sp>
      <p:sp>
        <p:nvSpPr>
          <p:cNvPr id="12" name="Szövegdoboz 11"/>
          <p:cNvSpPr txBox="1"/>
          <p:nvPr/>
        </p:nvSpPr>
        <p:spPr>
          <a:xfrm>
            <a:off x="329514" y="3070335"/>
            <a:ext cx="3954162" cy="1631216"/>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void</a:t>
            </a:r>
            <a:r>
              <a:rPr lang="hu-HU" sz="2000" b="1" dirty="0" smtClean="0"/>
              <a:t> </a:t>
            </a:r>
            <a:r>
              <a:rPr lang="hu-HU" sz="2000" b="1" dirty="0" smtClean="0">
                <a:solidFill>
                  <a:srgbClr val="FFFF00"/>
                </a:solidFill>
              </a:rPr>
              <a:t>method1</a:t>
            </a:r>
            <a:r>
              <a:rPr lang="hu-HU" sz="2000" b="1" dirty="0" smtClean="0"/>
              <a:t>(int </a:t>
            </a:r>
            <a:r>
              <a:rPr lang="hu-HU" sz="2000" b="1" dirty="0" smtClean="0">
                <a:solidFill>
                  <a:srgbClr val="FF0000"/>
                </a:solidFill>
              </a:rPr>
              <a:t>i</a:t>
            </a:r>
            <a:r>
              <a:rPr lang="hu-HU" sz="2000" b="1" dirty="0" smtClean="0"/>
              <a:t>){</a:t>
            </a:r>
          </a:p>
          <a:p>
            <a:endParaRPr lang="hu-HU" sz="2000" b="1" dirty="0" smtClean="0"/>
          </a:p>
          <a:p>
            <a:endParaRPr lang="hu-HU" sz="2000" b="1" dirty="0"/>
          </a:p>
          <a:p>
            <a:endParaRPr lang="hu-HU" sz="2000" b="1" dirty="0" smtClean="0"/>
          </a:p>
          <a:p>
            <a:r>
              <a:rPr lang="hu-HU" sz="2000" b="1" dirty="0" smtClean="0"/>
              <a:t>}</a:t>
            </a:r>
            <a:endParaRPr lang="hu-HU" sz="2000" b="1" dirty="0"/>
          </a:p>
        </p:txBody>
      </p:sp>
      <p:sp>
        <p:nvSpPr>
          <p:cNvPr id="15" name="Lekerekített téglalap 14"/>
          <p:cNvSpPr/>
          <p:nvPr/>
        </p:nvSpPr>
        <p:spPr>
          <a:xfrm>
            <a:off x="6561436" y="4465079"/>
            <a:ext cx="2413687" cy="86068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16" name="Szövegdoboz 15"/>
          <p:cNvSpPr txBox="1"/>
          <p:nvPr/>
        </p:nvSpPr>
        <p:spPr>
          <a:xfrm>
            <a:off x="6561435" y="4378747"/>
            <a:ext cx="2351905" cy="646331"/>
          </a:xfrm>
          <a:prstGeom prst="rect">
            <a:avLst/>
          </a:prstGeom>
          <a:noFill/>
        </p:spPr>
        <p:txBody>
          <a:bodyPr wrap="square" rtlCol="0">
            <a:spAutoFit/>
          </a:bodyPr>
          <a:lstStyle/>
          <a:p>
            <a:r>
              <a:rPr lang="hu-HU" sz="3600" b="1" dirty="0" smtClean="0">
                <a:solidFill>
                  <a:srgbClr val="FFFF00"/>
                </a:solidFill>
              </a:rPr>
              <a:t>method1</a:t>
            </a:r>
            <a:endParaRPr lang="hu-HU" sz="3600" b="1" dirty="0">
              <a:solidFill>
                <a:srgbClr val="FFFF00"/>
              </a:solidFill>
            </a:endParaRPr>
          </a:p>
        </p:txBody>
      </p:sp>
      <p:sp>
        <p:nvSpPr>
          <p:cNvPr id="18" name="Szövegdoboz 17"/>
          <p:cNvSpPr txBox="1"/>
          <p:nvPr/>
        </p:nvSpPr>
        <p:spPr>
          <a:xfrm>
            <a:off x="807308" y="3377663"/>
            <a:ext cx="2487827" cy="400110"/>
          </a:xfrm>
          <a:prstGeom prst="rect">
            <a:avLst/>
          </a:prstGeom>
          <a:noFill/>
        </p:spPr>
        <p:txBody>
          <a:bodyPr wrap="square" rtlCol="0">
            <a:spAutoFit/>
          </a:bodyPr>
          <a:lstStyle/>
          <a:p>
            <a:r>
              <a:rPr lang="hu-HU" sz="2000" b="1" dirty="0" err="1" smtClean="0"/>
              <a:t>float</a:t>
            </a:r>
            <a:r>
              <a:rPr lang="hu-HU" sz="2000" b="1" dirty="0" smtClean="0"/>
              <a:t> </a:t>
            </a:r>
            <a:r>
              <a:rPr lang="hu-HU" sz="2000" b="1" dirty="0" smtClean="0">
                <a:solidFill>
                  <a:srgbClr val="FF0000"/>
                </a:solidFill>
              </a:rPr>
              <a:t>f</a:t>
            </a:r>
            <a:r>
              <a:rPr lang="hu-HU" sz="2000" b="1" dirty="0" smtClean="0"/>
              <a:t> = 30f;</a:t>
            </a:r>
            <a:endParaRPr lang="hu-HU" sz="2000" b="1" dirty="0"/>
          </a:p>
        </p:txBody>
      </p:sp>
      <p:sp>
        <p:nvSpPr>
          <p:cNvPr id="27" name="Szövegdoboz 26"/>
          <p:cNvSpPr txBox="1"/>
          <p:nvPr/>
        </p:nvSpPr>
        <p:spPr>
          <a:xfrm>
            <a:off x="8337205" y="4824108"/>
            <a:ext cx="860858" cy="584775"/>
          </a:xfrm>
          <a:prstGeom prst="rect">
            <a:avLst/>
          </a:prstGeom>
          <a:noFill/>
        </p:spPr>
        <p:txBody>
          <a:bodyPr wrap="square" rtlCol="0">
            <a:spAutoFit/>
          </a:bodyPr>
          <a:lstStyle/>
          <a:p>
            <a:r>
              <a:rPr lang="hu-HU" sz="3200" dirty="0" smtClean="0">
                <a:solidFill>
                  <a:srgbClr val="FF0000"/>
                </a:solidFill>
              </a:rPr>
              <a:t>i, f</a:t>
            </a:r>
            <a:endParaRPr lang="hu-HU" sz="3200" dirty="0">
              <a:solidFill>
                <a:srgbClr val="FF0000"/>
              </a:solidFill>
            </a:endParaRPr>
          </a:p>
        </p:txBody>
      </p:sp>
      <p:sp>
        <p:nvSpPr>
          <p:cNvPr id="20" name="Szövegdoboz 19"/>
          <p:cNvSpPr txBox="1"/>
          <p:nvPr/>
        </p:nvSpPr>
        <p:spPr>
          <a:xfrm>
            <a:off x="807308" y="3675981"/>
            <a:ext cx="2724721" cy="400110"/>
          </a:xfrm>
          <a:prstGeom prst="rect">
            <a:avLst/>
          </a:prstGeom>
          <a:noFill/>
        </p:spPr>
        <p:txBody>
          <a:bodyPr wrap="square" rtlCol="0">
            <a:spAutoFit/>
          </a:bodyPr>
          <a:lstStyle/>
          <a:p>
            <a:r>
              <a:rPr lang="hu-HU" sz="2000" b="1" dirty="0" smtClean="0"/>
              <a:t>// more </a:t>
            </a:r>
            <a:r>
              <a:rPr lang="hu-HU" sz="2000" b="1" dirty="0" err="1" smtClean="0"/>
              <a:t>code</a:t>
            </a:r>
            <a:r>
              <a:rPr lang="hu-HU" sz="2000" b="1" dirty="0" smtClean="0"/>
              <a:t> here</a:t>
            </a:r>
            <a:endParaRPr lang="hu-HU" sz="2000" b="1" dirty="0"/>
          </a:p>
        </p:txBody>
      </p:sp>
      <p:sp>
        <p:nvSpPr>
          <p:cNvPr id="24" name="Szövegdoboz 23"/>
          <p:cNvSpPr txBox="1"/>
          <p:nvPr/>
        </p:nvSpPr>
        <p:spPr>
          <a:xfrm>
            <a:off x="840260" y="4003748"/>
            <a:ext cx="1598140" cy="400110"/>
          </a:xfrm>
          <a:prstGeom prst="rect">
            <a:avLst/>
          </a:prstGeom>
          <a:noFill/>
        </p:spPr>
        <p:txBody>
          <a:bodyPr wrap="square" rtlCol="0">
            <a:spAutoFit/>
          </a:bodyPr>
          <a:lstStyle/>
          <a:p>
            <a:r>
              <a:rPr lang="hu-HU" sz="2000" b="1" dirty="0" smtClean="0"/>
              <a:t>method2();</a:t>
            </a:r>
            <a:endParaRPr lang="hu-HU" sz="2000" b="1" dirty="0"/>
          </a:p>
        </p:txBody>
      </p:sp>
      <p:sp>
        <p:nvSpPr>
          <p:cNvPr id="28" name="Szövegdoboz 27"/>
          <p:cNvSpPr txBox="1"/>
          <p:nvPr/>
        </p:nvSpPr>
        <p:spPr>
          <a:xfrm>
            <a:off x="395416" y="5058032"/>
            <a:ext cx="3888260" cy="1323439"/>
          </a:xfrm>
          <a:prstGeom prst="rect">
            <a:avLst/>
          </a:prstGeom>
          <a:noFill/>
        </p:spPr>
        <p:txBody>
          <a:bodyPr wrap="square" rtlCol="0">
            <a:spAutoFit/>
          </a:bodyPr>
          <a:lstStyle/>
          <a:p>
            <a:r>
              <a:rPr lang="hu-HU" sz="2000" b="1" dirty="0" smtClean="0"/>
              <a:t>Public </a:t>
            </a:r>
            <a:r>
              <a:rPr lang="hu-HU" sz="2000" b="1" dirty="0" err="1" smtClean="0"/>
              <a:t>void</a:t>
            </a:r>
            <a:r>
              <a:rPr lang="hu-HU" sz="2000" b="1" dirty="0" smtClean="0"/>
              <a:t> </a:t>
            </a:r>
            <a:r>
              <a:rPr lang="hu-HU" sz="2000" b="1" dirty="0" smtClean="0">
                <a:solidFill>
                  <a:srgbClr val="FFFF00"/>
                </a:solidFill>
              </a:rPr>
              <a:t>method2</a:t>
            </a:r>
            <a:r>
              <a:rPr lang="hu-HU" sz="2000" b="1" dirty="0" smtClean="0"/>
              <a:t>(){</a:t>
            </a:r>
          </a:p>
          <a:p>
            <a:endParaRPr lang="hu-HU" sz="2000" b="1" dirty="0"/>
          </a:p>
          <a:p>
            <a:endParaRPr lang="hu-HU" sz="2000" b="1" dirty="0" smtClean="0"/>
          </a:p>
          <a:p>
            <a:r>
              <a:rPr lang="hu-HU" sz="2000" b="1" dirty="0" smtClean="0"/>
              <a:t>}</a:t>
            </a:r>
            <a:endParaRPr lang="hu-HU" sz="2000" b="1" dirty="0"/>
          </a:p>
        </p:txBody>
      </p:sp>
      <p:sp>
        <p:nvSpPr>
          <p:cNvPr id="29" name="Szövegdoboz 28"/>
          <p:cNvSpPr txBox="1"/>
          <p:nvPr/>
        </p:nvSpPr>
        <p:spPr>
          <a:xfrm>
            <a:off x="3840786" y="4088365"/>
            <a:ext cx="2139884" cy="646331"/>
          </a:xfrm>
          <a:prstGeom prst="rect">
            <a:avLst/>
          </a:prstGeom>
          <a:noFill/>
        </p:spPr>
        <p:txBody>
          <a:bodyPr wrap="square" rtlCol="0">
            <a:spAutoFit/>
          </a:bodyPr>
          <a:lstStyle/>
          <a:p>
            <a:r>
              <a:rPr lang="en-US" dirty="0" smtClean="0">
                <a:solidFill>
                  <a:srgbClr val="FFC000"/>
                </a:solidFill>
              </a:rPr>
              <a:t>Method</a:t>
            </a:r>
            <a:r>
              <a:rPr lang="hu-HU" dirty="0" smtClean="0">
                <a:solidFill>
                  <a:srgbClr val="FFC000"/>
                </a:solidFill>
              </a:rPr>
              <a:t>1</a:t>
            </a:r>
            <a:r>
              <a:rPr lang="en-US" dirty="0" smtClean="0">
                <a:solidFill>
                  <a:srgbClr val="FFC000"/>
                </a:solidFill>
              </a:rPr>
              <a:t> </a:t>
            </a:r>
            <a:r>
              <a:rPr lang="en-US" dirty="0">
                <a:solidFill>
                  <a:srgbClr val="FFC000"/>
                </a:solidFill>
              </a:rPr>
              <a:t>is calling </a:t>
            </a:r>
            <a:r>
              <a:rPr lang="en-US" dirty="0" smtClean="0">
                <a:solidFill>
                  <a:srgbClr val="FFC000"/>
                </a:solidFill>
              </a:rPr>
              <a:t>method</a:t>
            </a:r>
            <a:r>
              <a:rPr lang="hu-HU" dirty="0" smtClean="0">
                <a:solidFill>
                  <a:srgbClr val="FFC000"/>
                </a:solidFill>
              </a:rPr>
              <a:t>2</a:t>
            </a:r>
            <a:endParaRPr lang="hu-HU" dirty="0">
              <a:solidFill>
                <a:srgbClr val="FFC000"/>
              </a:solidFill>
            </a:endParaRPr>
          </a:p>
        </p:txBody>
      </p:sp>
      <p:cxnSp>
        <p:nvCxnSpPr>
          <p:cNvPr id="30" name="Egyenes összekötő nyíllal 29"/>
          <p:cNvCxnSpPr/>
          <p:nvPr/>
        </p:nvCxnSpPr>
        <p:spPr>
          <a:xfrm flipH="1" flipV="1">
            <a:off x="2357208" y="4265709"/>
            <a:ext cx="1423960" cy="123111"/>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gyenes összekötő nyíllal 30"/>
          <p:cNvCxnSpPr/>
          <p:nvPr/>
        </p:nvCxnSpPr>
        <p:spPr>
          <a:xfrm flipH="1">
            <a:off x="2824600" y="4388820"/>
            <a:ext cx="954403" cy="604292"/>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02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2414" y="79636"/>
            <a:ext cx="9767449" cy="807671"/>
          </a:xfrm>
        </p:spPr>
        <p:txBody>
          <a:bodyPr/>
          <a:lstStyle/>
          <a:p>
            <a:r>
              <a:rPr lang="hu-HU" sz="4000" dirty="0" err="1" smtClean="0">
                <a:solidFill>
                  <a:schemeClr val="tx1"/>
                </a:solidFill>
              </a:rPr>
              <a:t>Heap</a:t>
            </a:r>
            <a:r>
              <a:rPr lang="hu-HU" sz="4000" dirty="0" smtClean="0">
                <a:solidFill>
                  <a:schemeClr val="tx1"/>
                </a:solidFill>
              </a:rPr>
              <a:t> and </a:t>
            </a:r>
            <a:r>
              <a:rPr lang="hu-HU" sz="4000" dirty="0" err="1" smtClean="0">
                <a:solidFill>
                  <a:schemeClr val="tx1"/>
                </a:solidFill>
              </a:rPr>
              <a:t>Stack</a:t>
            </a:r>
            <a:r>
              <a:rPr lang="hu-HU" sz="4000" dirty="0" smtClean="0">
                <a:solidFill>
                  <a:schemeClr val="tx1"/>
                </a:solidFill>
              </a:rPr>
              <a:t> </a:t>
            </a:r>
            <a:r>
              <a:rPr lang="hu-HU" sz="4000" dirty="0" err="1" smtClean="0">
                <a:solidFill>
                  <a:schemeClr val="tx1"/>
                </a:solidFill>
              </a:rPr>
              <a:t>memory</a:t>
            </a:r>
            <a:r>
              <a:rPr lang="hu-HU" sz="4000" dirty="0" smtClean="0">
                <a:solidFill>
                  <a:schemeClr val="tx1"/>
                </a:solidFill>
              </a:rPr>
              <a:t> </a:t>
            </a:r>
            <a:r>
              <a:rPr lang="hu-HU" sz="4000" dirty="0" err="1" smtClean="0">
                <a:solidFill>
                  <a:schemeClr val="tx1"/>
                </a:solidFill>
              </a:rPr>
              <a:t>example</a:t>
            </a:r>
            <a:endParaRPr lang="hu-HU" sz="4000" dirty="0"/>
          </a:p>
        </p:txBody>
      </p:sp>
      <p:sp>
        <p:nvSpPr>
          <p:cNvPr id="5" name="Cím 1"/>
          <p:cNvSpPr txBox="1">
            <a:spLocks/>
          </p:cNvSpPr>
          <p:nvPr/>
        </p:nvSpPr>
        <p:spPr>
          <a:xfrm>
            <a:off x="259602" y="1461716"/>
            <a:ext cx="6709610" cy="208055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public static void </a:t>
            </a:r>
            <a:r>
              <a:rPr lang="en-US" sz="2000" b="1" dirty="0">
                <a:solidFill>
                  <a:srgbClr val="FFFF00"/>
                </a:solidFill>
              </a:rPr>
              <a:t>main</a:t>
            </a:r>
            <a:r>
              <a:rPr lang="en-US" sz="2000" b="1" dirty="0"/>
              <a:t>(String[] </a:t>
            </a:r>
            <a:r>
              <a:rPr lang="en-US" sz="2000" b="1" dirty="0" err="1"/>
              <a:t>args</a:t>
            </a:r>
            <a:r>
              <a:rPr lang="en-US" sz="2000" b="1" dirty="0"/>
              <a:t>) </a:t>
            </a:r>
            <a:r>
              <a:rPr lang="en-US" sz="2000" b="1" dirty="0" smtClean="0"/>
              <a:t>{</a:t>
            </a:r>
            <a:endParaRPr lang="hu-HU" sz="2000" b="1" dirty="0" smtClean="0"/>
          </a:p>
          <a:p>
            <a:endParaRPr lang="hu-HU" sz="2000" b="1" dirty="0" smtClean="0">
              <a:solidFill>
                <a:schemeClr val="tx1"/>
              </a:solidFill>
            </a:endParaRPr>
          </a:p>
          <a:p>
            <a:endParaRPr lang="hu-HU" sz="2000" b="1" dirty="0">
              <a:solidFill>
                <a:schemeClr val="tx1"/>
              </a:solidFill>
            </a:endParaRPr>
          </a:p>
          <a:p>
            <a:r>
              <a:rPr lang="hu-HU" sz="2000" b="1" dirty="0" smtClean="0">
                <a:solidFill>
                  <a:schemeClr val="tx1"/>
                </a:solidFill>
              </a:rPr>
              <a:t>}</a:t>
            </a:r>
            <a:endParaRPr lang="en-US" sz="2000" dirty="0">
              <a:solidFill>
                <a:schemeClr val="tx1"/>
              </a:solidFill>
            </a:endParaRPr>
          </a:p>
        </p:txBody>
      </p:sp>
      <p:sp>
        <p:nvSpPr>
          <p:cNvPr id="21" name="Téglalap 20"/>
          <p:cNvSpPr/>
          <p:nvPr/>
        </p:nvSpPr>
        <p:spPr>
          <a:xfrm>
            <a:off x="6483178" y="3295132"/>
            <a:ext cx="2561968" cy="299857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Szövegdoboz 22"/>
          <p:cNvSpPr txBox="1"/>
          <p:nvPr/>
        </p:nvSpPr>
        <p:spPr>
          <a:xfrm>
            <a:off x="7146941" y="6338668"/>
            <a:ext cx="1379217" cy="523220"/>
          </a:xfrm>
          <a:prstGeom prst="rect">
            <a:avLst/>
          </a:prstGeom>
          <a:noFill/>
        </p:spPr>
        <p:txBody>
          <a:bodyPr wrap="square" rtlCol="0">
            <a:spAutoFit/>
          </a:bodyPr>
          <a:lstStyle/>
          <a:p>
            <a:r>
              <a:rPr lang="hu-HU" sz="2800" dirty="0" smtClean="0"/>
              <a:t>STACK</a:t>
            </a:r>
            <a:endParaRPr lang="hu-HU" sz="2800" dirty="0"/>
          </a:p>
        </p:txBody>
      </p:sp>
      <p:sp>
        <p:nvSpPr>
          <p:cNvPr id="25" name="Lekerekített téglalap 24"/>
          <p:cNvSpPr/>
          <p:nvPr/>
        </p:nvSpPr>
        <p:spPr>
          <a:xfrm>
            <a:off x="6557320" y="5367123"/>
            <a:ext cx="2413687" cy="8606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26" name="Szövegdoboz 25"/>
          <p:cNvSpPr txBox="1"/>
          <p:nvPr/>
        </p:nvSpPr>
        <p:spPr>
          <a:xfrm>
            <a:off x="6557320" y="5280791"/>
            <a:ext cx="1886464" cy="646331"/>
          </a:xfrm>
          <a:prstGeom prst="rect">
            <a:avLst/>
          </a:prstGeom>
          <a:noFill/>
        </p:spPr>
        <p:txBody>
          <a:bodyPr wrap="square" rtlCol="0">
            <a:spAutoFit/>
          </a:bodyPr>
          <a:lstStyle/>
          <a:p>
            <a:r>
              <a:rPr lang="hu-HU" sz="3600" b="1" dirty="0" smtClean="0">
                <a:solidFill>
                  <a:srgbClr val="FFFF00"/>
                </a:solidFill>
              </a:rPr>
              <a:t>main</a:t>
            </a:r>
            <a:endParaRPr lang="hu-HU" sz="3600" b="1" dirty="0">
              <a:solidFill>
                <a:srgbClr val="FFFF00"/>
              </a:solidFill>
            </a:endParaRPr>
          </a:p>
        </p:txBody>
      </p:sp>
      <p:sp>
        <p:nvSpPr>
          <p:cNvPr id="9" name="Szövegdoboz 8"/>
          <p:cNvSpPr txBox="1"/>
          <p:nvPr/>
        </p:nvSpPr>
        <p:spPr>
          <a:xfrm>
            <a:off x="716692" y="1779370"/>
            <a:ext cx="2323070" cy="400110"/>
          </a:xfrm>
          <a:prstGeom prst="rect">
            <a:avLst/>
          </a:prstGeom>
          <a:noFill/>
        </p:spPr>
        <p:txBody>
          <a:bodyPr wrap="square" rtlCol="0">
            <a:spAutoFit/>
          </a:bodyPr>
          <a:lstStyle/>
          <a:p>
            <a:r>
              <a:rPr lang="hu-HU" sz="2000" b="1" dirty="0" err="1"/>
              <a:t>d</a:t>
            </a:r>
            <a:r>
              <a:rPr lang="hu-HU" sz="2000" b="1" dirty="0" err="1" smtClean="0"/>
              <a:t>ouble</a:t>
            </a:r>
            <a:r>
              <a:rPr lang="hu-HU" sz="2000" b="1" dirty="0" smtClean="0"/>
              <a:t> </a:t>
            </a:r>
            <a:r>
              <a:rPr lang="hu-HU" sz="2000" b="1" dirty="0">
                <a:solidFill>
                  <a:srgbClr val="FF0000"/>
                </a:solidFill>
              </a:rPr>
              <a:t>d</a:t>
            </a:r>
            <a:r>
              <a:rPr lang="hu-HU" sz="2000" b="1" dirty="0" smtClean="0"/>
              <a:t> = 10;</a:t>
            </a:r>
            <a:endParaRPr lang="hu-HU" sz="2000" b="1" dirty="0"/>
          </a:p>
        </p:txBody>
      </p:sp>
      <p:sp>
        <p:nvSpPr>
          <p:cNvPr id="10" name="Szövegdoboz 9"/>
          <p:cNvSpPr txBox="1"/>
          <p:nvPr/>
        </p:nvSpPr>
        <p:spPr>
          <a:xfrm>
            <a:off x="8419074" y="5709567"/>
            <a:ext cx="403654" cy="584775"/>
          </a:xfrm>
          <a:prstGeom prst="rect">
            <a:avLst/>
          </a:prstGeom>
          <a:noFill/>
        </p:spPr>
        <p:txBody>
          <a:bodyPr wrap="square" rtlCol="0">
            <a:spAutoFit/>
          </a:bodyPr>
          <a:lstStyle/>
          <a:p>
            <a:r>
              <a:rPr lang="hu-HU" sz="3200" dirty="0" smtClean="0">
                <a:solidFill>
                  <a:srgbClr val="FF0000"/>
                </a:solidFill>
              </a:rPr>
              <a:t>d</a:t>
            </a:r>
            <a:endParaRPr lang="hu-HU" sz="3200" dirty="0">
              <a:solidFill>
                <a:srgbClr val="FF0000"/>
              </a:solidFill>
            </a:endParaRPr>
          </a:p>
        </p:txBody>
      </p:sp>
      <p:sp>
        <p:nvSpPr>
          <p:cNvPr id="11" name="Szövegdoboz 10"/>
          <p:cNvSpPr txBox="1"/>
          <p:nvPr/>
        </p:nvSpPr>
        <p:spPr>
          <a:xfrm>
            <a:off x="716692" y="2097100"/>
            <a:ext cx="1853513" cy="400110"/>
          </a:xfrm>
          <a:prstGeom prst="rect">
            <a:avLst/>
          </a:prstGeom>
          <a:noFill/>
        </p:spPr>
        <p:txBody>
          <a:bodyPr wrap="square" rtlCol="0">
            <a:spAutoFit/>
          </a:bodyPr>
          <a:lstStyle/>
          <a:p>
            <a:r>
              <a:rPr lang="hu-HU" sz="2000" b="1" dirty="0" smtClean="0"/>
              <a:t>method1(20);</a:t>
            </a:r>
          </a:p>
        </p:txBody>
      </p:sp>
      <p:sp>
        <p:nvSpPr>
          <p:cNvPr id="12" name="Szövegdoboz 11"/>
          <p:cNvSpPr txBox="1"/>
          <p:nvPr/>
        </p:nvSpPr>
        <p:spPr>
          <a:xfrm>
            <a:off x="329514" y="3070335"/>
            <a:ext cx="3954162" cy="1631216"/>
          </a:xfrm>
          <a:prstGeom prst="rect">
            <a:avLst/>
          </a:prstGeom>
          <a:noFill/>
        </p:spPr>
        <p:txBody>
          <a:bodyPr wrap="square" rtlCol="0">
            <a:spAutoFit/>
          </a:bodyPr>
          <a:lstStyle/>
          <a:p>
            <a:r>
              <a:rPr lang="hu-HU" sz="2000" b="1" dirty="0" err="1"/>
              <a:t>p</a:t>
            </a:r>
            <a:r>
              <a:rPr lang="hu-HU" sz="2000" b="1" dirty="0" err="1" smtClean="0"/>
              <a:t>ublic</a:t>
            </a:r>
            <a:r>
              <a:rPr lang="hu-HU" sz="2000" b="1" dirty="0" smtClean="0"/>
              <a:t> </a:t>
            </a:r>
            <a:r>
              <a:rPr lang="hu-HU" sz="2000" b="1" dirty="0" err="1" smtClean="0"/>
              <a:t>void</a:t>
            </a:r>
            <a:r>
              <a:rPr lang="hu-HU" sz="2000" b="1" dirty="0" smtClean="0"/>
              <a:t> </a:t>
            </a:r>
            <a:r>
              <a:rPr lang="hu-HU" sz="2000" b="1" dirty="0" smtClean="0">
                <a:solidFill>
                  <a:srgbClr val="FFFF00"/>
                </a:solidFill>
              </a:rPr>
              <a:t>method1</a:t>
            </a:r>
            <a:r>
              <a:rPr lang="hu-HU" sz="2000" b="1" dirty="0" smtClean="0"/>
              <a:t>(int </a:t>
            </a:r>
            <a:r>
              <a:rPr lang="hu-HU" sz="2000" b="1" dirty="0" smtClean="0">
                <a:solidFill>
                  <a:srgbClr val="FF0000"/>
                </a:solidFill>
              </a:rPr>
              <a:t>i</a:t>
            </a:r>
            <a:r>
              <a:rPr lang="hu-HU" sz="2000" b="1" dirty="0" smtClean="0"/>
              <a:t>){</a:t>
            </a:r>
          </a:p>
          <a:p>
            <a:endParaRPr lang="hu-HU" sz="2000" b="1" dirty="0" smtClean="0"/>
          </a:p>
          <a:p>
            <a:endParaRPr lang="hu-HU" sz="2000" b="1" dirty="0"/>
          </a:p>
          <a:p>
            <a:endParaRPr lang="hu-HU" sz="2000" b="1" dirty="0" smtClean="0"/>
          </a:p>
          <a:p>
            <a:r>
              <a:rPr lang="hu-HU" sz="2000" b="1" dirty="0" smtClean="0"/>
              <a:t>}</a:t>
            </a:r>
            <a:endParaRPr lang="hu-HU" sz="2000" b="1" dirty="0"/>
          </a:p>
        </p:txBody>
      </p:sp>
      <p:sp>
        <p:nvSpPr>
          <p:cNvPr id="15" name="Lekerekített téglalap 14"/>
          <p:cNvSpPr/>
          <p:nvPr/>
        </p:nvSpPr>
        <p:spPr>
          <a:xfrm>
            <a:off x="6561436" y="4465079"/>
            <a:ext cx="2413687" cy="86068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16" name="Szövegdoboz 15"/>
          <p:cNvSpPr txBox="1"/>
          <p:nvPr/>
        </p:nvSpPr>
        <p:spPr>
          <a:xfrm>
            <a:off x="6561435" y="4378747"/>
            <a:ext cx="2351905" cy="646331"/>
          </a:xfrm>
          <a:prstGeom prst="rect">
            <a:avLst/>
          </a:prstGeom>
          <a:noFill/>
        </p:spPr>
        <p:txBody>
          <a:bodyPr wrap="square" rtlCol="0">
            <a:spAutoFit/>
          </a:bodyPr>
          <a:lstStyle/>
          <a:p>
            <a:r>
              <a:rPr lang="hu-HU" sz="3600" b="1" dirty="0" smtClean="0">
                <a:solidFill>
                  <a:srgbClr val="FFFF00"/>
                </a:solidFill>
              </a:rPr>
              <a:t>method1</a:t>
            </a:r>
            <a:endParaRPr lang="hu-HU" sz="3600" b="1" dirty="0">
              <a:solidFill>
                <a:srgbClr val="FFFF00"/>
              </a:solidFill>
            </a:endParaRPr>
          </a:p>
        </p:txBody>
      </p:sp>
      <p:sp>
        <p:nvSpPr>
          <p:cNvPr id="18" name="Szövegdoboz 17"/>
          <p:cNvSpPr txBox="1"/>
          <p:nvPr/>
        </p:nvSpPr>
        <p:spPr>
          <a:xfrm>
            <a:off x="807308" y="3377663"/>
            <a:ext cx="2487827" cy="400110"/>
          </a:xfrm>
          <a:prstGeom prst="rect">
            <a:avLst/>
          </a:prstGeom>
          <a:noFill/>
        </p:spPr>
        <p:txBody>
          <a:bodyPr wrap="square" rtlCol="0">
            <a:spAutoFit/>
          </a:bodyPr>
          <a:lstStyle/>
          <a:p>
            <a:r>
              <a:rPr lang="hu-HU" sz="2000" b="1" dirty="0" err="1" smtClean="0"/>
              <a:t>float</a:t>
            </a:r>
            <a:r>
              <a:rPr lang="hu-HU" sz="2000" b="1" dirty="0" smtClean="0"/>
              <a:t> </a:t>
            </a:r>
            <a:r>
              <a:rPr lang="hu-HU" sz="2000" b="1" dirty="0" smtClean="0">
                <a:solidFill>
                  <a:srgbClr val="FF0000"/>
                </a:solidFill>
              </a:rPr>
              <a:t>f</a:t>
            </a:r>
            <a:r>
              <a:rPr lang="hu-HU" sz="2000" b="1" dirty="0" smtClean="0"/>
              <a:t> = 30f;</a:t>
            </a:r>
            <a:endParaRPr lang="hu-HU" sz="2000" b="1" dirty="0"/>
          </a:p>
        </p:txBody>
      </p:sp>
      <p:sp>
        <p:nvSpPr>
          <p:cNvPr id="27" name="Szövegdoboz 26"/>
          <p:cNvSpPr txBox="1"/>
          <p:nvPr/>
        </p:nvSpPr>
        <p:spPr>
          <a:xfrm>
            <a:off x="8337205" y="4824108"/>
            <a:ext cx="860858" cy="584775"/>
          </a:xfrm>
          <a:prstGeom prst="rect">
            <a:avLst/>
          </a:prstGeom>
          <a:noFill/>
        </p:spPr>
        <p:txBody>
          <a:bodyPr wrap="square" rtlCol="0">
            <a:spAutoFit/>
          </a:bodyPr>
          <a:lstStyle/>
          <a:p>
            <a:r>
              <a:rPr lang="hu-HU" sz="3200" dirty="0" smtClean="0">
                <a:solidFill>
                  <a:srgbClr val="FF0000"/>
                </a:solidFill>
              </a:rPr>
              <a:t>i, f</a:t>
            </a:r>
            <a:endParaRPr lang="hu-HU" sz="3200" dirty="0">
              <a:solidFill>
                <a:srgbClr val="FF0000"/>
              </a:solidFill>
            </a:endParaRPr>
          </a:p>
        </p:txBody>
      </p:sp>
      <p:sp>
        <p:nvSpPr>
          <p:cNvPr id="20" name="Szövegdoboz 19"/>
          <p:cNvSpPr txBox="1"/>
          <p:nvPr/>
        </p:nvSpPr>
        <p:spPr>
          <a:xfrm>
            <a:off x="807308" y="3675981"/>
            <a:ext cx="2724721" cy="400110"/>
          </a:xfrm>
          <a:prstGeom prst="rect">
            <a:avLst/>
          </a:prstGeom>
          <a:noFill/>
        </p:spPr>
        <p:txBody>
          <a:bodyPr wrap="square" rtlCol="0">
            <a:spAutoFit/>
          </a:bodyPr>
          <a:lstStyle/>
          <a:p>
            <a:r>
              <a:rPr lang="hu-HU" sz="2000" b="1" dirty="0" smtClean="0"/>
              <a:t>// more </a:t>
            </a:r>
            <a:r>
              <a:rPr lang="hu-HU" sz="2000" b="1" dirty="0" err="1" smtClean="0"/>
              <a:t>code</a:t>
            </a:r>
            <a:r>
              <a:rPr lang="hu-HU" sz="2000" b="1" dirty="0" smtClean="0"/>
              <a:t> here</a:t>
            </a:r>
            <a:endParaRPr lang="hu-HU" sz="2000" b="1" dirty="0"/>
          </a:p>
        </p:txBody>
      </p:sp>
      <p:sp>
        <p:nvSpPr>
          <p:cNvPr id="24" name="Szövegdoboz 23"/>
          <p:cNvSpPr txBox="1"/>
          <p:nvPr/>
        </p:nvSpPr>
        <p:spPr>
          <a:xfrm>
            <a:off x="840260" y="4003748"/>
            <a:ext cx="1598140" cy="400110"/>
          </a:xfrm>
          <a:prstGeom prst="rect">
            <a:avLst/>
          </a:prstGeom>
          <a:noFill/>
        </p:spPr>
        <p:txBody>
          <a:bodyPr wrap="square" rtlCol="0">
            <a:spAutoFit/>
          </a:bodyPr>
          <a:lstStyle/>
          <a:p>
            <a:r>
              <a:rPr lang="hu-HU" sz="2000" b="1" dirty="0" smtClean="0"/>
              <a:t>method2();</a:t>
            </a:r>
            <a:endParaRPr lang="hu-HU" sz="2000" b="1" dirty="0"/>
          </a:p>
        </p:txBody>
      </p:sp>
      <p:sp>
        <p:nvSpPr>
          <p:cNvPr id="28" name="Szövegdoboz 27"/>
          <p:cNvSpPr txBox="1"/>
          <p:nvPr/>
        </p:nvSpPr>
        <p:spPr>
          <a:xfrm>
            <a:off x="395416" y="5058032"/>
            <a:ext cx="3888260" cy="1323439"/>
          </a:xfrm>
          <a:prstGeom prst="rect">
            <a:avLst/>
          </a:prstGeom>
          <a:noFill/>
        </p:spPr>
        <p:txBody>
          <a:bodyPr wrap="square" rtlCol="0">
            <a:spAutoFit/>
          </a:bodyPr>
          <a:lstStyle/>
          <a:p>
            <a:r>
              <a:rPr lang="hu-HU" sz="2000" b="1" dirty="0" smtClean="0"/>
              <a:t>Public </a:t>
            </a:r>
            <a:r>
              <a:rPr lang="hu-HU" sz="2000" b="1" dirty="0" err="1" smtClean="0"/>
              <a:t>void</a:t>
            </a:r>
            <a:r>
              <a:rPr lang="hu-HU" sz="2000" b="1" dirty="0" smtClean="0"/>
              <a:t> </a:t>
            </a:r>
            <a:r>
              <a:rPr lang="hu-HU" sz="2000" b="1" dirty="0" smtClean="0">
                <a:solidFill>
                  <a:srgbClr val="FFFF00"/>
                </a:solidFill>
              </a:rPr>
              <a:t>method2</a:t>
            </a:r>
            <a:r>
              <a:rPr lang="hu-HU" sz="2000" b="1" dirty="0" smtClean="0"/>
              <a:t>(){</a:t>
            </a:r>
          </a:p>
          <a:p>
            <a:endParaRPr lang="hu-HU" sz="2000" b="1" dirty="0"/>
          </a:p>
          <a:p>
            <a:endParaRPr lang="hu-HU" sz="2000" b="1" dirty="0" smtClean="0"/>
          </a:p>
          <a:p>
            <a:r>
              <a:rPr lang="hu-HU" sz="2000" b="1" dirty="0" smtClean="0"/>
              <a:t>}</a:t>
            </a:r>
            <a:endParaRPr lang="hu-HU" sz="2000" b="1" dirty="0"/>
          </a:p>
        </p:txBody>
      </p:sp>
      <p:sp>
        <p:nvSpPr>
          <p:cNvPr id="22" name="Lekerekített téglalap 21"/>
          <p:cNvSpPr/>
          <p:nvPr/>
        </p:nvSpPr>
        <p:spPr>
          <a:xfrm>
            <a:off x="6557314" y="3563035"/>
            <a:ext cx="2413687" cy="86068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u-HU" sz="3200" dirty="0"/>
          </a:p>
        </p:txBody>
      </p:sp>
      <p:sp>
        <p:nvSpPr>
          <p:cNvPr id="32" name="Szövegdoboz 31"/>
          <p:cNvSpPr txBox="1"/>
          <p:nvPr/>
        </p:nvSpPr>
        <p:spPr>
          <a:xfrm>
            <a:off x="6557313" y="3476703"/>
            <a:ext cx="2351905" cy="646331"/>
          </a:xfrm>
          <a:prstGeom prst="rect">
            <a:avLst/>
          </a:prstGeom>
          <a:noFill/>
        </p:spPr>
        <p:txBody>
          <a:bodyPr wrap="square" rtlCol="0">
            <a:spAutoFit/>
          </a:bodyPr>
          <a:lstStyle/>
          <a:p>
            <a:r>
              <a:rPr lang="hu-HU" sz="3600" b="1" dirty="0" smtClean="0">
                <a:solidFill>
                  <a:srgbClr val="FFFF00"/>
                </a:solidFill>
              </a:rPr>
              <a:t>method2</a:t>
            </a:r>
            <a:endParaRPr lang="hu-HU" sz="3600" b="1" dirty="0">
              <a:solidFill>
                <a:srgbClr val="FFFF00"/>
              </a:solidFill>
            </a:endParaRPr>
          </a:p>
        </p:txBody>
      </p:sp>
      <p:sp>
        <p:nvSpPr>
          <p:cNvPr id="3" name="Szövegdoboz 2"/>
          <p:cNvSpPr txBox="1"/>
          <p:nvPr/>
        </p:nvSpPr>
        <p:spPr>
          <a:xfrm>
            <a:off x="9198063" y="3563035"/>
            <a:ext cx="2498103" cy="923330"/>
          </a:xfrm>
          <a:prstGeom prst="rect">
            <a:avLst/>
          </a:prstGeom>
          <a:noFill/>
        </p:spPr>
        <p:txBody>
          <a:bodyPr wrap="square" rtlCol="0">
            <a:spAutoFit/>
          </a:bodyPr>
          <a:lstStyle/>
          <a:p>
            <a:r>
              <a:rPr lang="en-US" dirty="0">
                <a:solidFill>
                  <a:srgbClr val="FFC000"/>
                </a:solidFill>
              </a:rPr>
              <a:t>On the top of the Stack a frame </a:t>
            </a:r>
            <a:r>
              <a:rPr lang="hu-HU" dirty="0" err="1" smtClean="0">
                <a:solidFill>
                  <a:srgbClr val="FFC000"/>
                </a:solidFill>
              </a:rPr>
              <a:t>for</a:t>
            </a:r>
            <a:r>
              <a:rPr lang="hu-HU" dirty="0" smtClean="0">
                <a:solidFill>
                  <a:srgbClr val="FFC000"/>
                </a:solidFill>
              </a:rPr>
              <a:t> </a:t>
            </a:r>
            <a:r>
              <a:rPr lang="en-US" dirty="0" smtClean="0">
                <a:solidFill>
                  <a:srgbClr val="FFC000"/>
                </a:solidFill>
              </a:rPr>
              <a:t>method2 </a:t>
            </a:r>
            <a:r>
              <a:rPr lang="en-US" dirty="0">
                <a:solidFill>
                  <a:srgbClr val="FFC000"/>
                </a:solidFill>
              </a:rPr>
              <a:t>is created.</a:t>
            </a:r>
            <a:endParaRPr lang="hu-HU" dirty="0">
              <a:solidFill>
                <a:srgbClr val="FFC000"/>
              </a:solidFill>
            </a:endParaRPr>
          </a:p>
        </p:txBody>
      </p:sp>
    </p:spTree>
    <p:extLst>
      <p:ext uri="{BB962C8B-B14F-4D97-AF65-F5344CB8AC3E}">
        <p14:creationId xmlns:p14="http://schemas.microsoft.com/office/powerpoint/2010/main" val="102939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80">
                                          <p:stCondLst>
                                            <p:cond delay="0"/>
                                          </p:stCondLst>
                                        </p:cTn>
                                        <p:tgtEl>
                                          <p:spTgt spid="22"/>
                                        </p:tgtEl>
                                      </p:cBhvr>
                                    </p:animEffect>
                                    <p:anim calcmode="lin" valueType="num">
                                      <p:cBhvr>
                                        <p:cTn id="8"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3" dur="26">
                                          <p:stCondLst>
                                            <p:cond delay="650"/>
                                          </p:stCondLst>
                                        </p:cTn>
                                        <p:tgtEl>
                                          <p:spTgt spid="22"/>
                                        </p:tgtEl>
                                      </p:cBhvr>
                                      <p:to x="100000" y="60000"/>
                                    </p:animScale>
                                    <p:animScale>
                                      <p:cBhvr>
                                        <p:cTn id="14" dur="166" decel="50000">
                                          <p:stCondLst>
                                            <p:cond delay="676"/>
                                          </p:stCondLst>
                                        </p:cTn>
                                        <p:tgtEl>
                                          <p:spTgt spid="22"/>
                                        </p:tgtEl>
                                      </p:cBhvr>
                                      <p:to x="100000" y="100000"/>
                                    </p:animScale>
                                    <p:animScale>
                                      <p:cBhvr>
                                        <p:cTn id="15" dur="26">
                                          <p:stCondLst>
                                            <p:cond delay="1312"/>
                                          </p:stCondLst>
                                        </p:cTn>
                                        <p:tgtEl>
                                          <p:spTgt spid="22"/>
                                        </p:tgtEl>
                                      </p:cBhvr>
                                      <p:to x="100000" y="80000"/>
                                    </p:animScale>
                                    <p:animScale>
                                      <p:cBhvr>
                                        <p:cTn id="16" dur="166" decel="50000">
                                          <p:stCondLst>
                                            <p:cond delay="1338"/>
                                          </p:stCondLst>
                                        </p:cTn>
                                        <p:tgtEl>
                                          <p:spTgt spid="22"/>
                                        </p:tgtEl>
                                      </p:cBhvr>
                                      <p:to x="100000" y="100000"/>
                                    </p:animScale>
                                    <p:animScale>
                                      <p:cBhvr>
                                        <p:cTn id="17" dur="26">
                                          <p:stCondLst>
                                            <p:cond delay="1642"/>
                                          </p:stCondLst>
                                        </p:cTn>
                                        <p:tgtEl>
                                          <p:spTgt spid="22"/>
                                        </p:tgtEl>
                                      </p:cBhvr>
                                      <p:to x="100000" y="90000"/>
                                    </p:animScale>
                                    <p:animScale>
                                      <p:cBhvr>
                                        <p:cTn id="18" dur="166" decel="50000">
                                          <p:stCondLst>
                                            <p:cond delay="1668"/>
                                          </p:stCondLst>
                                        </p:cTn>
                                        <p:tgtEl>
                                          <p:spTgt spid="22"/>
                                        </p:tgtEl>
                                      </p:cBhvr>
                                      <p:to x="100000" y="100000"/>
                                    </p:animScale>
                                    <p:animScale>
                                      <p:cBhvr>
                                        <p:cTn id="19" dur="26">
                                          <p:stCondLst>
                                            <p:cond delay="1808"/>
                                          </p:stCondLst>
                                        </p:cTn>
                                        <p:tgtEl>
                                          <p:spTgt spid="22"/>
                                        </p:tgtEl>
                                      </p:cBhvr>
                                      <p:to x="100000" y="95000"/>
                                    </p:animScale>
                                    <p:animScale>
                                      <p:cBhvr>
                                        <p:cTn id="20" dur="166" decel="50000">
                                          <p:stCondLst>
                                            <p:cond delay="1834"/>
                                          </p:stCondLst>
                                        </p:cTn>
                                        <p:tgtEl>
                                          <p:spTgt spid="2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down)">
                                      <p:cBhvr>
                                        <p:cTn id="23" dur="580">
                                          <p:stCondLst>
                                            <p:cond delay="0"/>
                                          </p:stCondLst>
                                        </p:cTn>
                                        <p:tgtEl>
                                          <p:spTgt spid="32"/>
                                        </p:tgtEl>
                                      </p:cBhvr>
                                    </p:animEffect>
                                    <p:anim calcmode="lin" valueType="num">
                                      <p:cBhvr>
                                        <p:cTn id="24"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9" dur="26">
                                          <p:stCondLst>
                                            <p:cond delay="650"/>
                                          </p:stCondLst>
                                        </p:cTn>
                                        <p:tgtEl>
                                          <p:spTgt spid="32"/>
                                        </p:tgtEl>
                                      </p:cBhvr>
                                      <p:to x="100000" y="60000"/>
                                    </p:animScale>
                                    <p:animScale>
                                      <p:cBhvr>
                                        <p:cTn id="30" dur="166" decel="50000">
                                          <p:stCondLst>
                                            <p:cond delay="676"/>
                                          </p:stCondLst>
                                        </p:cTn>
                                        <p:tgtEl>
                                          <p:spTgt spid="32"/>
                                        </p:tgtEl>
                                      </p:cBhvr>
                                      <p:to x="100000" y="100000"/>
                                    </p:animScale>
                                    <p:animScale>
                                      <p:cBhvr>
                                        <p:cTn id="31" dur="26">
                                          <p:stCondLst>
                                            <p:cond delay="1312"/>
                                          </p:stCondLst>
                                        </p:cTn>
                                        <p:tgtEl>
                                          <p:spTgt spid="32"/>
                                        </p:tgtEl>
                                      </p:cBhvr>
                                      <p:to x="100000" y="80000"/>
                                    </p:animScale>
                                    <p:animScale>
                                      <p:cBhvr>
                                        <p:cTn id="32" dur="166" decel="50000">
                                          <p:stCondLst>
                                            <p:cond delay="1338"/>
                                          </p:stCondLst>
                                        </p:cTn>
                                        <p:tgtEl>
                                          <p:spTgt spid="32"/>
                                        </p:tgtEl>
                                      </p:cBhvr>
                                      <p:to x="100000" y="100000"/>
                                    </p:animScale>
                                    <p:animScale>
                                      <p:cBhvr>
                                        <p:cTn id="33" dur="26">
                                          <p:stCondLst>
                                            <p:cond delay="1642"/>
                                          </p:stCondLst>
                                        </p:cTn>
                                        <p:tgtEl>
                                          <p:spTgt spid="32"/>
                                        </p:tgtEl>
                                      </p:cBhvr>
                                      <p:to x="100000" y="90000"/>
                                    </p:animScale>
                                    <p:animScale>
                                      <p:cBhvr>
                                        <p:cTn id="34" dur="166" decel="50000">
                                          <p:stCondLst>
                                            <p:cond delay="1668"/>
                                          </p:stCondLst>
                                        </p:cTn>
                                        <p:tgtEl>
                                          <p:spTgt spid="32"/>
                                        </p:tgtEl>
                                      </p:cBhvr>
                                      <p:to x="100000" y="100000"/>
                                    </p:animScale>
                                    <p:animScale>
                                      <p:cBhvr>
                                        <p:cTn id="35" dur="26">
                                          <p:stCondLst>
                                            <p:cond delay="1808"/>
                                          </p:stCondLst>
                                        </p:cTn>
                                        <p:tgtEl>
                                          <p:spTgt spid="32"/>
                                        </p:tgtEl>
                                      </p:cBhvr>
                                      <p:to x="100000" y="95000"/>
                                    </p:animScale>
                                    <p:animScale>
                                      <p:cBhvr>
                                        <p:cTn id="36" dur="166" decel="50000">
                                          <p:stCondLst>
                                            <p:cond delay="1834"/>
                                          </p:stCondLst>
                                        </p:cTn>
                                        <p:tgtEl>
                                          <p:spTgt spid="32"/>
                                        </p:tgtEl>
                                      </p:cBhvr>
                                      <p:to x="100000" y="100000"/>
                                    </p:animScale>
                                  </p:childTnLst>
                                </p:cTn>
                              </p:par>
                              <p:par>
                                <p:cTn id="37" presetID="10"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4032</TotalTime>
  <Words>1712</Words>
  <Application>Microsoft Office PowerPoint</Application>
  <PresentationFormat>Widescreen</PresentationFormat>
  <Paragraphs>577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vt:lpstr>
      <vt:lpstr>Java Programming:  Step by Step from A to Z Heap &amp; Stack Memory</vt:lpstr>
      <vt:lpstr>Heap and Stack memory overview</vt:lpstr>
      <vt:lpstr>Heap and Stack memory example</vt:lpstr>
      <vt:lpstr>Heap and Stack memory example</vt:lpstr>
      <vt:lpstr>Heap and Stack memory example</vt:lpstr>
      <vt:lpstr>Heap and Stack memory example</vt:lpstr>
      <vt:lpstr>Heap and Stack memory example</vt:lpstr>
      <vt:lpstr>Heap and Stack memory example</vt:lpstr>
      <vt:lpstr>Heap and Stack memory example</vt:lpstr>
      <vt:lpstr>Heap and Stack memory example</vt:lpstr>
      <vt:lpstr>Heap and Stack memory example</vt:lpstr>
      <vt:lpstr>Heap and Stack memory example</vt:lpstr>
      <vt:lpstr>Heap and Stack memory example</vt:lpstr>
      <vt:lpstr>Heap and Stack memory example</vt:lpstr>
      <vt:lpstr>Heap and Stack memory example</vt:lpstr>
      <vt:lpstr>Heap and Stack memory example</vt:lpstr>
      <vt:lpstr>Heap and Stack memory example</vt:lpstr>
      <vt:lpstr>Heap and Stack memory example</vt:lpstr>
      <vt:lpstr>Heap and Stack memory example</vt:lpstr>
      <vt:lpstr>Heap and Stack memory example</vt:lpstr>
      <vt:lpstr>Heap and Stack memory example</vt:lpstr>
      <vt:lpstr>Heap and Stack memory, good to know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about Operators</dc:title>
  <dc:creator>. Eliot</dc:creator>
  <cp:lastModifiedBy>User</cp:lastModifiedBy>
  <cp:revision>151</cp:revision>
  <dcterms:created xsi:type="dcterms:W3CDTF">2019-02-12T21:35:40Z</dcterms:created>
  <dcterms:modified xsi:type="dcterms:W3CDTF">2019-04-11T09:14:09Z</dcterms:modified>
</cp:coreProperties>
</file>