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69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43698" y="1447800"/>
            <a:ext cx="11209278" cy="398093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</a:t>
            </a:r>
            <a:r>
              <a:rPr lang="en-US" b="1" dirty="0" smtClean="0"/>
              <a:t>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sz="4400" dirty="0" smtClean="0">
                <a:solidFill>
                  <a:srgbClr val="FF0000"/>
                </a:solidFill>
              </a:rPr>
              <a:t>MORE ABOUT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Constructors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hu-HU" sz="4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Constructor</a:t>
            </a:r>
            <a:r>
              <a:rPr lang="hu-HU" sz="4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4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overloading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Constructors</a:t>
            </a:r>
            <a:r>
              <a:rPr lang="hu-HU" sz="4000" dirty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6" name="Folyamatábra: Befejezés 15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02508" y="1532866"/>
            <a:ext cx="1115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we have learned before the constructor is called when an object of a class is created. </a:t>
            </a:r>
            <a:r>
              <a:rPr lang="hu-HU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name of the constructor matches the name of the class, </a:t>
            </a:r>
            <a:r>
              <a:rPr lang="hu-HU" dirty="0" err="1" smtClean="0"/>
              <a:t>it</a:t>
            </a:r>
            <a:r>
              <a:rPr lang="hu-HU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syntactically similar to a </a:t>
            </a:r>
            <a:r>
              <a:rPr lang="en-US" dirty="0" smtClean="0"/>
              <a:t>method</a:t>
            </a:r>
            <a:r>
              <a:rPr lang="hu-HU" dirty="0"/>
              <a:t> </a:t>
            </a:r>
            <a:r>
              <a:rPr lang="en-US" dirty="0" smtClean="0"/>
              <a:t>and </a:t>
            </a:r>
            <a:r>
              <a:rPr lang="en-US" dirty="0"/>
              <a:t>there’s no return type.</a:t>
            </a:r>
            <a:endParaRPr lang="hu-HU" dirty="0" smtClean="0"/>
          </a:p>
        </p:txBody>
      </p:sp>
      <p:sp>
        <p:nvSpPr>
          <p:cNvPr id="3" name="Szövegdoboz 2"/>
          <p:cNvSpPr txBox="1"/>
          <p:nvPr/>
        </p:nvSpPr>
        <p:spPr>
          <a:xfrm>
            <a:off x="502508" y="2953070"/>
            <a:ext cx="697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classes have constructors by default: if you do not create a class constructor yourself, java compiler creates a </a:t>
            </a:r>
            <a:r>
              <a:rPr lang="en-US" dirty="0" smtClean="0"/>
              <a:t>default </a:t>
            </a:r>
            <a:r>
              <a:rPr lang="en-US" dirty="0"/>
              <a:t>constructor</a:t>
            </a:r>
            <a:r>
              <a:rPr lang="en-US" dirty="0" smtClean="0"/>
              <a:t> </a:t>
            </a:r>
            <a:r>
              <a:rPr lang="en-US" dirty="0"/>
              <a:t>for you. </a:t>
            </a:r>
            <a:r>
              <a:rPr lang="hu-HU" dirty="0" smtClean="0"/>
              <a:t>The </a:t>
            </a:r>
            <a:r>
              <a:rPr lang="en-US" b="1" dirty="0">
                <a:solidFill>
                  <a:srgbClr val="FFC000"/>
                </a:solidFill>
              </a:rPr>
              <a:t>default constructor </a:t>
            </a:r>
            <a:r>
              <a:rPr lang="hu-HU" dirty="0" err="1" smtClean="0"/>
              <a:t>doesn't</a:t>
            </a:r>
            <a:r>
              <a:rPr lang="hu-HU" dirty="0" smtClean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 smtClean="0"/>
              <a:t>parameters</a:t>
            </a:r>
            <a:r>
              <a:rPr lang="hu-HU" dirty="0" smtClean="0"/>
              <a:t>. 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8208959" y="2831081"/>
            <a:ext cx="345309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 smtClean="0"/>
              <a:t>ExampleClass</a:t>
            </a:r>
            <a:r>
              <a:rPr lang="hu-HU" sz="2000" dirty="0" smtClean="0"/>
              <a:t> </a:t>
            </a:r>
            <a:r>
              <a:rPr lang="en-US" sz="2000" dirty="0" smtClean="0"/>
              <a:t>{   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hu-HU" sz="2000" dirty="0" smtClean="0"/>
              <a:t>  </a:t>
            </a:r>
            <a:r>
              <a:rPr lang="en-US" sz="2000" dirty="0" smtClean="0"/>
              <a:t>.......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hu-HU" sz="2000" dirty="0" smtClean="0"/>
              <a:t> 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hu-HU" sz="2000" dirty="0" smtClean="0">
                <a:solidFill>
                  <a:schemeClr val="tx1">
                    <a:lumMod val="75000"/>
                  </a:schemeClr>
                </a:solidFill>
              </a:rPr>
              <a:t> A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sz="2000" dirty="0" err="1" smtClean="0">
                <a:solidFill>
                  <a:schemeClr val="tx1">
                    <a:lumMod val="75000"/>
                  </a:schemeClr>
                </a:solidFill>
              </a:rPr>
              <a:t>Default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Constructor</a:t>
            </a:r>
          </a:p>
          <a:p>
            <a:r>
              <a:rPr lang="en-US" sz="2000" dirty="0"/>
              <a:t>  </a:t>
            </a:r>
            <a:r>
              <a:rPr lang="hu-HU" sz="2000" dirty="0" smtClean="0"/>
              <a:t>  </a:t>
            </a:r>
            <a:r>
              <a:rPr lang="hu-HU" sz="2000" b="1" dirty="0" smtClean="0">
                <a:solidFill>
                  <a:srgbClr val="FFC000"/>
                </a:solidFill>
              </a:rPr>
              <a:t>public </a:t>
            </a:r>
            <a:r>
              <a:rPr lang="en-US" sz="2000" dirty="0" err="1" smtClean="0">
                <a:solidFill>
                  <a:srgbClr val="FFC000"/>
                </a:solidFill>
              </a:rPr>
              <a:t>ExampleClass</a:t>
            </a:r>
            <a:r>
              <a:rPr lang="en-US" sz="2000" dirty="0">
                <a:solidFill>
                  <a:srgbClr val="FFC000"/>
                </a:solidFill>
              </a:rPr>
              <a:t>() </a:t>
            </a:r>
            <a:r>
              <a:rPr lang="en-US" sz="2000" dirty="0" smtClean="0">
                <a:solidFill>
                  <a:srgbClr val="FFC000"/>
                </a:solidFill>
              </a:rPr>
              <a:t>{}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/>
              <a:t>  </a:t>
            </a:r>
            <a:r>
              <a:rPr lang="hu-HU" sz="2000" dirty="0" smtClean="0"/>
              <a:t>  </a:t>
            </a:r>
            <a:r>
              <a:rPr lang="en-US" sz="2000" dirty="0" smtClean="0"/>
              <a:t>.......</a:t>
            </a:r>
            <a:endParaRPr lang="en-US" sz="2000" dirty="0"/>
          </a:p>
          <a:p>
            <a:r>
              <a:rPr lang="en-US" sz="2000" dirty="0"/>
              <a:t>}</a:t>
            </a:r>
            <a:endParaRPr lang="hu-HU" sz="2000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502508" y="4650273"/>
            <a:ext cx="697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Each </a:t>
            </a:r>
            <a:r>
              <a:rPr lang="en-US" dirty="0"/>
              <a:t>time an object is created </a:t>
            </a:r>
            <a:r>
              <a:rPr lang="en-US" dirty="0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new()</a:t>
            </a:r>
            <a:r>
              <a:rPr lang="en-US" dirty="0"/>
              <a:t> keyword at least one constructor (it could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default </a:t>
            </a:r>
            <a:r>
              <a:rPr lang="en-US" dirty="0"/>
              <a:t>constructor) is invoked to assign initial values to the data members</a:t>
            </a:r>
            <a:r>
              <a:rPr lang="en-US" b="1" dirty="0"/>
              <a:t> </a:t>
            </a:r>
            <a:r>
              <a:rPr lang="en-US" dirty="0"/>
              <a:t>of the same class</a:t>
            </a:r>
            <a:r>
              <a:rPr lang="en-US" dirty="0" smtClean="0"/>
              <a:t>.</a:t>
            </a:r>
            <a:r>
              <a:rPr lang="hu-HU" dirty="0" smtClean="0"/>
              <a:t> I</a:t>
            </a:r>
            <a:r>
              <a:rPr lang="en-US" dirty="0" smtClean="0"/>
              <a:t>f </a:t>
            </a:r>
            <a:r>
              <a:rPr lang="en-US" dirty="0"/>
              <a:t>we write a constructor </a:t>
            </a:r>
            <a:r>
              <a:rPr lang="en-US" dirty="0" smtClean="0"/>
              <a:t>then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compiler </a:t>
            </a:r>
            <a:r>
              <a:rPr lang="en-US" dirty="0"/>
              <a:t>does not create </a:t>
            </a:r>
            <a:r>
              <a:rPr lang="hu-HU" dirty="0" smtClean="0"/>
              <a:t>a </a:t>
            </a:r>
            <a:r>
              <a:rPr lang="en-US" dirty="0" smtClean="0"/>
              <a:t>default </a:t>
            </a:r>
            <a:r>
              <a:rPr lang="hu-HU" dirty="0" err="1" smtClean="0"/>
              <a:t>one</a:t>
            </a:r>
            <a:r>
              <a:rPr lang="en-US" dirty="0" smtClean="0"/>
              <a:t>.</a:t>
            </a:r>
            <a:endParaRPr lang="hu-HU" dirty="0" smtClean="0"/>
          </a:p>
        </p:txBody>
      </p:sp>
      <p:sp>
        <p:nvSpPr>
          <p:cNvPr id="24" name="Folyamatábra: Másik feldolgozás 23"/>
          <p:cNvSpPr/>
          <p:nvPr/>
        </p:nvSpPr>
        <p:spPr>
          <a:xfrm>
            <a:off x="9226378" y="5486400"/>
            <a:ext cx="2681605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9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Classes</a:t>
            </a:r>
            <a:r>
              <a:rPr lang="hu-HU" dirty="0" smtClean="0">
                <a:solidFill>
                  <a:srgbClr val="FFFF00"/>
                </a:solidFill>
              </a:rPr>
              <a:t> and </a:t>
            </a:r>
            <a:r>
              <a:rPr lang="hu-HU" dirty="0" err="1" smtClean="0">
                <a:solidFill>
                  <a:srgbClr val="FFFF00"/>
                </a:solidFill>
              </a:rPr>
              <a:t>objects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  <p:bldP spid="3" grpId="0"/>
      <p:bldP spid="21" grpId="0" animBg="1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0208" y="2603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Constructor</a:t>
            </a:r>
            <a:r>
              <a:rPr lang="hu-HU" sz="4000" dirty="0" smtClean="0"/>
              <a:t> </a:t>
            </a:r>
            <a:r>
              <a:rPr lang="hu-HU" sz="4000" dirty="0" err="1" smtClean="0"/>
              <a:t>Types</a:t>
            </a:r>
            <a:endParaRPr lang="hu-HU" sz="4000" dirty="0"/>
          </a:p>
        </p:txBody>
      </p:sp>
      <p:sp>
        <p:nvSpPr>
          <p:cNvPr id="16" name="Folyamatábra: Befejezés 15"/>
          <p:cNvSpPr/>
          <p:nvPr/>
        </p:nvSpPr>
        <p:spPr>
          <a:xfrm rot="1976181">
            <a:off x="10028306" y="731557"/>
            <a:ext cx="1952368" cy="4942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Reminder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71287" y="3124626"/>
            <a:ext cx="3509881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/>
              <a:t>public</a:t>
            </a:r>
            <a:r>
              <a:rPr lang="hu-HU" b="1" dirty="0"/>
              <a:t> </a:t>
            </a:r>
            <a:r>
              <a:rPr lang="hu-HU" b="1" dirty="0" err="1"/>
              <a:t>class</a:t>
            </a:r>
            <a:r>
              <a:rPr lang="hu-HU" b="1" dirty="0"/>
              <a:t> </a:t>
            </a:r>
            <a:r>
              <a:rPr lang="hu-HU" b="1" dirty="0" err="1" smtClean="0"/>
              <a:t>MyClass</a:t>
            </a:r>
            <a:r>
              <a:rPr lang="hu-HU" b="1" dirty="0" smtClean="0"/>
              <a:t> {</a:t>
            </a:r>
            <a:endParaRPr lang="hu-HU" dirty="0"/>
          </a:p>
          <a:p>
            <a:r>
              <a:rPr lang="hu-HU" b="1" dirty="0" smtClean="0"/>
              <a:t>	int </a:t>
            </a:r>
            <a:r>
              <a:rPr lang="hu-HU" b="1" dirty="0"/>
              <a:t>x;</a:t>
            </a:r>
          </a:p>
          <a:p>
            <a:r>
              <a:rPr lang="hu-HU" dirty="0" smtClean="0"/>
              <a:t>}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4160109" y="4947448"/>
            <a:ext cx="3468130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MyClass</a:t>
            </a:r>
            <a:r>
              <a:rPr lang="hu-HU" dirty="0" smtClean="0"/>
              <a:t> c </a:t>
            </a:r>
            <a:r>
              <a:rPr lang="hu-HU" dirty="0"/>
              <a:t>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 smtClean="0"/>
              <a:t>MyClass</a:t>
            </a:r>
            <a:r>
              <a:rPr lang="hu-HU" dirty="0"/>
              <a:t>();</a:t>
            </a:r>
          </a:p>
          <a:p>
            <a:r>
              <a:rPr lang="hu-HU" dirty="0" err="1" smtClean="0"/>
              <a:t>System.</a:t>
            </a:r>
            <a:r>
              <a:rPr lang="hu-HU" i="1" dirty="0" err="1" smtClean="0"/>
              <a:t>out.print</a:t>
            </a:r>
            <a:r>
              <a:rPr lang="hu-HU" i="1" dirty="0" smtClean="0"/>
              <a:t>(</a:t>
            </a:r>
            <a:r>
              <a:rPr lang="hu-HU" i="1" dirty="0" err="1" smtClean="0"/>
              <a:t>c.x</a:t>
            </a:r>
            <a:r>
              <a:rPr lang="hu-HU" i="1" dirty="0" smtClean="0"/>
              <a:t>);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160109" y="3124626"/>
            <a:ext cx="3468129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/>
              <a:t>public</a:t>
            </a:r>
            <a:r>
              <a:rPr lang="hu-HU" b="1" dirty="0"/>
              <a:t> </a:t>
            </a:r>
            <a:r>
              <a:rPr lang="hu-HU" b="1" dirty="0" err="1"/>
              <a:t>class</a:t>
            </a:r>
            <a:r>
              <a:rPr lang="hu-HU" b="1" dirty="0"/>
              <a:t> </a:t>
            </a:r>
            <a:r>
              <a:rPr lang="hu-HU" b="1" dirty="0" err="1" smtClean="0"/>
              <a:t>MyClass</a:t>
            </a:r>
            <a:r>
              <a:rPr lang="hu-HU" b="1" dirty="0" smtClean="0"/>
              <a:t> {</a:t>
            </a:r>
            <a:endParaRPr lang="hu-HU" dirty="0"/>
          </a:p>
          <a:p>
            <a:r>
              <a:rPr lang="hu-HU" b="1" dirty="0" smtClean="0"/>
              <a:t>	int </a:t>
            </a:r>
            <a:r>
              <a:rPr lang="hu-HU" b="1" dirty="0"/>
              <a:t>x;</a:t>
            </a:r>
          </a:p>
          <a:p>
            <a:r>
              <a:rPr lang="hu-HU" b="1" dirty="0" smtClean="0"/>
              <a:t>	</a:t>
            </a:r>
            <a:r>
              <a:rPr lang="hu-HU" b="1" dirty="0" err="1" smtClean="0">
                <a:solidFill>
                  <a:srgbClr val="FFC000"/>
                </a:solidFill>
              </a:rPr>
              <a:t>public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MyClass</a:t>
            </a:r>
            <a:r>
              <a:rPr lang="hu-HU" dirty="0">
                <a:solidFill>
                  <a:srgbClr val="FFC000"/>
                </a:solidFill>
              </a:rPr>
              <a:t>() {</a:t>
            </a:r>
          </a:p>
          <a:p>
            <a:r>
              <a:rPr lang="hu-HU" dirty="0" smtClean="0">
                <a:solidFill>
                  <a:srgbClr val="FFC000"/>
                </a:solidFill>
              </a:rPr>
              <a:t>	x </a:t>
            </a:r>
            <a:r>
              <a:rPr lang="hu-HU" dirty="0">
                <a:solidFill>
                  <a:srgbClr val="FFC000"/>
                </a:solidFill>
              </a:rPr>
              <a:t>= </a:t>
            </a:r>
            <a:r>
              <a:rPr lang="hu-HU" dirty="0" smtClean="0">
                <a:solidFill>
                  <a:srgbClr val="FFC000"/>
                </a:solidFill>
              </a:rPr>
              <a:t>33;</a:t>
            </a:r>
            <a:endParaRPr lang="hu-HU" dirty="0">
              <a:solidFill>
                <a:srgbClr val="FFC000"/>
              </a:solidFill>
            </a:endParaRPr>
          </a:p>
          <a:p>
            <a:r>
              <a:rPr lang="hu-HU" dirty="0" smtClean="0">
                <a:solidFill>
                  <a:srgbClr val="FFC000"/>
                </a:solidFill>
              </a:rPr>
              <a:t>	}</a:t>
            </a:r>
          </a:p>
          <a:p>
            <a:r>
              <a:rPr lang="hu-HU" dirty="0" smtClean="0"/>
              <a:t>}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992481" y="3124626"/>
            <a:ext cx="3721724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/>
              <a:t>public</a:t>
            </a:r>
            <a:r>
              <a:rPr lang="hu-HU" b="1" dirty="0"/>
              <a:t> </a:t>
            </a:r>
            <a:r>
              <a:rPr lang="hu-HU" b="1" dirty="0" err="1"/>
              <a:t>class</a:t>
            </a:r>
            <a:r>
              <a:rPr lang="hu-HU" b="1" dirty="0"/>
              <a:t> </a:t>
            </a:r>
            <a:r>
              <a:rPr lang="hu-HU" b="1" dirty="0" err="1" smtClean="0"/>
              <a:t>MyClass</a:t>
            </a:r>
            <a:r>
              <a:rPr lang="hu-HU" b="1" dirty="0" smtClean="0"/>
              <a:t> {</a:t>
            </a:r>
            <a:endParaRPr lang="hu-HU" dirty="0"/>
          </a:p>
          <a:p>
            <a:r>
              <a:rPr lang="hu-HU" b="1" dirty="0" smtClean="0"/>
              <a:t>	int </a:t>
            </a:r>
            <a:r>
              <a:rPr lang="hu-HU" b="1" dirty="0"/>
              <a:t>x;</a:t>
            </a:r>
          </a:p>
          <a:p>
            <a:r>
              <a:rPr lang="hu-HU" b="1" dirty="0" smtClean="0"/>
              <a:t>	</a:t>
            </a:r>
            <a:r>
              <a:rPr lang="hu-HU" b="1" dirty="0" err="1" smtClean="0">
                <a:solidFill>
                  <a:srgbClr val="FFC000"/>
                </a:solidFill>
              </a:rPr>
              <a:t>public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MyClass</a:t>
            </a:r>
            <a:r>
              <a:rPr lang="hu-HU" dirty="0" smtClean="0">
                <a:solidFill>
                  <a:srgbClr val="FFC000"/>
                </a:solidFill>
              </a:rPr>
              <a:t>(</a:t>
            </a:r>
            <a:r>
              <a:rPr lang="hu-HU" b="1" dirty="0" smtClean="0">
                <a:solidFill>
                  <a:srgbClr val="FFC000"/>
                </a:solidFill>
              </a:rPr>
              <a:t>int </a:t>
            </a:r>
            <a:r>
              <a:rPr lang="hu-HU" dirty="0">
                <a:solidFill>
                  <a:srgbClr val="FFC000"/>
                </a:solidFill>
              </a:rPr>
              <a:t>i</a:t>
            </a:r>
            <a:r>
              <a:rPr lang="hu-HU" dirty="0" smtClean="0">
                <a:solidFill>
                  <a:srgbClr val="FFC000"/>
                </a:solidFill>
              </a:rPr>
              <a:t>) </a:t>
            </a:r>
            <a:r>
              <a:rPr lang="hu-HU" dirty="0">
                <a:solidFill>
                  <a:srgbClr val="FFC000"/>
                </a:solidFill>
              </a:rPr>
              <a:t>{</a:t>
            </a:r>
          </a:p>
          <a:p>
            <a:r>
              <a:rPr lang="hu-HU" dirty="0">
                <a:solidFill>
                  <a:srgbClr val="FFC000"/>
                </a:solidFill>
              </a:rPr>
              <a:t>	x = </a:t>
            </a:r>
            <a:r>
              <a:rPr lang="hu-HU" dirty="0" smtClean="0">
                <a:solidFill>
                  <a:srgbClr val="FFC000"/>
                </a:solidFill>
              </a:rPr>
              <a:t>i;</a:t>
            </a:r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</a:t>
            </a:r>
            <a:r>
              <a:rPr lang="hu-HU" dirty="0" smtClean="0">
                <a:solidFill>
                  <a:srgbClr val="FFC000"/>
                </a:solidFill>
              </a:rPr>
              <a:t>}</a:t>
            </a:r>
            <a:endParaRPr lang="hu-HU" dirty="0">
              <a:solidFill>
                <a:srgbClr val="FFC000"/>
              </a:solidFill>
            </a:endParaRPr>
          </a:p>
          <a:p>
            <a:r>
              <a:rPr lang="hu-HU" dirty="0"/>
              <a:t>}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71286" y="1198069"/>
            <a:ext cx="3666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D</a:t>
            </a:r>
            <a:r>
              <a:rPr lang="en-US" b="1" dirty="0" err="1" smtClean="0">
                <a:solidFill>
                  <a:srgbClr val="FFC000"/>
                </a:solidFill>
              </a:rPr>
              <a:t>efault</a:t>
            </a:r>
            <a:r>
              <a:rPr lang="en-US" b="1" dirty="0" smtClean="0">
                <a:solidFill>
                  <a:srgbClr val="FFC000"/>
                </a:solidFill>
              </a:rPr>
              <a:t> constructor </a:t>
            </a:r>
            <a:endParaRPr lang="hu-HU" b="1" dirty="0" smtClean="0">
              <a:solidFill>
                <a:srgbClr val="FFC000"/>
              </a:solidFill>
            </a:endParaRPr>
          </a:p>
          <a:p>
            <a:pPr algn="just"/>
            <a:r>
              <a:rPr lang="en-US" dirty="0" smtClean="0"/>
              <a:t>We </a:t>
            </a:r>
            <a:r>
              <a:rPr lang="en-US" dirty="0"/>
              <a:t>do not </a:t>
            </a:r>
            <a:r>
              <a:rPr lang="en-US" dirty="0" err="1"/>
              <a:t>creat</a:t>
            </a:r>
            <a:r>
              <a:rPr lang="en-US" dirty="0"/>
              <a:t> a constructor, so Java creates default in the </a:t>
            </a:r>
            <a:r>
              <a:rPr lang="en-US" dirty="0" err="1" smtClean="0"/>
              <a:t>backgr</a:t>
            </a:r>
            <a:r>
              <a:rPr lang="hu-HU" dirty="0" smtClean="0"/>
              <a:t>o</a:t>
            </a:r>
            <a:r>
              <a:rPr lang="en-US" dirty="0" smtClean="0"/>
              <a:t>und </a:t>
            </a:r>
            <a:r>
              <a:rPr lang="en-US" dirty="0"/>
              <a:t>and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en-US" dirty="0" smtClean="0"/>
              <a:t>initializes </a:t>
            </a:r>
            <a:r>
              <a:rPr lang="en-US" dirty="0"/>
              <a:t>class variables to their default values (null or </a:t>
            </a:r>
            <a:r>
              <a:rPr lang="hu-HU" dirty="0" smtClean="0"/>
              <a:t>0</a:t>
            </a:r>
            <a:r>
              <a:rPr lang="en-US" dirty="0" smtClean="0"/>
              <a:t>).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71288" y="4947447"/>
            <a:ext cx="3509880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MyClass</a:t>
            </a:r>
            <a:r>
              <a:rPr lang="hu-HU" dirty="0" smtClean="0"/>
              <a:t> </a:t>
            </a:r>
            <a:r>
              <a:rPr lang="hu-HU" dirty="0"/>
              <a:t>c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dirty="0" err="1" smtClean="0"/>
              <a:t>MyClass</a:t>
            </a:r>
            <a:r>
              <a:rPr lang="hu-HU" dirty="0"/>
              <a:t>();</a:t>
            </a:r>
          </a:p>
          <a:p>
            <a:r>
              <a:rPr lang="hu-HU" dirty="0" err="1" smtClean="0"/>
              <a:t>System.</a:t>
            </a:r>
            <a:r>
              <a:rPr lang="hu-HU" i="1" dirty="0" err="1" smtClean="0"/>
              <a:t>out.print</a:t>
            </a:r>
            <a:r>
              <a:rPr lang="hu-HU" i="1" dirty="0" smtClean="0"/>
              <a:t>(</a:t>
            </a:r>
            <a:r>
              <a:rPr lang="hu-HU" i="1" dirty="0" err="1" smtClean="0"/>
              <a:t>c.x</a:t>
            </a:r>
            <a:r>
              <a:rPr lang="hu-HU" i="1" dirty="0" smtClean="0"/>
              <a:t>);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992481" y="4947447"/>
            <a:ext cx="3721724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MyClass</a:t>
            </a:r>
            <a:r>
              <a:rPr lang="hu-HU" dirty="0" smtClean="0"/>
              <a:t> c </a:t>
            </a:r>
            <a:r>
              <a:rPr lang="hu-HU" dirty="0"/>
              <a:t>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dirty="0" err="1" smtClean="0"/>
              <a:t>MyClass</a:t>
            </a:r>
            <a:r>
              <a:rPr lang="hu-HU" dirty="0" smtClean="0"/>
              <a:t>(99);</a:t>
            </a:r>
            <a:endParaRPr lang="hu-HU" dirty="0"/>
          </a:p>
          <a:p>
            <a:r>
              <a:rPr lang="hu-HU" dirty="0" err="1" smtClean="0"/>
              <a:t>System.</a:t>
            </a:r>
            <a:r>
              <a:rPr lang="hu-HU" i="1" dirty="0" err="1" smtClean="0"/>
              <a:t>out.print</a:t>
            </a:r>
            <a:r>
              <a:rPr lang="hu-HU" i="1" dirty="0" smtClean="0"/>
              <a:t>(</a:t>
            </a:r>
            <a:r>
              <a:rPr lang="hu-HU" i="1" dirty="0" err="1" smtClean="0"/>
              <a:t>c.x</a:t>
            </a:r>
            <a:r>
              <a:rPr lang="hu-HU" i="1" dirty="0"/>
              <a:t>);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57326" y="5853938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000" b="1" dirty="0"/>
              <a:t>0</a:t>
            </a:r>
            <a:endParaRPr lang="hu-HU" sz="4000" b="1" dirty="0" smtClean="0"/>
          </a:p>
          <a:p>
            <a:endParaRPr lang="hu-HU" sz="2800" dirty="0"/>
          </a:p>
        </p:txBody>
      </p:sp>
      <p:cxnSp>
        <p:nvCxnSpPr>
          <p:cNvPr id="18" name="Egyenes összekötő nyíllal 17"/>
          <p:cNvCxnSpPr/>
          <p:nvPr/>
        </p:nvCxnSpPr>
        <p:spPr>
          <a:xfrm flipH="1">
            <a:off x="1946707" y="558617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kerekített téglalap 18"/>
          <p:cNvSpPr/>
          <p:nvPr/>
        </p:nvSpPr>
        <p:spPr>
          <a:xfrm>
            <a:off x="4690790" y="5853938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000" b="1" dirty="0" smtClean="0"/>
              <a:t>33</a:t>
            </a:r>
          </a:p>
          <a:p>
            <a:endParaRPr lang="hu-HU" sz="2800" dirty="0"/>
          </a:p>
        </p:txBody>
      </p:sp>
      <p:cxnSp>
        <p:nvCxnSpPr>
          <p:cNvPr id="20" name="Egyenes összekötő nyíllal 19"/>
          <p:cNvCxnSpPr/>
          <p:nvPr/>
        </p:nvCxnSpPr>
        <p:spPr>
          <a:xfrm flipH="1">
            <a:off x="5880171" y="558617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0"/>
          <p:cNvSpPr/>
          <p:nvPr/>
        </p:nvSpPr>
        <p:spPr>
          <a:xfrm>
            <a:off x="8531208" y="5853531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000" b="1" dirty="0" smtClean="0"/>
              <a:t>99</a:t>
            </a:r>
          </a:p>
          <a:p>
            <a:endParaRPr lang="hu-HU" sz="2800" dirty="0"/>
          </a:p>
        </p:txBody>
      </p:sp>
      <p:cxnSp>
        <p:nvCxnSpPr>
          <p:cNvPr id="22" name="Egyenes összekötő nyíllal 21"/>
          <p:cNvCxnSpPr/>
          <p:nvPr/>
        </p:nvCxnSpPr>
        <p:spPr>
          <a:xfrm flipH="1">
            <a:off x="9720589" y="5585769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4110676" y="1194053"/>
            <a:ext cx="3588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No argument </a:t>
            </a:r>
            <a:r>
              <a:rPr lang="en-US" b="1" dirty="0" smtClean="0">
                <a:solidFill>
                  <a:srgbClr val="FFC000"/>
                </a:solidFill>
              </a:rPr>
              <a:t>Constructor</a:t>
            </a:r>
            <a:r>
              <a:rPr lang="en-US" dirty="0" smtClean="0"/>
              <a:t> </a:t>
            </a:r>
            <a:endParaRPr lang="hu-HU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initializes class variables with fixed values for all objects created by this constructor.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943053" y="1202815"/>
            <a:ext cx="338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Parameterized </a:t>
            </a:r>
            <a:r>
              <a:rPr lang="en-US" b="1" dirty="0" smtClean="0">
                <a:solidFill>
                  <a:srgbClr val="FFC000"/>
                </a:solidFill>
              </a:rPr>
              <a:t>Constructor</a:t>
            </a:r>
            <a:r>
              <a:rPr lang="en-US" dirty="0" smtClean="0"/>
              <a:t> </a:t>
            </a:r>
            <a:endParaRPr lang="hu-HU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constructor that has parameters is known as parameterized constructor. We initialize fields of the class with the constructor.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2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3" grpId="0" animBg="1"/>
      <p:bldP spid="14" grpId="0" animBg="1"/>
      <p:bldP spid="8" grpId="0" animBg="1"/>
      <p:bldP spid="9" grpId="0" animBg="1"/>
      <p:bldP spid="4" grpId="0"/>
      <p:bldP spid="11" grpId="0" animBg="1"/>
      <p:bldP spid="12" grpId="0" animBg="1"/>
      <p:bldP spid="15" grpId="0" animBg="1"/>
      <p:bldP spid="19" grpId="0" animBg="1"/>
      <p:bldP spid="21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Constructor</a:t>
            </a:r>
            <a:r>
              <a:rPr lang="hu-HU" sz="4000" dirty="0"/>
              <a:t> </a:t>
            </a:r>
            <a:r>
              <a:rPr lang="hu-HU" sz="4000" dirty="0" err="1"/>
              <a:t>Overloading</a:t>
            </a:r>
            <a:endParaRPr lang="hu-HU" sz="4000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02508" y="1532866"/>
            <a:ext cx="1115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Sometimes there is a need of initializing an object in different ways. This can be done using constructor overloading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Constructor overloading is a technique in Java in which a class can have any number of constructors that differ in parameter list. The compiler differentiates these constructors by the number of parameters in the list and their type. </a:t>
            </a:r>
            <a:endParaRPr lang="hu-HU" dirty="0" smtClean="0"/>
          </a:p>
        </p:txBody>
      </p:sp>
      <p:sp>
        <p:nvSpPr>
          <p:cNvPr id="3" name="Szövegdoboz 2"/>
          <p:cNvSpPr txBox="1"/>
          <p:nvPr/>
        </p:nvSpPr>
        <p:spPr>
          <a:xfrm>
            <a:off x="557649" y="3024502"/>
            <a:ext cx="3769449" cy="3416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/>
              <a:t>p</a:t>
            </a:r>
            <a:r>
              <a:rPr lang="hu-HU" b="1" dirty="0" err="1" smtClean="0"/>
              <a:t>ublic</a:t>
            </a:r>
            <a:r>
              <a:rPr lang="hu-HU" b="1" dirty="0" smtClean="0"/>
              <a:t> </a:t>
            </a:r>
            <a:r>
              <a:rPr lang="hu-HU" b="1" dirty="0" err="1" smtClean="0"/>
              <a:t>class</a:t>
            </a:r>
            <a:r>
              <a:rPr lang="hu-HU" b="1" dirty="0" smtClean="0"/>
              <a:t> </a:t>
            </a:r>
            <a:r>
              <a:rPr lang="hu-HU" b="1" dirty="0" err="1" smtClean="0"/>
              <a:t>Person</a:t>
            </a:r>
            <a:r>
              <a:rPr lang="hu-HU" dirty="0" smtClean="0"/>
              <a:t>{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 smtClean="0"/>
              <a:t>	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 smtClean="0"/>
              <a:t>;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 smtClean="0"/>
              <a:t>	</a:t>
            </a:r>
            <a:r>
              <a:rPr lang="hu-HU" b="1" dirty="0" err="1" smtClean="0">
                <a:solidFill>
                  <a:srgbClr val="FFC000"/>
                </a:solidFill>
              </a:rPr>
              <a:t>public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Person</a:t>
            </a:r>
            <a:r>
              <a:rPr lang="hu-HU" b="1" dirty="0" smtClean="0">
                <a:solidFill>
                  <a:srgbClr val="FFC000"/>
                </a:solidFill>
              </a:rPr>
              <a:t>(</a:t>
            </a:r>
            <a:r>
              <a:rPr lang="hu-HU" b="1" dirty="0" err="1" smtClean="0">
                <a:solidFill>
                  <a:srgbClr val="FFC000"/>
                </a:solidFill>
              </a:rPr>
              <a:t>String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dirty="0" smtClean="0">
                <a:solidFill>
                  <a:srgbClr val="FFC000"/>
                </a:solidFill>
              </a:rPr>
              <a:t>n</a:t>
            </a:r>
            <a:r>
              <a:rPr lang="hu-HU" b="1" dirty="0">
                <a:solidFill>
                  <a:srgbClr val="FFC000"/>
                </a:solidFill>
              </a:rPr>
              <a:t>)</a:t>
            </a:r>
            <a:r>
              <a:rPr lang="hu-HU" dirty="0">
                <a:solidFill>
                  <a:srgbClr val="FFC000"/>
                </a:solidFill>
              </a:rPr>
              <a:t>{</a:t>
            </a:r>
          </a:p>
          <a:p>
            <a:r>
              <a:rPr lang="hu-HU" dirty="0">
                <a:solidFill>
                  <a:srgbClr val="FFC000"/>
                </a:solidFill>
              </a:rPr>
              <a:t>    </a:t>
            </a:r>
            <a:r>
              <a:rPr lang="hu-HU" dirty="0" smtClean="0">
                <a:solidFill>
                  <a:srgbClr val="FFC000"/>
                </a:solidFill>
              </a:rPr>
              <a:t>	</a:t>
            </a:r>
            <a:r>
              <a:rPr lang="hu-HU" dirty="0" err="1" smtClean="0">
                <a:solidFill>
                  <a:srgbClr val="FFC000"/>
                </a:solidFill>
              </a:rPr>
              <a:t>name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>
                <a:solidFill>
                  <a:srgbClr val="FFC000"/>
                </a:solidFill>
              </a:rPr>
              <a:t>= n;</a:t>
            </a:r>
          </a:p>
          <a:p>
            <a:r>
              <a:rPr lang="hu-HU" dirty="0">
                <a:solidFill>
                  <a:srgbClr val="FFC000"/>
                </a:solidFill>
              </a:rPr>
              <a:t>  </a:t>
            </a:r>
            <a:r>
              <a:rPr lang="hu-HU" dirty="0" smtClean="0">
                <a:solidFill>
                  <a:srgbClr val="FFC000"/>
                </a:solidFill>
              </a:rPr>
              <a:t>	}</a:t>
            </a:r>
          </a:p>
          <a:p>
            <a:endParaRPr lang="hu-HU" dirty="0">
              <a:solidFill>
                <a:srgbClr val="FFC000"/>
              </a:solidFill>
            </a:endParaRPr>
          </a:p>
          <a:p>
            <a:r>
              <a:rPr lang="hu-HU" dirty="0"/>
              <a:t>  </a:t>
            </a:r>
            <a:r>
              <a:rPr lang="hu-HU" dirty="0" smtClean="0"/>
              <a:t>	</a:t>
            </a:r>
            <a:r>
              <a:rPr lang="hu-HU" b="1" dirty="0" err="1" smtClean="0">
                <a:solidFill>
                  <a:srgbClr val="FFC000"/>
                </a:solidFill>
              </a:rPr>
              <a:t>public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Person</a:t>
            </a:r>
            <a:r>
              <a:rPr lang="hu-HU" dirty="0" smtClean="0">
                <a:solidFill>
                  <a:srgbClr val="FFC000"/>
                </a:solidFill>
              </a:rPr>
              <a:t>(){</a:t>
            </a:r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   </a:t>
            </a:r>
            <a:r>
              <a:rPr lang="hu-HU" dirty="0" smtClean="0">
                <a:solidFill>
                  <a:srgbClr val="FFC000"/>
                </a:solidFill>
              </a:rPr>
              <a:t>	</a:t>
            </a:r>
            <a:r>
              <a:rPr lang="hu-HU" dirty="0" err="1" smtClean="0">
                <a:solidFill>
                  <a:srgbClr val="FFC000"/>
                </a:solidFill>
              </a:rPr>
              <a:t>name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>
                <a:solidFill>
                  <a:srgbClr val="FFC000"/>
                </a:solidFill>
              </a:rPr>
              <a:t>= "</a:t>
            </a:r>
            <a:r>
              <a:rPr lang="hu-HU" dirty="0" err="1">
                <a:solidFill>
                  <a:srgbClr val="FFC000"/>
                </a:solidFill>
              </a:rPr>
              <a:t>unknown</a:t>
            </a:r>
            <a:r>
              <a:rPr lang="hu-HU" dirty="0">
                <a:solidFill>
                  <a:srgbClr val="FFC000"/>
                </a:solidFill>
              </a:rPr>
              <a:t>";</a:t>
            </a:r>
          </a:p>
          <a:p>
            <a:r>
              <a:rPr lang="hu-HU" dirty="0">
                <a:solidFill>
                  <a:srgbClr val="FFC000"/>
                </a:solidFill>
              </a:rPr>
              <a:t>  </a:t>
            </a:r>
            <a:r>
              <a:rPr lang="hu-HU" dirty="0" smtClean="0">
                <a:solidFill>
                  <a:srgbClr val="FFC000"/>
                </a:solidFill>
              </a:rPr>
              <a:t>	}</a:t>
            </a:r>
          </a:p>
          <a:p>
            <a:r>
              <a:rPr lang="hu-HU" dirty="0"/>
              <a:t>}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4952201" y="3024502"/>
            <a:ext cx="3769449" cy="3416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 </a:t>
            </a:r>
            <a:r>
              <a:rPr lang="en-US" dirty="0" smtClean="0"/>
              <a:t>Person </a:t>
            </a:r>
            <a:r>
              <a:rPr lang="en-US" dirty="0"/>
              <a:t>a = </a:t>
            </a:r>
            <a:r>
              <a:rPr lang="en-US" b="1" dirty="0"/>
              <a:t>new Person("Kevin")</a:t>
            </a:r>
            <a:r>
              <a:rPr lang="en-US" dirty="0"/>
              <a:t>;</a:t>
            </a:r>
          </a:p>
          <a:p>
            <a:r>
              <a:rPr lang="hu-HU" dirty="0" smtClean="0"/>
              <a:t> </a:t>
            </a:r>
            <a:r>
              <a:rPr lang="en-US" dirty="0" smtClean="0"/>
              <a:t>Person </a:t>
            </a:r>
            <a:r>
              <a:rPr lang="en-US" dirty="0"/>
              <a:t>b = </a:t>
            </a:r>
            <a:r>
              <a:rPr lang="en-US" b="1" dirty="0"/>
              <a:t>new Person()</a:t>
            </a:r>
            <a:r>
              <a:rPr lang="en-US" dirty="0"/>
              <a:t>; </a:t>
            </a:r>
            <a:endParaRPr lang="hu-HU" dirty="0" smtClean="0"/>
          </a:p>
          <a:p>
            <a:endParaRPr lang="en-US" dirty="0"/>
          </a:p>
          <a:p>
            <a:r>
              <a:rPr lang="hu-HU" dirty="0" smtClean="0"/>
              <a:t>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</a:t>
            </a:r>
            <a:r>
              <a:rPr lang="hu-HU" i="1" dirty="0" err="1" smtClean="0"/>
              <a:t>a.name</a:t>
            </a:r>
            <a:r>
              <a:rPr lang="hu-HU" i="1" dirty="0" smtClean="0"/>
              <a:t>);</a:t>
            </a:r>
            <a:endParaRPr lang="hu-HU" i="1" dirty="0"/>
          </a:p>
          <a:p>
            <a:r>
              <a:rPr lang="hu-HU" dirty="0" smtClean="0"/>
              <a:t>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out.println</a:t>
            </a:r>
            <a:r>
              <a:rPr lang="hu-HU" i="1" dirty="0" smtClean="0"/>
              <a:t>(</a:t>
            </a:r>
            <a:r>
              <a:rPr lang="hu-HU" i="1" dirty="0" err="1" smtClean="0"/>
              <a:t>b.name</a:t>
            </a:r>
            <a:r>
              <a:rPr lang="hu-HU" i="1" dirty="0" smtClean="0"/>
              <a:t>);</a:t>
            </a:r>
          </a:p>
          <a:p>
            <a:endParaRPr lang="hu-HU" i="1" dirty="0"/>
          </a:p>
          <a:p>
            <a:endParaRPr lang="hu-HU" i="1" dirty="0" smtClean="0"/>
          </a:p>
          <a:p>
            <a:endParaRPr lang="hu-HU" i="1" dirty="0"/>
          </a:p>
          <a:p>
            <a:endParaRPr lang="hu-HU" i="1" dirty="0"/>
          </a:p>
        </p:txBody>
      </p:sp>
      <p:sp>
        <p:nvSpPr>
          <p:cNvPr id="9" name="Lekerekített téglalap 8"/>
          <p:cNvSpPr/>
          <p:nvPr/>
        </p:nvSpPr>
        <p:spPr>
          <a:xfrm>
            <a:off x="9162999" y="3559699"/>
            <a:ext cx="264753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000" b="1" dirty="0" smtClean="0"/>
              <a:t>Kevin</a:t>
            </a:r>
          </a:p>
          <a:p>
            <a:r>
              <a:rPr lang="hu-HU" sz="4000" b="1" dirty="0" err="1" smtClean="0"/>
              <a:t>unknown</a:t>
            </a:r>
            <a:endParaRPr lang="hu-HU" sz="4000" b="1" dirty="0" smtClean="0"/>
          </a:p>
          <a:p>
            <a:endParaRPr lang="hu-HU" sz="2800" dirty="0"/>
          </a:p>
        </p:txBody>
      </p:sp>
      <p:cxnSp>
        <p:nvCxnSpPr>
          <p:cNvPr id="10" name="Egyenes összekötő nyíllal 9"/>
          <p:cNvCxnSpPr/>
          <p:nvPr/>
        </p:nvCxnSpPr>
        <p:spPr>
          <a:xfrm rot="-5400000" flipH="1">
            <a:off x="9100230" y="4554265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2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Constructor</a:t>
            </a:r>
            <a:r>
              <a:rPr lang="hu-HU" sz="4000" dirty="0"/>
              <a:t> </a:t>
            </a:r>
            <a:r>
              <a:rPr lang="hu-HU" sz="4000" dirty="0" err="1"/>
              <a:t>Chaining</a:t>
            </a:r>
            <a:endParaRPr lang="hu-HU" sz="4000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113882" y="1102127"/>
            <a:ext cx="119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Overloaded constructors often call each other. One common technique is to have each constructor add one parameter until getting to the constructor that does all the work. </a:t>
            </a:r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 smtClean="0"/>
              <a:t>Chaining</a:t>
            </a:r>
            <a:r>
              <a:rPr lang="hu-HU" dirty="0" smtClean="0"/>
              <a:t>. 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70401" y="1913696"/>
            <a:ext cx="6748238" cy="480131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/>
              <a:t>public</a:t>
            </a:r>
            <a:r>
              <a:rPr lang="hu-HU" dirty="0"/>
              <a:t> </a:t>
            </a:r>
            <a:r>
              <a:rPr lang="hu-HU" b="1" dirty="0" err="1"/>
              <a:t>class</a:t>
            </a:r>
            <a:r>
              <a:rPr lang="hu-HU" dirty="0"/>
              <a:t> </a:t>
            </a:r>
            <a:r>
              <a:rPr lang="hu-HU" dirty="0" err="1"/>
              <a:t>MyClass</a:t>
            </a:r>
            <a:r>
              <a:rPr lang="hu-HU" dirty="0"/>
              <a:t> </a:t>
            </a:r>
            <a:r>
              <a:rPr lang="hu-HU" dirty="0" smtClean="0"/>
              <a:t>{</a:t>
            </a:r>
            <a:endParaRPr lang="hu-HU" dirty="0"/>
          </a:p>
          <a:p>
            <a:r>
              <a:rPr lang="hu-HU" dirty="0"/>
              <a:t>	</a:t>
            </a:r>
            <a:r>
              <a:rPr lang="hu-HU" b="1" dirty="0" err="1"/>
              <a:t>public</a:t>
            </a:r>
            <a:r>
              <a:rPr lang="hu-HU" dirty="0"/>
              <a:t> </a:t>
            </a:r>
            <a:r>
              <a:rPr lang="hu-HU" b="1" dirty="0"/>
              <a:t>int</a:t>
            </a:r>
            <a:r>
              <a:rPr lang="hu-HU" dirty="0"/>
              <a:t> x;</a:t>
            </a:r>
          </a:p>
          <a:p>
            <a:r>
              <a:rPr lang="hu-HU" dirty="0"/>
              <a:t>	</a:t>
            </a:r>
            <a:r>
              <a:rPr lang="hu-HU" b="1" dirty="0" err="1"/>
              <a:t>public</a:t>
            </a:r>
            <a:r>
              <a:rPr lang="hu-HU" dirty="0"/>
              <a:t> </a:t>
            </a:r>
            <a:r>
              <a:rPr lang="hu-HU" b="1" dirty="0"/>
              <a:t>int</a:t>
            </a:r>
            <a:r>
              <a:rPr lang="hu-HU" dirty="0"/>
              <a:t> y;</a:t>
            </a:r>
          </a:p>
          <a:p>
            <a:r>
              <a:rPr lang="hu-HU" dirty="0"/>
              <a:t>	</a:t>
            </a:r>
            <a:r>
              <a:rPr lang="hu-HU" b="1" dirty="0" err="1"/>
              <a:t>public</a:t>
            </a:r>
            <a:r>
              <a:rPr lang="hu-HU" dirty="0"/>
              <a:t> </a:t>
            </a:r>
            <a:r>
              <a:rPr lang="hu-HU" b="1" dirty="0"/>
              <a:t>int</a:t>
            </a:r>
            <a:r>
              <a:rPr lang="hu-HU" dirty="0"/>
              <a:t> z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/>
              <a:t>	</a:t>
            </a:r>
            <a:r>
              <a:rPr lang="hu-HU" b="1" dirty="0" err="1">
                <a:solidFill>
                  <a:srgbClr val="FFC000"/>
                </a:solidFill>
              </a:rPr>
              <a:t>public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MyClass</a:t>
            </a:r>
            <a:r>
              <a:rPr lang="hu-HU" dirty="0">
                <a:solidFill>
                  <a:srgbClr val="FFC000"/>
                </a:solidFill>
              </a:rPr>
              <a:t>(</a:t>
            </a:r>
            <a:r>
              <a:rPr lang="hu-HU" b="1" dirty="0">
                <a:solidFill>
                  <a:srgbClr val="FFC000"/>
                </a:solidFill>
              </a:rPr>
              <a:t>int</a:t>
            </a:r>
            <a:r>
              <a:rPr lang="hu-HU" dirty="0">
                <a:solidFill>
                  <a:srgbClr val="FFC000"/>
                </a:solidFill>
              </a:rPr>
              <a:t> x) {</a:t>
            </a:r>
          </a:p>
          <a:p>
            <a:r>
              <a:rPr lang="hu-HU" dirty="0"/>
              <a:t>		</a:t>
            </a:r>
            <a:r>
              <a:rPr lang="hu-HU" b="1" dirty="0" err="1">
                <a:solidFill>
                  <a:srgbClr val="FFC000"/>
                </a:solidFill>
              </a:rPr>
              <a:t>this</a:t>
            </a:r>
            <a:r>
              <a:rPr lang="hu-HU" dirty="0">
                <a:solidFill>
                  <a:srgbClr val="FFC000"/>
                </a:solidFill>
              </a:rPr>
              <a:t>(x, 10); 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//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calls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constructor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2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parameters</a:t>
            </a:r>
            <a:endParaRPr lang="hu-HU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hu-HU" dirty="0" smtClean="0">
                <a:solidFill>
                  <a:srgbClr val="FFC000"/>
                </a:solidFill>
              </a:rPr>
              <a:t>}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 </a:t>
            </a:r>
          </a:p>
          <a:p>
            <a:r>
              <a:rPr lang="hu-HU" dirty="0"/>
              <a:t>	</a:t>
            </a:r>
            <a:r>
              <a:rPr lang="hu-HU" b="1" dirty="0" err="1">
                <a:solidFill>
                  <a:srgbClr val="FFC000"/>
                </a:solidFill>
              </a:rPr>
              <a:t>public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MyClass</a:t>
            </a:r>
            <a:r>
              <a:rPr lang="hu-HU" dirty="0">
                <a:solidFill>
                  <a:srgbClr val="FFC000"/>
                </a:solidFill>
              </a:rPr>
              <a:t>(</a:t>
            </a:r>
            <a:r>
              <a:rPr lang="hu-HU" b="1" dirty="0">
                <a:solidFill>
                  <a:srgbClr val="FFC000"/>
                </a:solidFill>
              </a:rPr>
              <a:t>int</a:t>
            </a:r>
            <a:r>
              <a:rPr lang="hu-HU" dirty="0">
                <a:solidFill>
                  <a:srgbClr val="FFC000"/>
                </a:solidFill>
              </a:rPr>
              <a:t> x, </a:t>
            </a:r>
            <a:r>
              <a:rPr lang="hu-HU" b="1" dirty="0">
                <a:solidFill>
                  <a:srgbClr val="FFC000"/>
                </a:solidFill>
              </a:rPr>
              <a:t>int</a:t>
            </a:r>
            <a:r>
              <a:rPr lang="hu-HU" dirty="0">
                <a:solidFill>
                  <a:srgbClr val="FFC000"/>
                </a:solidFill>
              </a:rPr>
              <a:t> y) {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  <a:r>
              <a:rPr lang="hu-HU" b="1" dirty="0" err="1">
                <a:solidFill>
                  <a:srgbClr val="FFC000"/>
                </a:solidFill>
              </a:rPr>
              <a:t>this</a:t>
            </a:r>
            <a:r>
              <a:rPr lang="hu-HU" dirty="0">
                <a:solidFill>
                  <a:srgbClr val="FFC000"/>
                </a:solidFill>
              </a:rPr>
              <a:t>(x, y, 100);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//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calls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constructor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3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parameters</a:t>
            </a:r>
            <a:endParaRPr lang="hu-HU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hu-HU" dirty="0"/>
              <a:t>	</a:t>
            </a:r>
            <a:r>
              <a:rPr lang="hu-HU" dirty="0" smtClean="0">
                <a:solidFill>
                  <a:srgbClr val="FFC000"/>
                </a:solidFill>
              </a:rPr>
              <a:t>}</a:t>
            </a:r>
          </a:p>
          <a:p>
            <a:r>
              <a:rPr lang="hu-HU" dirty="0" smtClean="0"/>
              <a:t>	</a:t>
            </a:r>
            <a:r>
              <a:rPr lang="hu-HU" dirty="0" smtClean="0">
                <a:solidFill>
                  <a:schemeClr val="tx1">
                    <a:lumMod val="65000"/>
                  </a:schemeClr>
                </a:solidFill>
              </a:rPr>
              <a:t>// </a:t>
            </a:r>
            <a:r>
              <a:rPr lang="hu-HU" dirty="0" err="1" smtClean="0">
                <a:solidFill>
                  <a:schemeClr val="tx1">
                    <a:lumMod val="65000"/>
                  </a:schemeClr>
                </a:solidFill>
              </a:rPr>
              <a:t>this</a:t>
            </a:r>
            <a:r>
              <a:rPr lang="hu-H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65000"/>
                  </a:schemeClr>
                </a:solidFill>
              </a:rPr>
              <a:t>constructor</a:t>
            </a:r>
            <a:r>
              <a:rPr lang="hu-H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65000"/>
                  </a:schemeClr>
                </a:solidFill>
              </a:rPr>
              <a:t>does</a:t>
            </a:r>
            <a:r>
              <a:rPr lang="hu-H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65000"/>
                  </a:schemeClr>
                </a:solidFill>
              </a:rPr>
              <a:t>all</a:t>
            </a:r>
            <a:r>
              <a:rPr lang="hu-H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65000"/>
                  </a:schemeClr>
                </a:solidFill>
              </a:rPr>
              <a:t>the</a:t>
            </a:r>
            <a:r>
              <a:rPr lang="hu-H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65000"/>
                  </a:schemeClr>
                </a:solidFill>
              </a:rPr>
              <a:t>work</a:t>
            </a:r>
            <a:endParaRPr lang="hu-HU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hu-HU" dirty="0"/>
              <a:t>	</a:t>
            </a:r>
            <a:r>
              <a:rPr lang="hu-HU" b="1" dirty="0" err="1">
                <a:solidFill>
                  <a:srgbClr val="FFC000"/>
                </a:solidFill>
              </a:rPr>
              <a:t>public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MyClass</a:t>
            </a:r>
            <a:r>
              <a:rPr lang="hu-HU" dirty="0">
                <a:solidFill>
                  <a:srgbClr val="FFC000"/>
                </a:solidFill>
              </a:rPr>
              <a:t>(</a:t>
            </a:r>
            <a:r>
              <a:rPr lang="hu-HU" b="1" dirty="0">
                <a:solidFill>
                  <a:srgbClr val="FFC000"/>
                </a:solidFill>
              </a:rPr>
              <a:t>int</a:t>
            </a:r>
            <a:r>
              <a:rPr lang="hu-HU" dirty="0">
                <a:solidFill>
                  <a:srgbClr val="FFC000"/>
                </a:solidFill>
              </a:rPr>
              <a:t> x, </a:t>
            </a:r>
            <a:r>
              <a:rPr lang="hu-HU" b="1" dirty="0">
                <a:solidFill>
                  <a:srgbClr val="FFC000"/>
                </a:solidFill>
              </a:rPr>
              <a:t>int</a:t>
            </a:r>
            <a:r>
              <a:rPr lang="hu-HU" dirty="0">
                <a:solidFill>
                  <a:srgbClr val="FFC000"/>
                </a:solidFill>
              </a:rPr>
              <a:t> y, </a:t>
            </a:r>
            <a:r>
              <a:rPr lang="hu-HU" b="1" dirty="0">
                <a:solidFill>
                  <a:srgbClr val="FFC000"/>
                </a:solidFill>
              </a:rPr>
              <a:t>int</a:t>
            </a:r>
            <a:r>
              <a:rPr lang="hu-HU" dirty="0">
                <a:solidFill>
                  <a:srgbClr val="FFC000"/>
                </a:solidFill>
              </a:rPr>
              <a:t> z) </a:t>
            </a:r>
            <a:r>
              <a:rPr lang="hu-HU" dirty="0" smtClean="0">
                <a:solidFill>
                  <a:srgbClr val="FFC000"/>
                </a:solidFill>
              </a:rPr>
              <a:t>{</a:t>
            </a:r>
            <a:endParaRPr lang="hu-HU" dirty="0">
              <a:solidFill>
                <a:srgbClr val="FFC000"/>
              </a:solidFill>
            </a:endParaRP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  <a:r>
              <a:rPr lang="hu-HU" b="1" dirty="0" err="1">
                <a:solidFill>
                  <a:srgbClr val="FFC000"/>
                </a:solidFill>
              </a:rPr>
              <a:t>this</a:t>
            </a:r>
            <a:r>
              <a:rPr lang="hu-HU" dirty="0" err="1">
                <a:solidFill>
                  <a:srgbClr val="FFC000"/>
                </a:solidFill>
              </a:rPr>
              <a:t>.x</a:t>
            </a:r>
            <a:r>
              <a:rPr lang="hu-HU" dirty="0">
                <a:solidFill>
                  <a:srgbClr val="FFC000"/>
                </a:solidFill>
              </a:rPr>
              <a:t> = x;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  <a:r>
              <a:rPr lang="hu-HU" b="1" dirty="0" err="1">
                <a:solidFill>
                  <a:srgbClr val="FFC000"/>
                </a:solidFill>
              </a:rPr>
              <a:t>this</a:t>
            </a:r>
            <a:r>
              <a:rPr lang="hu-HU" dirty="0" err="1">
                <a:solidFill>
                  <a:srgbClr val="FFC000"/>
                </a:solidFill>
              </a:rPr>
              <a:t>.y</a:t>
            </a:r>
            <a:r>
              <a:rPr lang="hu-HU" dirty="0">
                <a:solidFill>
                  <a:srgbClr val="FFC000"/>
                </a:solidFill>
              </a:rPr>
              <a:t> = y;</a:t>
            </a:r>
          </a:p>
          <a:p>
            <a:r>
              <a:rPr lang="hu-HU" dirty="0">
                <a:solidFill>
                  <a:srgbClr val="FFC000"/>
                </a:solidFill>
              </a:rPr>
              <a:t>		</a:t>
            </a:r>
            <a:r>
              <a:rPr lang="hu-HU" b="1" dirty="0" err="1">
                <a:solidFill>
                  <a:srgbClr val="FFC000"/>
                </a:solidFill>
              </a:rPr>
              <a:t>this</a:t>
            </a:r>
            <a:r>
              <a:rPr lang="hu-HU" dirty="0" err="1">
                <a:solidFill>
                  <a:srgbClr val="FFC000"/>
                </a:solidFill>
              </a:rPr>
              <a:t>.z</a:t>
            </a:r>
            <a:r>
              <a:rPr lang="hu-HU" dirty="0">
                <a:solidFill>
                  <a:srgbClr val="FFC000"/>
                </a:solidFill>
              </a:rPr>
              <a:t> = z;</a:t>
            </a:r>
          </a:p>
          <a:p>
            <a:r>
              <a:rPr lang="hu-HU" dirty="0">
                <a:solidFill>
                  <a:srgbClr val="FFC000"/>
                </a:solidFill>
              </a:rPr>
              <a:t>	}</a:t>
            </a:r>
          </a:p>
          <a:p>
            <a:r>
              <a:rPr lang="hu-HU" dirty="0"/>
              <a:t>}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217097" y="1916450"/>
            <a:ext cx="4686578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 </a:t>
            </a:r>
            <a:r>
              <a:rPr lang="hu-HU" dirty="0" err="1"/>
              <a:t>MyClass</a:t>
            </a:r>
            <a:r>
              <a:rPr lang="hu-HU" dirty="0"/>
              <a:t> c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dirty="0" err="1"/>
              <a:t>MyClass</a:t>
            </a:r>
            <a:r>
              <a:rPr lang="hu-HU" dirty="0"/>
              <a:t>(3);    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System.</a:t>
            </a:r>
            <a:r>
              <a:rPr lang="hu-HU" i="1" dirty="0" err="1" smtClean="0"/>
              <a:t>out.print</a:t>
            </a:r>
            <a:r>
              <a:rPr lang="hu-HU" i="1" dirty="0" smtClean="0"/>
              <a:t>(</a:t>
            </a:r>
            <a:r>
              <a:rPr lang="hu-HU" i="1" dirty="0" err="1" smtClean="0"/>
              <a:t>c.x</a:t>
            </a:r>
            <a:r>
              <a:rPr lang="hu-HU" i="1" dirty="0" smtClean="0"/>
              <a:t> </a:t>
            </a:r>
            <a:r>
              <a:rPr lang="hu-HU" i="1" dirty="0"/>
              <a:t>+", "+ </a:t>
            </a:r>
            <a:r>
              <a:rPr lang="hu-HU" i="1" dirty="0" err="1"/>
              <a:t>c.y</a:t>
            </a:r>
            <a:r>
              <a:rPr lang="hu-HU" i="1" dirty="0"/>
              <a:t> + ", " + </a:t>
            </a:r>
            <a:r>
              <a:rPr lang="hu-HU" i="1" dirty="0" err="1"/>
              <a:t>c.z</a:t>
            </a:r>
            <a:r>
              <a:rPr lang="hu-HU" i="1" dirty="0"/>
              <a:t>);</a:t>
            </a:r>
          </a:p>
          <a:p>
            <a:endParaRPr lang="hu-HU" i="1" dirty="0" smtClean="0"/>
          </a:p>
        </p:txBody>
      </p:sp>
      <p:sp>
        <p:nvSpPr>
          <p:cNvPr id="9" name="Lekerekített téglalap 8"/>
          <p:cNvSpPr/>
          <p:nvPr/>
        </p:nvSpPr>
        <p:spPr>
          <a:xfrm>
            <a:off x="8248594" y="4119871"/>
            <a:ext cx="2748915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000" b="1" dirty="0" smtClean="0"/>
              <a:t>3, 10, 100</a:t>
            </a:r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9523672" y="348523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alagnyíl jobbra 3"/>
          <p:cNvSpPr/>
          <p:nvPr/>
        </p:nvSpPr>
        <p:spPr>
          <a:xfrm>
            <a:off x="179786" y="3394619"/>
            <a:ext cx="532229" cy="798439"/>
          </a:xfrm>
          <a:prstGeom prst="curvedRight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Szalagnyíl jobbra 11"/>
          <p:cNvSpPr/>
          <p:nvPr/>
        </p:nvSpPr>
        <p:spPr>
          <a:xfrm>
            <a:off x="179786" y="4248617"/>
            <a:ext cx="532229" cy="1056551"/>
          </a:xfrm>
          <a:prstGeom prst="curvedRight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0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 animBg="1"/>
      <p:bldP spid="5" grpId="0" animBg="1"/>
      <p:bldP spid="9" grpId="0" animBg="1"/>
      <p:bldP spid="4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8639</TotalTime>
  <Words>449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Java Programming:  Step by Step from A to Z MORE ABOUT Constructors Constructor overloading</vt:lpstr>
      <vt:lpstr>Constructors overview</vt:lpstr>
      <vt:lpstr>Constructor Types</vt:lpstr>
      <vt:lpstr>Constructor Overloading</vt:lpstr>
      <vt:lpstr>Constructor Chaining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332</cp:revision>
  <dcterms:created xsi:type="dcterms:W3CDTF">2019-02-12T21:35:40Z</dcterms:created>
  <dcterms:modified xsi:type="dcterms:W3CDTF">2019-04-12T11:51:29Z</dcterms:modified>
</cp:coreProperties>
</file>