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2" r:id="rId4"/>
    <p:sldId id="274" r:id="rId5"/>
    <p:sldId id="275" r:id="rId6"/>
    <p:sldId id="276" r:id="rId7"/>
    <p:sldId id="278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34314" y="1447800"/>
            <a:ext cx="10857470" cy="3972697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rogram</a:t>
            </a:r>
            <a:r>
              <a:rPr lang="hu-HU" b="1" dirty="0" smtClean="0"/>
              <a:t>m</a:t>
            </a:r>
            <a:r>
              <a:rPr lang="en-US" b="1" dirty="0" err="1" smtClean="0"/>
              <a:t>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sz="4400" dirty="0">
                <a:solidFill>
                  <a:srgbClr val="FF0000"/>
                </a:solidFill>
              </a:rPr>
              <a:t>MORE ABOUT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Strings</a:t>
            </a:r>
            <a:r>
              <a:rPr lang="hu-HU" dirty="0" smtClean="0">
                <a:solidFill>
                  <a:srgbClr val="FF0000"/>
                </a:solidFill>
              </a:rPr>
              <a:t/>
            </a:r>
            <a:br>
              <a:rPr lang="hu-HU" dirty="0" smtClean="0">
                <a:solidFill>
                  <a:srgbClr val="FF0000"/>
                </a:solidFill>
              </a:rPr>
            </a:br>
            <a:r>
              <a:rPr lang="en-US" sz="4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String immutability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671"/>
          </a:xfrm>
        </p:spPr>
        <p:txBody>
          <a:bodyPr/>
          <a:lstStyle/>
          <a:p>
            <a:r>
              <a:rPr lang="hu-HU" sz="4000" dirty="0" err="1" smtClean="0"/>
              <a:t>String’s</a:t>
            </a:r>
            <a:r>
              <a:rPr lang="hu-HU" sz="4000" dirty="0" smtClean="0"/>
              <a:t> </a:t>
            </a:r>
            <a:r>
              <a:rPr lang="hu-HU" sz="4000" dirty="0" err="1"/>
              <a:t>immutability</a:t>
            </a:r>
            <a:r>
              <a:rPr lang="hu-HU" sz="4000" dirty="0" smtClean="0"/>
              <a:t>  </a:t>
            </a:r>
            <a:endParaRPr lang="hu-HU" sz="4000" dirty="0"/>
          </a:p>
        </p:txBody>
      </p:sp>
      <p:sp>
        <p:nvSpPr>
          <p:cNvPr id="18" name="Cím 1"/>
          <p:cNvSpPr txBox="1">
            <a:spLocks/>
          </p:cNvSpPr>
          <p:nvPr/>
        </p:nvSpPr>
        <p:spPr>
          <a:xfrm>
            <a:off x="646112" y="3828349"/>
            <a:ext cx="10771532" cy="1095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String class has a number of methods, </a:t>
            </a:r>
            <a:r>
              <a:rPr lang="en-US" sz="2000" dirty="0" smtClean="0"/>
              <a:t>that </a:t>
            </a:r>
            <a:r>
              <a:rPr lang="en-US" sz="2000" dirty="0"/>
              <a:t>appear to modify strings</a:t>
            </a:r>
            <a:r>
              <a:rPr lang="en-US" sz="2000" dirty="0" smtClean="0"/>
              <a:t>.</a:t>
            </a:r>
            <a:r>
              <a:rPr lang="hu-HU" sz="2000" dirty="0" smtClean="0"/>
              <a:t> </a:t>
            </a:r>
            <a:r>
              <a:rPr lang="en-US" sz="2000" dirty="0"/>
              <a:t>Since strings are immutable, what these methods really do is create and return a new string that contains the result of the operation. </a:t>
            </a: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646111" y="2380739"/>
            <a:ext cx="10771532" cy="7551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/>
              <a:t>The String class is </a:t>
            </a:r>
            <a:r>
              <a:rPr lang="en-US" sz="2000" dirty="0" smtClean="0">
                <a:solidFill>
                  <a:srgbClr val="FFC000"/>
                </a:solidFill>
              </a:rPr>
              <a:t>immutable</a:t>
            </a:r>
            <a:r>
              <a:rPr lang="en-US" sz="2000" dirty="0"/>
              <a:t>, so that once it is created a String object cannot be changed</a:t>
            </a:r>
            <a:r>
              <a:rPr lang="en-US" sz="2000" dirty="0" smtClean="0"/>
              <a:t>.</a:t>
            </a:r>
            <a:r>
              <a:rPr lang="hu-HU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671"/>
          </a:xfrm>
        </p:spPr>
        <p:txBody>
          <a:bodyPr/>
          <a:lstStyle/>
          <a:p>
            <a:r>
              <a:rPr lang="hu-HU" sz="4000" dirty="0" err="1"/>
              <a:t>String’s</a:t>
            </a:r>
            <a:r>
              <a:rPr lang="hu-HU" sz="4000" dirty="0"/>
              <a:t> </a:t>
            </a:r>
            <a:r>
              <a:rPr lang="hu-HU" sz="4000" dirty="0" err="1" smtClean="0"/>
              <a:t>immutability</a:t>
            </a:r>
            <a:r>
              <a:rPr lang="hu-HU" sz="4000" dirty="0" smtClean="0"/>
              <a:t> </a:t>
            </a:r>
            <a:r>
              <a:rPr lang="hu-HU" sz="4000" dirty="0" err="1" smtClean="0"/>
              <a:t>example</a:t>
            </a:r>
            <a:endParaRPr lang="hu-HU" sz="4000" dirty="0"/>
          </a:p>
        </p:txBody>
      </p:sp>
      <p:sp>
        <p:nvSpPr>
          <p:cNvPr id="3" name="Téglalap 2"/>
          <p:cNvSpPr/>
          <p:nvPr/>
        </p:nvSpPr>
        <p:spPr>
          <a:xfrm>
            <a:off x="8180173" y="3418701"/>
            <a:ext cx="3748216" cy="32209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3583458"/>
            <a:ext cx="3385751" cy="217478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3641123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605322" y="402830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1071654" y="6197594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3492843" y="1993557"/>
            <a:ext cx="5848865" cy="224069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ím 1"/>
          <p:cNvSpPr txBox="1">
            <a:spLocks/>
          </p:cNvSpPr>
          <p:nvPr/>
        </p:nvSpPr>
        <p:spPr>
          <a:xfrm>
            <a:off x="646111" y="1749986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628140" y="2400357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 smtClean="0">
                <a:solidFill>
                  <a:srgbClr val="FFFF00"/>
                </a:solidFill>
              </a:rPr>
              <a:t>"); </a:t>
            </a:r>
            <a:r>
              <a:rPr lang="en-US" dirty="0"/>
              <a:t>  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861220" y="1735968"/>
            <a:ext cx="443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C000"/>
                </a:solidFill>
              </a:rPr>
              <a:t>S</a:t>
            </a:r>
            <a:r>
              <a:rPr lang="en-US" dirty="0" err="1" smtClean="0">
                <a:solidFill>
                  <a:srgbClr val="FFC000"/>
                </a:solidFill>
              </a:rPr>
              <a:t>tring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creation by string literal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5861220" y="2372742"/>
            <a:ext cx="554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concat</a:t>
            </a:r>
            <a:r>
              <a:rPr lang="en-US" dirty="0">
                <a:solidFill>
                  <a:srgbClr val="FFC000"/>
                </a:solidFill>
              </a:rPr>
              <a:t>() method appends the string at the end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23" name="Lekerekített téglalap 22"/>
          <p:cNvSpPr/>
          <p:nvPr/>
        </p:nvSpPr>
        <p:spPr>
          <a:xfrm>
            <a:off x="646111" y="4441341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u-HU" sz="4800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628139" y="3013260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0" name="Egyenes összekötő nyíllal 9"/>
          <p:cNvCxnSpPr/>
          <p:nvPr/>
        </p:nvCxnSpPr>
        <p:spPr>
          <a:xfrm>
            <a:off x="1993557" y="3509319"/>
            <a:ext cx="8238" cy="7249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3492843" y="4244368"/>
            <a:ext cx="84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156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16" grpId="0"/>
      <p:bldP spid="11" grpId="0"/>
      <p:bldP spid="15" grpId="0"/>
      <p:bldP spid="14" grpId="0"/>
      <p:bldP spid="13" grpId="0"/>
      <p:bldP spid="5" grpId="0"/>
      <p:bldP spid="22" grpId="0"/>
      <p:bldP spid="23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ekerekített téglalap 22"/>
          <p:cNvSpPr/>
          <p:nvPr/>
        </p:nvSpPr>
        <p:spPr>
          <a:xfrm>
            <a:off x="643772" y="4438512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u-HU" sz="4800" dirty="0"/>
          </a:p>
        </p:txBody>
      </p:sp>
      <p:sp>
        <p:nvSpPr>
          <p:cNvPr id="22" name="Téglalap 21"/>
          <p:cNvSpPr/>
          <p:nvPr/>
        </p:nvSpPr>
        <p:spPr>
          <a:xfrm>
            <a:off x="8180173" y="3418701"/>
            <a:ext cx="3748216" cy="32209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671"/>
          </a:xfrm>
        </p:spPr>
        <p:txBody>
          <a:bodyPr/>
          <a:lstStyle/>
          <a:p>
            <a:r>
              <a:rPr lang="hu-HU" sz="4000" dirty="0" err="1"/>
              <a:t>String’s</a:t>
            </a:r>
            <a:r>
              <a:rPr lang="hu-HU" sz="4000" dirty="0"/>
              <a:t> </a:t>
            </a:r>
            <a:r>
              <a:rPr lang="hu-HU" sz="4000" dirty="0" err="1"/>
              <a:t>immutability</a:t>
            </a:r>
            <a:r>
              <a:rPr lang="hu-HU" sz="4000" dirty="0"/>
              <a:t> </a:t>
            </a:r>
            <a:r>
              <a:rPr lang="hu-HU" sz="4000" dirty="0" err="1"/>
              <a:t>example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3583458"/>
            <a:ext cx="3385751" cy="217478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3641123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605322" y="402830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1071654" y="6197594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3492843" y="1993557"/>
            <a:ext cx="5848865" cy="224069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ím 1"/>
          <p:cNvSpPr txBox="1">
            <a:spLocks/>
          </p:cNvSpPr>
          <p:nvPr/>
        </p:nvSpPr>
        <p:spPr>
          <a:xfrm>
            <a:off x="646111" y="1749986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628140" y="2400357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 smtClean="0">
                <a:solidFill>
                  <a:srgbClr val="FFFF00"/>
                </a:solidFill>
              </a:rPr>
              <a:t>"); </a:t>
            </a:r>
            <a:r>
              <a:rPr lang="en-US" dirty="0"/>
              <a:t>  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6013622" y="1620956"/>
            <a:ext cx="505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err="1" smtClean="0">
                <a:solidFill>
                  <a:srgbClr val="FFC000"/>
                </a:solidFill>
              </a:rPr>
              <a:t>It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will</a:t>
            </a:r>
            <a:r>
              <a:rPr lang="en-US" dirty="0">
                <a:solidFill>
                  <a:srgbClr val="FFC000"/>
                </a:solidFill>
              </a:rPr>
              <a:t> print „</a:t>
            </a:r>
            <a:r>
              <a:rPr lang="hu-HU" dirty="0" smtClean="0">
                <a:solidFill>
                  <a:srgbClr val="FFC000"/>
                </a:solidFill>
              </a:rPr>
              <a:t>Alex”, </a:t>
            </a:r>
            <a:r>
              <a:rPr lang="hu-HU" dirty="0" err="1" smtClean="0">
                <a:solidFill>
                  <a:srgbClr val="FFC000"/>
                </a:solidFill>
              </a:rPr>
              <a:t>not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„</a:t>
            </a:r>
            <a:r>
              <a:rPr lang="hu-HU" dirty="0">
                <a:solidFill>
                  <a:srgbClr val="FFC000"/>
                </a:solidFill>
              </a:rPr>
              <a:t>Alexander”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dirty="0" smtClean="0">
                <a:solidFill>
                  <a:srgbClr val="FFC000"/>
                </a:solidFill>
              </a:rPr>
              <a:t>because</a:t>
            </a:r>
            <a:endParaRPr lang="hu-HU" dirty="0" smtClean="0">
              <a:solidFill>
                <a:srgbClr val="FFC000"/>
              </a:solidFill>
            </a:endParaRP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strings</a:t>
            </a:r>
            <a:r>
              <a:rPr lang="en-US" dirty="0">
                <a:solidFill>
                  <a:srgbClr val="FFC000"/>
                </a:solidFill>
              </a:rPr>
              <a:t> are immutable </a:t>
            </a:r>
            <a:r>
              <a:rPr lang="en-US" dirty="0" smtClean="0">
                <a:solidFill>
                  <a:srgbClr val="FFC000"/>
                </a:solidFill>
              </a:rPr>
              <a:t>objects</a:t>
            </a:r>
            <a:r>
              <a:rPr lang="hu-HU" dirty="0" smtClean="0">
                <a:solidFill>
                  <a:srgbClr val="FFC000"/>
                </a:solidFill>
              </a:rPr>
              <a:t> and </a:t>
            </a:r>
            <a:r>
              <a:rPr lang="hu-HU" dirty="0" err="1" smtClean="0">
                <a:solidFill>
                  <a:srgbClr val="FFC000"/>
                </a:solidFill>
              </a:rPr>
              <a:t>the</a:t>
            </a:r>
            <a:r>
              <a:rPr lang="hu-HU" dirty="0" smtClean="0">
                <a:solidFill>
                  <a:srgbClr val="FFC000"/>
                </a:solidFill>
              </a:rPr>
              <a:t> „</a:t>
            </a:r>
            <a:r>
              <a:rPr lang="hu-HU" dirty="0" err="1" smtClean="0">
                <a:solidFill>
                  <a:srgbClr val="FFC000"/>
                </a:solidFill>
              </a:rPr>
              <a:t>name</a:t>
            </a:r>
            <a:r>
              <a:rPr lang="hu-HU" dirty="0" smtClean="0">
                <a:solidFill>
                  <a:srgbClr val="FFC000"/>
                </a:solidFill>
              </a:rPr>
              <a:t>” </a:t>
            </a:r>
            <a:r>
              <a:rPr lang="hu-HU" dirty="0" err="1" smtClean="0">
                <a:solidFill>
                  <a:srgbClr val="FFC000"/>
                </a:solidFill>
              </a:rPr>
              <a:t>reference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variable</a:t>
            </a:r>
            <a:r>
              <a:rPr lang="hu-HU" dirty="0" smtClean="0">
                <a:solidFill>
                  <a:srgbClr val="FFC000"/>
                </a:solidFill>
              </a:rPr>
              <a:t> is </a:t>
            </a:r>
            <a:r>
              <a:rPr lang="hu-HU" dirty="0" err="1" smtClean="0">
                <a:solidFill>
                  <a:srgbClr val="FFC000"/>
                </a:solidFill>
              </a:rPr>
              <a:t>still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pointing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to</a:t>
            </a:r>
            <a:r>
              <a:rPr lang="hu-HU" dirty="0" smtClean="0">
                <a:solidFill>
                  <a:srgbClr val="FFC000"/>
                </a:solidFill>
              </a:rPr>
              <a:t> „Alex” </a:t>
            </a:r>
            <a:r>
              <a:rPr lang="hu-HU" dirty="0" err="1" smtClean="0">
                <a:solidFill>
                  <a:srgbClr val="FFC000"/>
                </a:solidFill>
              </a:rPr>
              <a:t>in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the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Pool</a:t>
            </a:r>
            <a:r>
              <a:rPr lang="hu-HU" dirty="0" smtClean="0">
                <a:solidFill>
                  <a:srgbClr val="FFC000"/>
                </a:solidFill>
              </a:rPr>
              <a:t>.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646111" y="4441341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4400" dirty="0" smtClean="0"/>
              <a:t>Alex</a:t>
            </a:r>
            <a:endParaRPr lang="hu-HU" sz="44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628139" y="3013260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1993557" y="3509319"/>
            <a:ext cx="8238" cy="7249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3492843" y="4244368"/>
            <a:ext cx="84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7" name="Ellipszis 6"/>
          <p:cNvSpPr/>
          <p:nvPr/>
        </p:nvSpPr>
        <p:spPr>
          <a:xfrm>
            <a:off x="420130" y="1563290"/>
            <a:ext cx="3072713" cy="77940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6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  <p:bldP spid="20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ekerekített téglalap 22"/>
          <p:cNvSpPr/>
          <p:nvPr/>
        </p:nvSpPr>
        <p:spPr>
          <a:xfrm>
            <a:off x="643772" y="4438512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u-HU" sz="4800" dirty="0"/>
          </a:p>
        </p:txBody>
      </p:sp>
      <p:sp>
        <p:nvSpPr>
          <p:cNvPr id="22" name="Téglalap 21"/>
          <p:cNvSpPr/>
          <p:nvPr/>
        </p:nvSpPr>
        <p:spPr>
          <a:xfrm>
            <a:off x="8180173" y="3418701"/>
            <a:ext cx="3748216" cy="32209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671"/>
          </a:xfrm>
        </p:spPr>
        <p:txBody>
          <a:bodyPr/>
          <a:lstStyle/>
          <a:p>
            <a:r>
              <a:rPr lang="hu-HU" sz="4000" dirty="0" err="1"/>
              <a:t>String’s</a:t>
            </a:r>
            <a:r>
              <a:rPr lang="hu-HU" sz="4000" dirty="0"/>
              <a:t> </a:t>
            </a:r>
            <a:r>
              <a:rPr lang="hu-HU" sz="4000" dirty="0" err="1"/>
              <a:t>immutability</a:t>
            </a:r>
            <a:r>
              <a:rPr lang="hu-HU" sz="4000" dirty="0"/>
              <a:t> </a:t>
            </a:r>
            <a:r>
              <a:rPr lang="hu-HU" sz="4000" dirty="0" err="1"/>
              <a:t>example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3583458"/>
            <a:ext cx="3385751" cy="217478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3641123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605322" y="402830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1071654" y="6197594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646111" y="1749986"/>
            <a:ext cx="2854970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628140" y="2400357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 smtClean="0">
                <a:solidFill>
                  <a:srgbClr val="FFFF00"/>
                </a:solidFill>
              </a:rPr>
              <a:t>"); </a:t>
            </a:r>
            <a:r>
              <a:rPr lang="en-US" dirty="0"/>
              <a:t>  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646111" y="4441341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4400" dirty="0" smtClean="0"/>
              <a:t>Alex</a:t>
            </a:r>
            <a:endParaRPr lang="hu-HU" sz="44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628139" y="3013260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1993557" y="3509319"/>
            <a:ext cx="8238" cy="7249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4274878" y="2400357"/>
            <a:ext cx="371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= </a:t>
            </a:r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r>
              <a:rPr lang="en-US" b="1" dirty="0" err="1">
                <a:solidFill>
                  <a:srgbClr val="FFFF00"/>
                </a:solidFill>
              </a:rPr>
              <a:t>concat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en-US" dirty="0"/>
              <a:t>  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4274877" y="2984177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>
            <a:off x="5630562" y="3511153"/>
            <a:ext cx="8238" cy="7249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kerekített téglalap 28"/>
          <p:cNvSpPr/>
          <p:nvPr/>
        </p:nvSpPr>
        <p:spPr>
          <a:xfrm>
            <a:off x="4268423" y="4440193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u-HU" sz="4800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7035113" y="4244368"/>
            <a:ext cx="84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51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ekerekített téglalap 22"/>
          <p:cNvSpPr/>
          <p:nvPr/>
        </p:nvSpPr>
        <p:spPr>
          <a:xfrm>
            <a:off x="643772" y="4438512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u-HU" sz="4800" dirty="0"/>
          </a:p>
        </p:txBody>
      </p:sp>
      <p:sp>
        <p:nvSpPr>
          <p:cNvPr id="22" name="Téglalap 21"/>
          <p:cNvSpPr/>
          <p:nvPr/>
        </p:nvSpPr>
        <p:spPr>
          <a:xfrm>
            <a:off x="8180173" y="3418701"/>
            <a:ext cx="3748216" cy="32209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671"/>
          </a:xfrm>
        </p:spPr>
        <p:txBody>
          <a:bodyPr/>
          <a:lstStyle/>
          <a:p>
            <a:r>
              <a:rPr lang="hu-HU" sz="4000" dirty="0" err="1"/>
              <a:t>String’s</a:t>
            </a:r>
            <a:r>
              <a:rPr lang="hu-HU" sz="4000" dirty="0"/>
              <a:t> </a:t>
            </a:r>
            <a:r>
              <a:rPr lang="hu-HU" sz="4000" dirty="0" err="1"/>
              <a:t>immutability</a:t>
            </a:r>
            <a:r>
              <a:rPr lang="hu-HU" sz="4000" dirty="0"/>
              <a:t> </a:t>
            </a:r>
            <a:r>
              <a:rPr lang="hu-HU" sz="4000" dirty="0" err="1"/>
              <a:t>example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3583458"/>
            <a:ext cx="3385751" cy="217478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3641123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605322" y="402830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1071654" y="6197594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646111" y="1749986"/>
            <a:ext cx="2854970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628140" y="2400357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 smtClean="0">
                <a:solidFill>
                  <a:srgbClr val="FFFF00"/>
                </a:solidFill>
              </a:rPr>
              <a:t>"); </a:t>
            </a:r>
            <a:r>
              <a:rPr lang="en-US" dirty="0"/>
              <a:t>  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646111" y="4441341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4400" dirty="0" smtClean="0"/>
              <a:t>Alex</a:t>
            </a:r>
            <a:endParaRPr lang="hu-HU" sz="44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628139" y="3013260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1993557" y="3509319"/>
            <a:ext cx="8238" cy="7249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4274878" y="2400357"/>
            <a:ext cx="371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= </a:t>
            </a:r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r>
              <a:rPr lang="en-US" b="1" dirty="0" err="1">
                <a:solidFill>
                  <a:srgbClr val="FFFF00"/>
                </a:solidFill>
              </a:rPr>
              <a:t>concat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en-US" dirty="0"/>
              <a:t>  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4274877" y="2984177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>
            <a:off x="5630562" y="3511153"/>
            <a:ext cx="8238" cy="7249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kerekített téglalap 28"/>
          <p:cNvSpPr/>
          <p:nvPr/>
        </p:nvSpPr>
        <p:spPr>
          <a:xfrm>
            <a:off x="4268423" y="4440193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u-HU" sz="4800" dirty="0"/>
          </a:p>
        </p:txBody>
      </p:sp>
      <p:sp>
        <p:nvSpPr>
          <p:cNvPr id="30" name="Lekerekített téglalap 29"/>
          <p:cNvSpPr/>
          <p:nvPr/>
        </p:nvSpPr>
        <p:spPr>
          <a:xfrm>
            <a:off x="4270762" y="4443022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4400" dirty="0" smtClean="0"/>
              <a:t>Alexander</a:t>
            </a:r>
            <a:endParaRPr lang="hu-HU" sz="4400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7035113" y="4244368"/>
            <a:ext cx="84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357816" y="1148768"/>
            <a:ext cx="771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This time it will print „Alexander”, because </a:t>
            </a:r>
            <a:r>
              <a:rPr lang="en-US" dirty="0" smtClean="0">
                <a:solidFill>
                  <a:srgbClr val="FFC000"/>
                </a:solidFill>
              </a:rPr>
              <a:t>JVM </a:t>
            </a:r>
            <a:r>
              <a:rPr lang="en-US" dirty="0" err="1" smtClean="0">
                <a:solidFill>
                  <a:srgbClr val="FFC000"/>
                </a:solidFill>
              </a:rPr>
              <a:t>creat</a:t>
            </a:r>
            <a:r>
              <a:rPr lang="hu-HU" dirty="0" smtClean="0">
                <a:solidFill>
                  <a:srgbClr val="FFC000"/>
                </a:solidFill>
              </a:rPr>
              <a:t>e</a:t>
            </a:r>
            <a:r>
              <a:rPr lang="en-US" dirty="0" smtClean="0">
                <a:solidFill>
                  <a:srgbClr val="FFC000"/>
                </a:solidFill>
              </a:rPr>
              <a:t>s </a:t>
            </a:r>
            <a:r>
              <a:rPr lang="en-US" dirty="0">
                <a:solidFill>
                  <a:srgbClr val="FFC000"/>
                </a:solidFill>
              </a:rPr>
              <a:t>a new string by string literal </a:t>
            </a:r>
            <a:r>
              <a:rPr lang="en-US" dirty="0" smtClean="0">
                <a:solidFill>
                  <a:srgbClr val="FFC000"/>
                </a:solidFill>
              </a:rPr>
              <a:t>in </a:t>
            </a:r>
            <a:r>
              <a:rPr lang="en-US" dirty="0">
                <a:solidFill>
                  <a:srgbClr val="FFC000"/>
                </a:solidFill>
              </a:rPr>
              <a:t>the Pool with this new concatenated value, and the </a:t>
            </a:r>
            <a:r>
              <a:rPr lang="hu-HU" dirty="0" smtClean="0">
                <a:solidFill>
                  <a:srgbClr val="FFC000"/>
                </a:solidFill>
              </a:rPr>
              <a:t>„</a:t>
            </a:r>
            <a:r>
              <a:rPr lang="en-US" dirty="0" smtClean="0">
                <a:solidFill>
                  <a:srgbClr val="FFC000"/>
                </a:solidFill>
              </a:rPr>
              <a:t>name</a:t>
            </a:r>
            <a:r>
              <a:rPr lang="hu-HU" dirty="0" smtClean="0">
                <a:solidFill>
                  <a:srgbClr val="FFC000"/>
                </a:solidFill>
              </a:rPr>
              <a:t>”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reference variable </a:t>
            </a:r>
            <a:r>
              <a:rPr lang="en-US" dirty="0"/>
              <a:t>points to</a:t>
            </a:r>
            <a:r>
              <a:rPr lang="en-US" dirty="0">
                <a:solidFill>
                  <a:srgbClr val="FFC000"/>
                </a:solidFill>
              </a:rPr>
              <a:t> this. Please notice that </a:t>
            </a:r>
            <a:r>
              <a:rPr lang="hu-HU" dirty="0" err="1" smtClean="0">
                <a:solidFill>
                  <a:srgbClr val="FFC000"/>
                </a:solidFill>
              </a:rPr>
              <a:t>the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„Alex</a:t>
            </a:r>
            <a:r>
              <a:rPr lang="en-US" dirty="0">
                <a:solidFill>
                  <a:srgbClr val="FFC000"/>
                </a:solidFill>
              </a:rPr>
              <a:t>” object </a:t>
            </a:r>
            <a:r>
              <a:rPr lang="en-US" dirty="0" smtClean="0">
                <a:solidFill>
                  <a:srgbClr val="FFC000"/>
                </a:solidFill>
              </a:rPr>
              <a:t>is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still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not modified because it's immutable.</a:t>
            </a:r>
            <a:endParaRPr lang="hu-HU" dirty="0">
              <a:solidFill>
                <a:srgbClr val="FFC000"/>
              </a:solidFill>
            </a:endParaRPr>
          </a:p>
        </p:txBody>
      </p:sp>
      <p:cxnSp>
        <p:nvCxnSpPr>
          <p:cNvPr id="27" name="Egyenes összekötő nyíllal 26"/>
          <p:cNvCxnSpPr/>
          <p:nvPr/>
        </p:nvCxnSpPr>
        <p:spPr>
          <a:xfrm>
            <a:off x="7120443" y="2834109"/>
            <a:ext cx="2326021" cy="18803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9605321" y="4507018"/>
            <a:ext cx="180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033319" y="2347772"/>
            <a:ext cx="222422" cy="48633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71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0" grpId="0"/>
      <p:bldP spid="24" grpId="0"/>
      <p:bldP spid="31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ekerekített téglalap 22"/>
          <p:cNvSpPr/>
          <p:nvPr/>
        </p:nvSpPr>
        <p:spPr>
          <a:xfrm>
            <a:off x="643772" y="4438512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u-HU" sz="4800" dirty="0"/>
          </a:p>
        </p:txBody>
      </p:sp>
      <p:sp>
        <p:nvSpPr>
          <p:cNvPr id="22" name="Téglalap 21"/>
          <p:cNvSpPr/>
          <p:nvPr/>
        </p:nvSpPr>
        <p:spPr>
          <a:xfrm>
            <a:off x="8180173" y="3418701"/>
            <a:ext cx="3748216" cy="32209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671"/>
          </a:xfrm>
        </p:spPr>
        <p:txBody>
          <a:bodyPr/>
          <a:lstStyle/>
          <a:p>
            <a:r>
              <a:rPr lang="hu-HU" sz="4000" dirty="0" err="1"/>
              <a:t>String’s</a:t>
            </a:r>
            <a:r>
              <a:rPr lang="hu-HU" sz="4000" dirty="0"/>
              <a:t> </a:t>
            </a:r>
            <a:r>
              <a:rPr lang="hu-HU" sz="4000" dirty="0" err="1"/>
              <a:t>immutability</a:t>
            </a:r>
            <a:r>
              <a:rPr lang="hu-HU" sz="4000" dirty="0"/>
              <a:t> </a:t>
            </a:r>
            <a:r>
              <a:rPr lang="hu-HU" sz="4000" dirty="0" err="1"/>
              <a:t>example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3583458"/>
            <a:ext cx="3385751" cy="217478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3641123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605322" y="402830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1071654" y="6197594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646111" y="1749986"/>
            <a:ext cx="2854970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628140" y="2400357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 smtClean="0">
                <a:solidFill>
                  <a:srgbClr val="FFFF00"/>
                </a:solidFill>
              </a:rPr>
              <a:t>"); </a:t>
            </a:r>
            <a:r>
              <a:rPr lang="en-US" dirty="0"/>
              <a:t>  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646111" y="4441341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4400" dirty="0" smtClean="0"/>
              <a:t>Alex</a:t>
            </a:r>
            <a:endParaRPr lang="hu-HU" sz="44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628139" y="3013260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1993557" y="3509319"/>
            <a:ext cx="8238" cy="7249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4274878" y="2400357"/>
            <a:ext cx="371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= </a:t>
            </a:r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r>
              <a:rPr lang="en-US" b="1" dirty="0" err="1">
                <a:solidFill>
                  <a:srgbClr val="FFFF00"/>
                </a:solidFill>
              </a:rPr>
              <a:t>concat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en-US" dirty="0"/>
              <a:t>  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4274877" y="2984177"/>
            <a:ext cx="30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>
            <a:off x="5630562" y="3511153"/>
            <a:ext cx="8238" cy="7249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kerekített téglalap 28"/>
          <p:cNvSpPr/>
          <p:nvPr/>
        </p:nvSpPr>
        <p:spPr>
          <a:xfrm>
            <a:off x="4268423" y="4440193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u-HU" sz="4800" dirty="0"/>
          </a:p>
        </p:txBody>
      </p:sp>
      <p:sp>
        <p:nvSpPr>
          <p:cNvPr id="30" name="Lekerekített téglalap 29"/>
          <p:cNvSpPr/>
          <p:nvPr/>
        </p:nvSpPr>
        <p:spPr>
          <a:xfrm>
            <a:off x="4270762" y="4443022"/>
            <a:ext cx="3373954" cy="19029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4400" dirty="0" smtClean="0"/>
              <a:t>Alexander</a:t>
            </a:r>
            <a:endParaRPr lang="hu-HU" sz="4400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4357816" y="1148768"/>
            <a:ext cx="771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Because the new String object "Alexander" is assigned to </a:t>
            </a:r>
            <a:r>
              <a:rPr lang="en-US" b="1" dirty="0" smtClean="0"/>
              <a:t>name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the old </a:t>
            </a:r>
            <a:r>
              <a:rPr lang="en-US" b="1" dirty="0">
                <a:solidFill>
                  <a:srgbClr val="00B0F0"/>
                </a:solidFill>
              </a:rPr>
              <a:t>"Alex" object </a:t>
            </a:r>
            <a:r>
              <a:rPr lang="en-US" dirty="0">
                <a:solidFill>
                  <a:srgbClr val="FFC000"/>
                </a:solidFill>
              </a:rPr>
              <a:t>has no more reference variable and it becomes eligible for garbage collection.</a:t>
            </a:r>
            <a:endParaRPr lang="hu-HU" dirty="0">
              <a:solidFill>
                <a:srgbClr val="FFC000"/>
              </a:solidFill>
            </a:endParaRPr>
          </a:p>
        </p:txBody>
      </p:sp>
      <p:cxnSp>
        <p:nvCxnSpPr>
          <p:cNvPr id="27" name="Egyenes összekötő nyíllal 26"/>
          <p:cNvCxnSpPr/>
          <p:nvPr/>
        </p:nvCxnSpPr>
        <p:spPr>
          <a:xfrm>
            <a:off x="7120443" y="2834109"/>
            <a:ext cx="2326021" cy="18803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9605321" y="4507018"/>
            <a:ext cx="180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32" name="Ellipszis 31"/>
          <p:cNvSpPr/>
          <p:nvPr/>
        </p:nvSpPr>
        <p:spPr>
          <a:xfrm>
            <a:off x="4268423" y="2347772"/>
            <a:ext cx="987318" cy="48633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Ellipszis 32"/>
          <p:cNvSpPr/>
          <p:nvPr/>
        </p:nvSpPr>
        <p:spPr>
          <a:xfrm>
            <a:off x="9469397" y="3997743"/>
            <a:ext cx="987318" cy="48633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 smtClean="0"/>
              <a:t>Methods</a:t>
            </a:r>
            <a:r>
              <a:rPr lang="hu-HU" sz="4000" dirty="0"/>
              <a:t> of </a:t>
            </a:r>
            <a:r>
              <a:rPr lang="hu-HU" sz="4000" dirty="0" err="1"/>
              <a:t>the</a:t>
            </a:r>
            <a:r>
              <a:rPr lang="hu-HU" sz="4000" dirty="0"/>
              <a:t> </a:t>
            </a:r>
            <a:r>
              <a:rPr lang="hu-HU" sz="4000" dirty="0" err="1" smtClean="0"/>
              <a:t>String</a:t>
            </a:r>
            <a:r>
              <a:rPr lang="hu-HU" sz="4000" dirty="0" smtClean="0"/>
              <a:t> </a:t>
            </a:r>
            <a:r>
              <a:rPr lang="hu-HU" sz="4000" dirty="0" err="1" smtClean="0"/>
              <a:t>class</a:t>
            </a:r>
            <a:r>
              <a:rPr lang="hu-HU" sz="4000" dirty="0" smtClean="0"/>
              <a:t> </a:t>
            </a:r>
            <a:endParaRPr lang="hu-HU" sz="4000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646110" y="1286220"/>
            <a:ext cx="10928051" cy="765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next </a:t>
            </a:r>
            <a:r>
              <a:rPr lang="en-US" sz="2000" dirty="0" err="1"/>
              <a:t>lexture</a:t>
            </a:r>
            <a:r>
              <a:rPr lang="en-US" sz="2000" dirty="0"/>
              <a:t> we will examine a few </a:t>
            </a:r>
            <a:r>
              <a:rPr lang="hu-HU" sz="2000" dirty="0" smtClean="0"/>
              <a:t>main </a:t>
            </a:r>
            <a:r>
              <a:rPr lang="en-US" sz="2000" dirty="0" smtClean="0"/>
              <a:t>methods </a:t>
            </a:r>
            <a:r>
              <a:rPr lang="en-US" sz="2000" dirty="0"/>
              <a:t>of the String class, but it's useful to know, that there are lots of methods for String class.</a:t>
            </a:r>
            <a:endParaRPr lang="hu-HU" sz="2000" dirty="0"/>
          </a:p>
        </p:txBody>
      </p:sp>
      <p:sp>
        <p:nvSpPr>
          <p:cNvPr id="6" name="Tartalom helye 4"/>
          <p:cNvSpPr>
            <a:spLocks noGrp="1"/>
          </p:cNvSpPr>
          <p:nvPr>
            <p:ph sz="half" idx="1"/>
          </p:nvPr>
        </p:nvSpPr>
        <p:spPr>
          <a:xfrm>
            <a:off x="428369" y="2304249"/>
            <a:ext cx="11079890" cy="10403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You can look around at any time on the website </a:t>
            </a:r>
            <a:r>
              <a:rPr lang="hu-HU" sz="2000" dirty="0" smtClean="0"/>
              <a:t>of </a:t>
            </a:r>
            <a:r>
              <a:rPr lang="en-US" sz="2000" dirty="0" smtClean="0"/>
              <a:t>Oracle</a:t>
            </a:r>
            <a:r>
              <a:rPr lang="hu-HU" sz="2000" dirty="0" smtClean="0"/>
              <a:t> </a:t>
            </a:r>
            <a:r>
              <a:rPr lang="hu-HU" sz="2000" dirty="0" err="1" smtClean="0"/>
              <a:t>for</a:t>
            </a:r>
            <a:r>
              <a:rPr lang="hu-HU" sz="2000" dirty="0" smtClean="0"/>
              <a:t> </a:t>
            </a:r>
            <a:r>
              <a:rPr lang="hu-HU" sz="2000" dirty="0" err="1" smtClean="0"/>
              <a:t>these</a:t>
            </a:r>
            <a:r>
              <a:rPr lang="en-US" sz="2000" dirty="0" smtClean="0"/>
              <a:t>.</a:t>
            </a:r>
            <a:endParaRPr lang="hu-HU" sz="2000" dirty="0" smtClean="0"/>
          </a:p>
          <a:p>
            <a:pPr marL="0" indent="0">
              <a:buNone/>
            </a:pPr>
            <a:r>
              <a:rPr lang="hu-HU" sz="2000" dirty="0" smtClean="0"/>
              <a:t>	      </a:t>
            </a:r>
            <a:r>
              <a:rPr lang="hu-HU" sz="2000" b="1" dirty="0" smtClean="0">
                <a:solidFill>
                  <a:srgbClr val="FFFF00"/>
                </a:solidFill>
              </a:rPr>
              <a:t>Java API </a:t>
            </a:r>
            <a:r>
              <a:rPr lang="hu-HU" sz="2000" b="1" dirty="0" err="1" smtClean="0">
                <a:solidFill>
                  <a:srgbClr val="FFFF00"/>
                </a:solidFill>
              </a:rPr>
              <a:t>Documentation</a:t>
            </a:r>
            <a:r>
              <a:rPr lang="hu-HU" sz="2000" dirty="0" smtClean="0"/>
              <a:t>                              </a:t>
            </a:r>
            <a:r>
              <a:rPr lang="hu-HU" sz="2000" b="1" dirty="0">
                <a:solidFill>
                  <a:srgbClr val="FFFF00"/>
                </a:solidFill>
              </a:rPr>
              <a:t>https://docs.oracle.com/en/java/</a:t>
            </a:r>
            <a:endParaRPr lang="hu-HU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8" name="Egyenes összekötő nyíllal 7"/>
          <p:cNvCxnSpPr/>
          <p:nvPr/>
        </p:nvCxnSpPr>
        <p:spPr>
          <a:xfrm flipV="1">
            <a:off x="4736762" y="2957384"/>
            <a:ext cx="1532238" cy="82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9" y="3311610"/>
            <a:ext cx="10058400" cy="271555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48" y="4329649"/>
            <a:ext cx="10058400" cy="25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3382</TotalTime>
  <Words>332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Java Programming:  Step by Step from A to Z MORE ABOUT Strings String immutability</vt:lpstr>
      <vt:lpstr>String’s immutability  </vt:lpstr>
      <vt:lpstr>String’s immutability example</vt:lpstr>
      <vt:lpstr>String’s immutability example</vt:lpstr>
      <vt:lpstr>String’s immutability example</vt:lpstr>
      <vt:lpstr>String’s immutability example</vt:lpstr>
      <vt:lpstr>String’s immutability example</vt:lpstr>
      <vt:lpstr>Methods of the String class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127</cp:revision>
  <dcterms:created xsi:type="dcterms:W3CDTF">2019-02-12T21:35:40Z</dcterms:created>
  <dcterms:modified xsi:type="dcterms:W3CDTF">2019-04-15T14:33:28Z</dcterms:modified>
</cp:coreProperties>
</file>