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3" r:id="rId4"/>
    <p:sldId id="275" r:id="rId5"/>
    <p:sldId id="277" r:id="rId6"/>
    <p:sldId id="278" r:id="rId7"/>
    <p:sldId id="276" r:id="rId8"/>
    <p:sldId id="280" r:id="rId9"/>
    <p:sldId id="28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4886" y="1447799"/>
            <a:ext cx="10997514" cy="4277497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StringBuilder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 txBox="1">
            <a:spLocks/>
          </p:cNvSpPr>
          <p:nvPr/>
        </p:nvSpPr>
        <p:spPr>
          <a:xfrm>
            <a:off x="656124" y="1267610"/>
            <a:ext cx="11008654" cy="5157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/>
          </a:p>
        </p:txBody>
      </p:sp>
      <p:sp>
        <p:nvSpPr>
          <p:cNvPr id="7" name="Téglalap 6"/>
          <p:cNvSpPr/>
          <p:nvPr/>
        </p:nvSpPr>
        <p:spPr>
          <a:xfrm>
            <a:off x="1027732" y="4768438"/>
            <a:ext cx="10490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- </a:t>
            </a:r>
            <a:r>
              <a:rPr lang="hu-HU" dirty="0"/>
              <a:t>o</a:t>
            </a:r>
            <a:r>
              <a:rPr lang="en-US" dirty="0" err="1" smtClean="0"/>
              <a:t>bjects</a:t>
            </a:r>
            <a:r>
              <a:rPr lang="en-US" dirty="0" smtClean="0"/>
              <a:t> </a:t>
            </a:r>
            <a:r>
              <a:rPr lang="en-US" dirty="0"/>
              <a:t>of String are immutable, and objects of </a:t>
            </a:r>
            <a:r>
              <a:rPr lang="en-US" b="1" dirty="0" err="1"/>
              <a:t>StringBuffer</a:t>
            </a:r>
            <a:r>
              <a:rPr lang="en-US" dirty="0"/>
              <a:t> and </a:t>
            </a:r>
            <a:r>
              <a:rPr lang="en-US" b="1" dirty="0" err="1"/>
              <a:t>StringBuilder</a:t>
            </a:r>
            <a:r>
              <a:rPr lang="en-US" dirty="0"/>
              <a:t> are mutable.</a:t>
            </a:r>
          </a:p>
          <a:p>
            <a:r>
              <a:rPr lang="hu-HU" dirty="0" smtClean="0"/>
              <a:t>- </a:t>
            </a:r>
            <a:r>
              <a:rPr lang="en-US" b="1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StringBuilder</a:t>
            </a:r>
            <a:r>
              <a:rPr lang="en-US" dirty="0"/>
              <a:t> are similar, but </a:t>
            </a:r>
            <a:r>
              <a:rPr lang="en-US" b="1" dirty="0" err="1"/>
              <a:t>StringBuilder</a:t>
            </a:r>
            <a:r>
              <a:rPr lang="en-US" dirty="0"/>
              <a:t> is faster and preferred over </a:t>
            </a:r>
            <a:r>
              <a:rPr lang="hu-HU" dirty="0" smtClean="0"/>
              <a:t>         </a:t>
            </a:r>
            <a:r>
              <a:rPr lang="en-US" b="1" dirty="0" err="1" smtClean="0"/>
              <a:t>StringBuffer</a:t>
            </a:r>
            <a:r>
              <a:rPr lang="en-US" dirty="0" smtClean="0"/>
              <a:t> </a:t>
            </a:r>
            <a:r>
              <a:rPr lang="en-US" dirty="0"/>
              <a:t>for single threaded </a:t>
            </a:r>
            <a:r>
              <a:rPr lang="en-US" dirty="0" smtClean="0"/>
              <a:t>program</a:t>
            </a:r>
            <a:r>
              <a:rPr lang="hu-HU" dirty="0" smtClean="0"/>
              <a:t>s</a:t>
            </a:r>
            <a:r>
              <a:rPr lang="en-US" dirty="0" smtClean="0"/>
              <a:t>. </a:t>
            </a:r>
            <a:r>
              <a:rPr lang="en-US" dirty="0"/>
              <a:t>If thread safety is needed, then </a:t>
            </a:r>
            <a:r>
              <a:rPr lang="en-US" b="1" dirty="0" err="1"/>
              <a:t>StringBuffer</a:t>
            </a:r>
            <a:r>
              <a:rPr lang="en-US" dirty="0"/>
              <a:t> is used.</a:t>
            </a:r>
            <a:endParaRPr lang="en-US" dirty="0">
              <a:effectLst/>
            </a:endParaRPr>
          </a:p>
        </p:txBody>
      </p:sp>
      <p:sp>
        <p:nvSpPr>
          <p:cNvPr id="9" name="Cím 1"/>
          <p:cNvSpPr txBox="1">
            <a:spLocks/>
          </p:cNvSpPr>
          <p:nvPr/>
        </p:nvSpPr>
        <p:spPr>
          <a:xfrm>
            <a:off x="646112" y="452718"/>
            <a:ext cx="9496178" cy="1425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 smtClean="0"/>
              <a:t>String</a:t>
            </a:r>
            <a:r>
              <a:rPr lang="hu-HU" sz="4000" dirty="0" smtClean="0"/>
              <a:t> </a:t>
            </a:r>
            <a:r>
              <a:rPr lang="hu-HU" sz="4000" dirty="0" err="1" smtClean="0"/>
              <a:t>Buffer</a:t>
            </a:r>
            <a:r>
              <a:rPr lang="hu-HU" sz="4000" dirty="0" smtClean="0"/>
              <a:t>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 smtClean="0"/>
              <a:t>Builder</a:t>
            </a:r>
            <a:r>
              <a:rPr lang="hu-HU" sz="4000" dirty="0" smtClean="0"/>
              <a:t> </a:t>
            </a:r>
            <a:r>
              <a:rPr lang="hu-HU" sz="4000" dirty="0" err="1" smtClean="0"/>
              <a:t>conclusion</a:t>
            </a:r>
            <a:r>
              <a:rPr lang="hu-HU" sz="4000" dirty="0" smtClean="0"/>
              <a:t> </a:t>
            </a:r>
            <a:endParaRPr lang="hu-HU" sz="4000" dirty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07423"/>
              </p:ext>
            </p:extLst>
          </p:nvPr>
        </p:nvGraphicFramePr>
        <p:xfrm>
          <a:off x="1998445" y="2235643"/>
          <a:ext cx="81280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String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Buffer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String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Builder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Immutable</a:t>
                      </a:r>
                      <a:endParaRPr lang="hu-HU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Speed</a:t>
                      </a:r>
                      <a:endParaRPr lang="hu-HU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Fast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Slow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Fast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Store</a:t>
                      </a:r>
                      <a:endParaRPr lang="hu-HU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String</a:t>
                      </a:r>
                      <a:r>
                        <a:rPr lang="hu-H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Pool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Heap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Heap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Thread</a:t>
                      </a:r>
                      <a:r>
                        <a:rPr lang="hu-HU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hu-HU" b="1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Safe</a:t>
                      </a:r>
                      <a:endParaRPr lang="hu-HU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hu-HU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4234249" y="5403565"/>
            <a:ext cx="7776519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en-US" sz="4000" dirty="0"/>
              <a:t>String Buffer and String </a:t>
            </a:r>
            <a:r>
              <a:rPr lang="en-US" sz="4000" dirty="0" smtClean="0"/>
              <a:t>Builder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>
            <a:off x="356286" y="2864541"/>
            <a:ext cx="11483546" cy="718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Unlike Strings, objects of type </a:t>
            </a:r>
            <a:r>
              <a:rPr lang="en-US" sz="1800" b="1" dirty="0" err="1" smtClean="0"/>
              <a:t>StringBuffer</a:t>
            </a:r>
            <a:r>
              <a:rPr lang="en-US" sz="1800" dirty="0" smtClean="0"/>
              <a:t> and </a:t>
            </a:r>
            <a:r>
              <a:rPr lang="en-US" sz="1800" b="1" dirty="0" smtClean="0"/>
              <a:t>String</a:t>
            </a:r>
            <a:r>
              <a:rPr lang="hu-HU" sz="1800" b="1" dirty="0" smtClean="0"/>
              <a:t>B</a:t>
            </a:r>
            <a:r>
              <a:rPr lang="en-US" sz="1800" b="1" dirty="0" err="1" smtClean="0"/>
              <a:t>uilder</a:t>
            </a:r>
            <a:r>
              <a:rPr lang="en-US" sz="1800" dirty="0" smtClean="0"/>
              <a:t> can be modified over and over again without leaving behind a lot of new unused objects.</a:t>
            </a:r>
            <a:endParaRPr lang="en-US" sz="1800" dirty="0"/>
          </a:p>
        </p:txBody>
      </p:sp>
      <p:sp>
        <p:nvSpPr>
          <p:cNvPr id="3" name="Téglalap 2"/>
          <p:cNvSpPr/>
          <p:nvPr/>
        </p:nvSpPr>
        <p:spPr>
          <a:xfrm>
            <a:off x="356286" y="4000085"/>
            <a:ext cx="11366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only difference between </a:t>
            </a:r>
            <a:r>
              <a:rPr lang="en-US" b="1" dirty="0" err="1"/>
              <a:t>StringBuffer</a:t>
            </a:r>
            <a:r>
              <a:rPr lang="en-US" dirty="0"/>
              <a:t> and </a:t>
            </a:r>
            <a:r>
              <a:rPr lang="en-US" b="1" dirty="0" err="1"/>
              <a:t>StringBuilder</a:t>
            </a:r>
            <a:r>
              <a:rPr lang="en-US" dirty="0"/>
              <a:t> is that </a:t>
            </a:r>
            <a:r>
              <a:rPr lang="en-US" dirty="0" err="1"/>
              <a:t>StringBuffer</a:t>
            </a:r>
            <a:r>
              <a:rPr lang="en-US" dirty="0"/>
              <a:t> is </a:t>
            </a:r>
            <a:r>
              <a:rPr lang="en-US" dirty="0">
                <a:solidFill>
                  <a:srgbClr val="FFC000"/>
                </a:solidFill>
              </a:rPr>
              <a:t>thread safe </a:t>
            </a:r>
            <a:r>
              <a:rPr lang="hu-HU" dirty="0" smtClean="0">
                <a:solidFill>
                  <a:srgbClr val="FFC00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</a:rPr>
              <a:t>synchronized</a:t>
            </a:r>
            <a:r>
              <a:rPr lang="hu-HU" dirty="0" smtClean="0">
                <a:solidFill>
                  <a:srgbClr val="FFC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whereas </a:t>
            </a:r>
            <a:r>
              <a:rPr lang="en-US" b="1" dirty="0" err="1"/>
              <a:t>StringBuilder</a:t>
            </a:r>
            <a:r>
              <a:rPr lang="en-US" dirty="0"/>
              <a:t> is not. It is recommended to use </a:t>
            </a:r>
            <a:r>
              <a:rPr lang="en-US" b="1" dirty="0" err="1"/>
              <a:t>StringBuilder</a:t>
            </a:r>
            <a:r>
              <a:rPr lang="en-US" dirty="0"/>
              <a:t> whenever possible because it is faster than </a:t>
            </a:r>
            <a:r>
              <a:rPr lang="en-US" b="1" dirty="0" err="1"/>
              <a:t>StringBuffer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356286" y="1866942"/>
            <a:ext cx="11483546" cy="795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The </a:t>
            </a:r>
            <a:r>
              <a:rPr lang="en-US" sz="1800" dirty="0" err="1" smtClean="0">
                <a:solidFill>
                  <a:srgbClr val="FFFF00"/>
                </a:solidFill>
              </a:rPr>
              <a:t>StringBuffer</a:t>
            </a:r>
            <a:r>
              <a:rPr lang="en-US" sz="1800" dirty="0" smtClean="0"/>
              <a:t> and </a:t>
            </a:r>
            <a:r>
              <a:rPr lang="en-US" sz="1800" dirty="0" err="1" smtClean="0">
                <a:solidFill>
                  <a:srgbClr val="FFFF00"/>
                </a:solidFill>
              </a:rPr>
              <a:t>StringBuilder</a:t>
            </a:r>
            <a:r>
              <a:rPr lang="en-US" sz="1800" dirty="0" smtClean="0"/>
              <a:t> classes are used when there is a ne</a:t>
            </a:r>
            <a:r>
              <a:rPr lang="hu-HU" sz="1800" dirty="0" err="1" smtClean="0"/>
              <a:t>ed</a:t>
            </a:r>
            <a:r>
              <a:rPr lang="en-US" sz="1800" dirty="0" smtClean="0"/>
              <a:t> to make a lot of modifications to Strings of characters.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654376" y="5403565"/>
            <a:ext cx="695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In an </a:t>
            </a:r>
            <a:r>
              <a:rPr lang="en-US" dirty="0" err="1">
                <a:solidFill>
                  <a:srgbClr val="FFC000"/>
                </a:solidFill>
              </a:rPr>
              <a:t>appliaction</a:t>
            </a:r>
            <a:r>
              <a:rPr lang="en-US" dirty="0">
                <a:solidFill>
                  <a:srgbClr val="FFC000"/>
                </a:solidFill>
              </a:rPr>
              <a:t> there can be more threads. In this case thread-safe means that at the same time </a:t>
            </a:r>
            <a:r>
              <a:rPr lang="en-US" dirty="0" smtClean="0">
                <a:solidFill>
                  <a:srgbClr val="FFC000"/>
                </a:solidFill>
              </a:rPr>
              <a:t>only </a:t>
            </a:r>
            <a:r>
              <a:rPr lang="en-US" dirty="0">
                <a:solidFill>
                  <a:srgbClr val="FFC000"/>
                </a:solidFill>
              </a:rPr>
              <a:t>one thread can access a </a:t>
            </a:r>
            <a:r>
              <a:rPr lang="en-US" dirty="0" err="1">
                <a:solidFill>
                  <a:srgbClr val="FFC000"/>
                </a:solidFill>
              </a:rPr>
              <a:t>StringBuffer</a:t>
            </a:r>
            <a:r>
              <a:rPr lang="en-US" dirty="0">
                <a:solidFill>
                  <a:srgbClr val="FFC000"/>
                </a:solidFill>
              </a:rPr>
              <a:t> object's synchronized </a:t>
            </a:r>
            <a:r>
              <a:rPr lang="en-US" dirty="0" smtClean="0">
                <a:solidFill>
                  <a:srgbClr val="FFC000"/>
                </a:solidFill>
              </a:rPr>
              <a:t>code. </a:t>
            </a:r>
            <a:r>
              <a:rPr lang="en-US" dirty="0">
                <a:solidFill>
                  <a:srgbClr val="FFC000"/>
                </a:solidFill>
              </a:rPr>
              <a:t>About threads we will learn </a:t>
            </a:r>
            <a:r>
              <a:rPr lang="en-US" dirty="0" smtClean="0">
                <a:solidFill>
                  <a:srgbClr val="FFC000"/>
                </a:solidFill>
              </a:rPr>
              <a:t>later </a:t>
            </a:r>
            <a:r>
              <a:rPr lang="en-US" dirty="0">
                <a:solidFill>
                  <a:srgbClr val="FFC000"/>
                </a:solidFill>
              </a:rPr>
              <a:t>at the </a:t>
            </a:r>
            <a:r>
              <a:rPr lang="en-US" dirty="0"/>
              <a:t>Multithreading</a:t>
            </a:r>
            <a:r>
              <a:rPr lang="en-US" dirty="0">
                <a:solidFill>
                  <a:srgbClr val="FFC000"/>
                </a:solidFill>
              </a:rPr>
              <a:t> topic.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6948616" y="4806739"/>
            <a:ext cx="2347784" cy="67550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C000"/>
                </a:solidFill>
              </a:rPr>
              <a:t>About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thread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safe</a:t>
            </a:r>
            <a:r>
              <a:rPr lang="hu-HU" dirty="0" err="1" smtClean="0">
                <a:solidFill>
                  <a:srgbClr val="FFC000"/>
                </a:solidFill>
              </a:rPr>
              <a:t>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/>
      <p:bldP spid="3" grpId="0"/>
      <p:bldP spid="5" grpId="0"/>
      <p:bldP spid="4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372318" y="232934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6" name="Egyenes összekötő nyíllal 35"/>
          <p:cNvCxnSpPr/>
          <p:nvPr/>
        </p:nvCxnSpPr>
        <p:spPr>
          <a:xfrm>
            <a:off x="3002693" y="2566745"/>
            <a:ext cx="5925065" cy="327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>
            <a:off x="4043005" y="2931257"/>
            <a:ext cx="4884753" cy="14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4848854" y="2274358"/>
            <a:ext cx="31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solidFill>
                  <a:srgbClr val="FF0000"/>
                </a:solidFill>
              </a:rPr>
              <a:t>X</a:t>
            </a:r>
            <a:endParaRPr lang="hu-H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6" grpId="0" animBg="1"/>
      <p:bldP spid="16" grpId="0"/>
      <p:bldP spid="11" grpId="0"/>
      <p:bldP spid="15" grpId="0"/>
      <p:bldP spid="14" grpId="0"/>
      <p:bldP spid="25" grpId="0"/>
      <p:bldP spid="3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6" name="Egyenes összekötő nyíllal 35"/>
          <p:cNvCxnSpPr/>
          <p:nvPr/>
        </p:nvCxnSpPr>
        <p:spPr>
          <a:xfrm>
            <a:off x="3002693" y="2566745"/>
            <a:ext cx="5925065" cy="327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/>
          <p:nvPr/>
        </p:nvCxnSpPr>
        <p:spPr>
          <a:xfrm>
            <a:off x="4043005" y="2931257"/>
            <a:ext cx="4884753" cy="14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4848854" y="2274358"/>
            <a:ext cx="31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solidFill>
                  <a:srgbClr val="FF0000"/>
                </a:solidFill>
              </a:rPr>
              <a:t>X</a:t>
            </a:r>
            <a:endParaRPr lang="hu-HU" sz="3200" b="1" dirty="0">
              <a:solidFill>
                <a:srgbClr val="FF0000"/>
              </a:solidFill>
            </a:endParaRPr>
          </a:p>
        </p:txBody>
      </p: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0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7" name="Egyenes összekötő nyíllal 36"/>
          <p:cNvCxnSpPr/>
          <p:nvPr/>
        </p:nvCxnSpPr>
        <p:spPr>
          <a:xfrm>
            <a:off x="4043005" y="2931257"/>
            <a:ext cx="4884753" cy="14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22503" y="3100316"/>
            <a:ext cx="43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smtClean="0">
                <a:solidFill>
                  <a:srgbClr val="FFFF00"/>
                </a:solidFill>
              </a:rPr>
              <a:t>„ </a:t>
            </a:r>
            <a:r>
              <a:rPr lang="hu-HU" b="1" dirty="0" err="1" smtClean="0">
                <a:solidFill>
                  <a:srgbClr val="FFFF00"/>
                </a:solidFill>
              </a:rPr>
              <a:t>the</a:t>
            </a:r>
            <a:r>
              <a:rPr lang="hu-HU" b="1" dirty="0" smtClean="0">
                <a:solidFill>
                  <a:srgbClr val="FFFF00"/>
                </a:solidFill>
              </a:rPr>
              <a:t> Great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9045145" y="3125790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 flipV="1">
            <a:off x="4513943" y="3312241"/>
            <a:ext cx="4410073" cy="53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4844732" y="2649184"/>
            <a:ext cx="31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solidFill>
                  <a:srgbClr val="FF0000"/>
                </a:solidFill>
              </a:rPr>
              <a:t>X</a:t>
            </a:r>
            <a:endParaRPr lang="hu-H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7" name="Egyenes összekötő nyíllal 36"/>
          <p:cNvCxnSpPr/>
          <p:nvPr/>
        </p:nvCxnSpPr>
        <p:spPr>
          <a:xfrm>
            <a:off x="4043005" y="2931257"/>
            <a:ext cx="4884753" cy="14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22503" y="3100316"/>
            <a:ext cx="43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smtClean="0">
                <a:solidFill>
                  <a:srgbClr val="FFFF00"/>
                </a:solidFill>
              </a:rPr>
              <a:t>„ </a:t>
            </a:r>
            <a:r>
              <a:rPr lang="hu-HU" b="1" dirty="0" err="1" smtClean="0">
                <a:solidFill>
                  <a:srgbClr val="FFFF00"/>
                </a:solidFill>
              </a:rPr>
              <a:t>the</a:t>
            </a:r>
            <a:r>
              <a:rPr lang="hu-HU" b="1" dirty="0" smtClean="0">
                <a:solidFill>
                  <a:srgbClr val="FFFF00"/>
                </a:solidFill>
              </a:rPr>
              <a:t> Great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9045145" y="3125790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 flipV="1">
            <a:off x="4513943" y="3312241"/>
            <a:ext cx="4410073" cy="53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4844732" y="2649184"/>
            <a:ext cx="31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solidFill>
                  <a:srgbClr val="FF0000"/>
                </a:solidFill>
              </a:rPr>
              <a:t>X</a:t>
            </a:r>
            <a:endParaRPr lang="hu-HU" sz="3200" b="1" dirty="0">
              <a:solidFill>
                <a:srgbClr val="FF0000"/>
              </a:solidFill>
            </a:endParaRPr>
          </a:p>
        </p:txBody>
      </p:sp>
      <p:sp>
        <p:nvSpPr>
          <p:cNvPr id="23" name="Ellipszis 22"/>
          <p:cNvSpPr/>
          <p:nvPr/>
        </p:nvSpPr>
        <p:spPr>
          <a:xfrm>
            <a:off x="9022210" y="2690804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zögletes összekötő 25"/>
          <p:cNvCxnSpPr/>
          <p:nvPr/>
        </p:nvCxnSpPr>
        <p:spPr>
          <a:xfrm flipH="1" flipV="1">
            <a:off x="10083905" y="745556"/>
            <a:ext cx="765322" cy="2180179"/>
          </a:xfrm>
          <a:prstGeom prst="bentConnector4">
            <a:avLst>
              <a:gd name="adj1" fmla="val -127426"/>
              <a:gd name="adj2" fmla="val 10037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322503" y="3100316"/>
            <a:ext cx="43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smtClean="0">
                <a:solidFill>
                  <a:srgbClr val="FFFF00"/>
                </a:solidFill>
              </a:rPr>
              <a:t>„ </a:t>
            </a:r>
            <a:r>
              <a:rPr lang="hu-HU" b="1" dirty="0" err="1" smtClean="0">
                <a:solidFill>
                  <a:srgbClr val="FFFF00"/>
                </a:solidFill>
              </a:rPr>
              <a:t>the</a:t>
            </a:r>
            <a:r>
              <a:rPr lang="hu-HU" b="1" dirty="0" smtClean="0">
                <a:solidFill>
                  <a:srgbClr val="FFFF00"/>
                </a:solidFill>
              </a:rPr>
              <a:t> Great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9045145" y="3125790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8" name="Egyenes összekötő nyíllal 37"/>
          <p:cNvCxnSpPr/>
          <p:nvPr/>
        </p:nvCxnSpPr>
        <p:spPr>
          <a:xfrm flipV="1">
            <a:off x="4513943" y="3312241"/>
            <a:ext cx="4410073" cy="53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zis 38"/>
          <p:cNvSpPr/>
          <p:nvPr/>
        </p:nvSpPr>
        <p:spPr>
          <a:xfrm>
            <a:off x="9022210" y="2690804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zögletes összekötő 42"/>
          <p:cNvCxnSpPr>
            <a:stCxn id="31" idx="3"/>
          </p:cNvCxnSpPr>
          <p:nvPr/>
        </p:nvCxnSpPr>
        <p:spPr>
          <a:xfrm flipH="1" flipV="1">
            <a:off x="10083905" y="745556"/>
            <a:ext cx="765322" cy="2180179"/>
          </a:xfrm>
          <a:prstGeom prst="bentConnector4">
            <a:avLst>
              <a:gd name="adj1" fmla="val -127426"/>
              <a:gd name="adj2" fmla="val 10037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5779694" y="4087144"/>
            <a:ext cx="615366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Lekerekített téglalap 26"/>
          <p:cNvSpPr/>
          <p:nvPr/>
        </p:nvSpPr>
        <p:spPr>
          <a:xfrm>
            <a:off x="8501450" y="4610971"/>
            <a:ext cx="3240896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719059" y="4667874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5850924" y="4113483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52" name="Cím 1"/>
          <p:cNvSpPr txBox="1">
            <a:spLocks/>
          </p:cNvSpPr>
          <p:nvPr/>
        </p:nvSpPr>
        <p:spPr>
          <a:xfrm>
            <a:off x="189470" y="4947604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sb</a:t>
            </a:r>
            <a:r>
              <a:rPr lang="en-US" sz="1800" b="1" dirty="0">
                <a:solidFill>
                  <a:srgbClr val="FFFF00"/>
                </a:solidFill>
              </a:rPr>
              <a:t> = new </a:t>
            </a:r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("</a:t>
            </a:r>
            <a:r>
              <a:rPr lang="en-US" sz="1800" b="1" dirty="0" smtClean="0">
                <a:solidFill>
                  <a:srgbClr val="FFFF00"/>
                </a:solidFill>
              </a:rPr>
              <a:t>Alex");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738161" y="543194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cxnSp>
        <p:nvCxnSpPr>
          <p:cNvPr id="8" name="Egyenes összekötő nyíllal 7"/>
          <p:cNvCxnSpPr>
            <a:endCxn id="55" idx="1"/>
          </p:cNvCxnSpPr>
          <p:nvPr/>
        </p:nvCxnSpPr>
        <p:spPr>
          <a:xfrm>
            <a:off x="5074508" y="5179381"/>
            <a:ext cx="1663653" cy="45261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zövegdoboz 4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8570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/>
      <p:bldP spid="52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322503" y="3100316"/>
            <a:ext cx="43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smtClean="0">
                <a:solidFill>
                  <a:srgbClr val="FFFF00"/>
                </a:solidFill>
              </a:rPr>
              <a:t>„ </a:t>
            </a:r>
            <a:r>
              <a:rPr lang="hu-HU" b="1" dirty="0" err="1" smtClean="0">
                <a:solidFill>
                  <a:srgbClr val="FFFF00"/>
                </a:solidFill>
              </a:rPr>
              <a:t>the</a:t>
            </a:r>
            <a:r>
              <a:rPr lang="hu-HU" b="1" dirty="0" smtClean="0">
                <a:solidFill>
                  <a:srgbClr val="FFFF00"/>
                </a:solidFill>
              </a:rPr>
              <a:t> Great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9045145" y="3125790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8" name="Egyenes összekötő nyíllal 37"/>
          <p:cNvCxnSpPr/>
          <p:nvPr/>
        </p:nvCxnSpPr>
        <p:spPr>
          <a:xfrm flipV="1">
            <a:off x="4513943" y="3312241"/>
            <a:ext cx="4410073" cy="53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zis 38"/>
          <p:cNvSpPr/>
          <p:nvPr/>
        </p:nvSpPr>
        <p:spPr>
          <a:xfrm>
            <a:off x="9022210" y="2690804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zögletes összekötő 42"/>
          <p:cNvCxnSpPr>
            <a:stCxn id="31" idx="3"/>
          </p:cNvCxnSpPr>
          <p:nvPr/>
        </p:nvCxnSpPr>
        <p:spPr>
          <a:xfrm flipH="1" flipV="1">
            <a:off x="10083905" y="745556"/>
            <a:ext cx="765322" cy="2180179"/>
          </a:xfrm>
          <a:prstGeom prst="bentConnector4">
            <a:avLst>
              <a:gd name="adj1" fmla="val -127426"/>
              <a:gd name="adj2" fmla="val 10037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5779694" y="4087144"/>
            <a:ext cx="615366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Lekerekített téglalap 26"/>
          <p:cNvSpPr/>
          <p:nvPr/>
        </p:nvSpPr>
        <p:spPr>
          <a:xfrm>
            <a:off x="8501450" y="4610971"/>
            <a:ext cx="3240896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719059" y="4667874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5850924" y="4113483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52" name="Cím 1"/>
          <p:cNvSpPr txBox="1">
            <a:spLocks/>
          </p:cNvSpPr>
          <p:nvPr/>
        </p:nvSpPr>
        <p:spPr>
          <a:xfrm>
            <a:off x="189470" y="4947604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sb</a:t>
            </a:r>
            <a:r>
              <a:rPr lang="en-US" sz="1800" b="1" dirty="0">
                <a:solidFill>
                  <a:srgbClr val="FFFF00"/>
                </a:solidFill>
              </a:rPr>
              <a:t> = new </a:t>
            </a:r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("</a:t>
            </a:r>
            <a:r>
              <a:rPr lang="en-US" sz="1800" b="1" dirty="0" smtClean="0">
                <a:solidFill>
                  <a:srgbClr val="FFFF00"/>
                </a:solidFill>
              </a:rPr>
              <a:t>Alex");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6738161" y="543194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cxnSp>
        <p:nvCxnSpPr>
          <p:cNvPr id="8" name="Egyenes összekötő nyíllal 7"/>
          <p:cNvCxnSpPr>
            <a:endCxn id="55" idx="1"/>
          </p:cNvCxnSpPr>
          <p:nvPr/>
        </p:nvCxnSpPr>
        <p:spPr>
          <a:xfrm>
            <a:off x="5074508" y="5179381"/>
            <a:ext cx="1663653" cy="45261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zövegdoboz 4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29" name="Cím 1"/>
          <p:cNvSpPr txBox="1">
            <a:spLocks/>
          </p:cNvSpPr>
          <p:nvPr/>
        </p:nvSpPr>
        <p:spPr>
          <a:xfrm>
            <a:off x="189470" y="5368496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sb.append</a:t>
            </a:r>
            <a:r>
              <a:rPr lang="hu-HU" sz="1800" b="1" dirty="0" smtClean="0">
                <a:solidFill>
                  <a:srgbClr val="FFFF00"/>
                </a:solidFill>
              </a:rPr>
              <a:t>(</a:t>
            </a:r>
            <a:r>
              <a:rPr lang="hu-HU" sz="1800" b="1" dirty="0">
                <a:solidFill>
                  <a:srgbClr val="FFFF00"/>
                </a:solidFill>
              </a:rPr>
              <a:t>"</a:t>
            </a:r>
            <a:r>
              <a:rPr lang="hu-HU" sz="1800" b="1" dirty="0" err="1">
                <a:solidFill>
                  <a:srgbClr val="FFFF00"/>
                </a:solidFill>
              </a:rPr>
              <a:t>ander</a:t>
            </a:r>
            <a:r>
              <a:rPr lang="en-US" sz="1800" b="1" dirty="0">
                <a:solidFill>
                  <a:srgbClr val="FFFF00"/>
                </a:solidFill>
              </a:rPr>
              <a:t>"</a:t>
            </a:r>
            <a:r>
              <a:rPr lang="hu-HU" sz="1800" b="1" dirty="0" smtClean="0">
                <a:solidFill>
                  <a:srgbClr val="FFFF00"/>
                </a:solidFill>
              </a:rPr>
              <a:t>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cxnSp>
        <p:nvCxnSpPr>
          <p:cNvPr id="33" name="Egyenes összekötő nyíllal 32"/>
          <p:cNvCxnSpPr/>
          <p:nvPr/>
        </p:nvCxnSpPr>
        <p:spPr>
          <a:xfrm>
            <a:off x="2677297" y="5600273"/>
            <a:ext cx="3601993" cy="317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/>
          <p:cNvSpPr txBox="1"/>
          <p:nvPr/>
        </p:nvSpPr>
        <p:spPr>
          <a:xfrm>
            <a:off x="6394764" y="5428432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/>
          <p:cNvSpPr/>
          <p:nvPr/>
        </p:nvSpPr>
        <p:spPr>
          <a:xfrm>
            <a:off x="5779694" y="1360673"/>
            <a:ext cx="614869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941836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String</a:t>
            </a:r>
            <a:r>
              <a:rPr lang="hu-HU" sz="4000" dirty="0"/>
              <a:t> </a:t>
            </a:r>
            <a:r>
              <a:rPr lang="hu-HU" sz="4000" dirty="0" err="1"/>
              <a:t>Builder</a:t>
            </a:r>
            <a:endParaRPr lang="hu-HU" sz="4000" dirty="0"/>
          </a:p>
        </p:txBody>
      </p:sp>
      <p:sp>
        <p:nvSpPr>
          <p:cNvPr id="6" name="Lekerekített téglalap 5"/>
          <p:cNvSpPr/>
          <p:nvPr/>
        </p:nvSpPr>
        <p:spPr>
          <a:xfrm>
            <a:off x="8361407" y="1884500"/>
            <a:ext cx="3385751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8587947" y="1942165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50923" y="1424778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322503" y="2380643"/>
            <a:ext cx="2854970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String</a:t>
            </a:r>
            <a:r>
              <a:rPr lang="hu-HU" sz="1800" b="1" dirty="0">
                <a:solidFill>
                  <a:srgbClr val="FFFF00"/>
                </a:solidFill>
              </a:rPr>
              <a:t> </a:t>
            </a:r>
            <a:r>
              <a:rPr lang="hu-HU" sz="1800" b="1" dirty="0" err="1" smtClean="0">
                <a:solidFill>
                  <a:srgbClr val="FFFF00"/>
                </a:solidFill>
              </a:rPr>
              <a:t>name</a:t>
            </a:r>
            <a:r>
              <a:rPr lang="hu-HU" sz="1800" b="1" dirty="0" smtClean="0">
                <a:solidFill>
                  <a:srgbClr val="FFFF00"/>
                </a:solidFill>
              </a:rPr>
              <a:t> </a:t>
            </a:r>
            <a:r>
              <a:rPr lang="hu-HU" sz="1800" b="1" dirty="0">
                <a:solidFill>
                  <a:srgbClr val="FFFF00"/>
                </a:solidFill>
              </a:rPr>
              <a:t>= </a:t>
            </a:r>
            <a:r>
              <a:rPr lang="hu-HU" sz="1800" b="1" dirty="0" smtClean="0">
                <a:solidFill>
                  <a:srgbClr val="FFFF00"/>
                </a:solidFill>
              </a:rPr>
              <a:t>„Alex";  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327180" y="2730115"/>
            <a:ext cx="371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smtClean="0">
                <a:solidFill>
                  <a:srgbClr val="FFFF00"/>
                </a:solidFill>
              </a:rPr>
              <a:t>= </a:t>
            </a:r>
            <a:r>
              <a:rPr lang="hu-HU" b="1" dirty="0" err="1" smtClean="0">
                <a:solidFill>
                  <a:srgbClr val="FFFF00"/>
                </a:solidFill>
              </a:rPr>
              <a:t>name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r>
              <a:rPr lang="en-US" b="1" dirty="0" err="1" smtClean="0">
                <a:solidFill>
                  <a:srgbClr val="FFFF00"/>
                </a:solidFill>
              </a:rPr>
              <a:t>concat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hu-HU" b="1" dirty="0">
                <a:solidFill>
                  <a:srgbClr val="FFFF00"/>
                </a:solidFill>
              </a:rPr>
              <a:t>"</a:t>
            </a:r>
            <a:r>
              <a:rPr lang="hu-HU" b="1" dirty="0" err="1">
                <a:solidFill>
                  <a:srgbClr val="FFFF00"/>
                </a:solidFill>
              </a:rPr>
              <a:t>ander</a:t>
            </a:r>
            <a:r>
              <a:rPr lang="en-US" b="1" dirty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4" name="Szövegdoboz 23"/>
          <p:cNvSpPr txBox="1"/>
          <p:nvPr/>
        </p:nvSpPr>
        <p:spPr>
          <a:xfrm>
            <a:off x="8885782" y="403590"/>
            <a:ext cx="135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eligible </a:t>
            </a:r>
            <a:r>
              <a:rPr lang="en-US" b="1" dirty="0">
                <a:solidFill>
                  <a:srgbClr val="00B0F0"/>
                </a:solidFill>
              </a:rPr>
              <a:t>for garbage </a:t>
            </a:r>
            <a:r>
              <a:rPr lang="en-US" b="1" dirty="0" smtClean="0">
                <a:solidFill>
                  <a:srgbClr val="00B0F0"/>
                </a:solidFill>
              </a:rPr>
              <a:t>collection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9045146" y="2725680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322503" y="3100316"/>
            <a:ext cx="43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hu-HU" b="1" dirty="0">
                <a:solidFill>
                  <a:srgbClr val="FFFF00"/>
                </a:solidFill>
              </a:rPr>
              <a:t> = </a:t>
            </a:r>
            <a:r>
              <a:rPr lang="hu-HU" b="1" dirty="0" err="1">
                <a:solidFill>
                  <a:srgbClr val="FFFF00"/>
                </a:solidFill>
              </a:rPr>
              <a:t>name</a:t>
            </a:r>
            <a:r>
              <a:rPr lang="en-US" b="1" dirty="0">
                <a:solidFill>
                  <a:srgbClr val="FFFF00"/>
                </a:solidFill>
              </a:rPr>
              <a:t>.</a:t>
            </a:r>
            <a:r>
              <a:rPr lang="en-US" b="1" dirty="0" err="1">
                <a:solidFill>
                  <a:srgbClr val="FFFF00"/>
                </a:solidFill>
              </a:rPr>
              <a:t>concat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hu-HU" b="1" dirty="0" smtClean="0">
                <a:solidFill>
                  <a:srgbClr val="FFFF00"/>
                </a:solidFill>
              </a:rPr>
              <a:t>„ </a:t>
            </a:r>
            <a:r>
              <a:rPr lang="hu-HU" b="1" dirty="0" err="1" smtClean="0">
                <a:solidFill>
                  <a:srgbClr val="FFFF00"/>
                </a:solidFill>
              </a:rPr>
              <a:t>the</a:t>
            </a:r>
            <a:r>
              <a:rPr lang="hu-HU" b="1" dirty="0" smtClean="0">
                <a:solidFill>
                  <a:srgbClr val="FFFF00"/>
                </a:solidFill>
              </a:rPr>
              <a:t> Great</a:t>
            </a:r>
            <a:r>
              <a:rPr lang="en-US" b="1" dirty="0" smtClean="0">
                <a:solidFill>
                  <a:srgbClr val="FFFF00"/>
                </a:solidFill>
              </a:rPr>
              <a:t>"); 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9045145" y="3125790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38" name="Egyenes összekötő nyíllal 37"/>
          <p:cNvCxnSpPr/>
          <p:nvPr/>
        </p:nvCxnSpPr>
        <p:spPr>
          <a:xfrm flipV="1">
            <a:off x="4513943" y="3312241"/>
            <a:ext cx="4410073" cy="53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zis 38"/>
          <p:cNvSpPr/>
          <p:nvPr/>
        </p:nvSpPr>
        <p:spPr>
          <a:xfrm>
            <a:off x="9022210" y="2690804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/>
          <p:cNvSpPr/>
          <p:nvPr/>
        </p:nvSpPr>
        <p:spPr>
          <a:xfrm>
            <a:off x="9022882" y="2298863"/>
            <a:ext cx="1530460" cy="48633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zögletes összekötő 42"/>
          <p:cNvCxnSpPr>
            <a:stCxn id="31" idx="3"/>
          </p:cNvCxnSpPr>
          <p:nvPr/>
        </p:nvCxnSpPr>
        <p:spPr>
          <a:xfrm flipH="1" flipV="1">
            <a:off x="10083905" y="745556"/>
            <a:ext cx="765322" cy="2180179"/>
          </a:xfrm>
          <a:prstGeom prst="bentConnector4">
            <a:avLst>
              <a:gd name="adj1" fmla="val -127426"/>
              <a:gd name="adj2" fmla="val 10037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5779694" y="4087144"/>
            <a:ext cx="6153665" cy="2484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Lekerekített téglalap 26"/>
          <p:cNvSpPr/>
          <p:nvPr/>
        </p:nvSpPr>
        <p:spPr>
          <a:xfrm>
            <a:off x="8501450" y="4610971"/>
            <a:ext cx="3240896" cy="184527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Szövegdoboz 27"/>
          <p:cNvSpPr txBox="1"/>
          <p:nvPr/>
        </p:nvSpPr>
        <p:spPr>
          <a:xfrm>
            <a:off x="8719059" y="4667874"/>
            <a:ext cx="30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STRING CONSTANT POOL</a:t>
            </a:r>
            <a:endParaRPr lang="hu-HU" b="1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5850924" y="4113483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HEAP</a:t>
            </a:r>
            <a:endParaRPr lang="hu-HU" b="1" dirty="0"/>
          </a:p>
        </p:txBody>
      </p:sp>
      <p:sp>
        <p:nvSpPr>
          <p:cNvPr id="52" name="Cím 1"/>
          <p:cNvSpPr txBox="1">
            <a:spLocks/>
          </p:cNvSpPr>
          <p:nvPr/>
        </p:nvSpPr>
        <p:spPr>
          <a:xfrm>
            <a:off x="189470" y="4947604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sb</a:t>
            </a:r>
            <a:r>
              <a:rPr lang="en-US" sz="1800" b="1" dirty="0">
                <a:solidFill>
                  <a:srgbClr val="FFFF00"/>
                </a:solidFill>
              </a:rPr>
              <a:t> = new </a:t>
            </a:r>
            <a:r>
              <a:rPr lang="en-US" sz="1800" b="1" dirty="0" err="1">
                <a:solidFill>
                  <a:srgbClr val="FFFF00"/>
                </a:solidFill>
              </a:rPr>
              <a:t>StringBuilder</a:t>
            </a:r>
            <a:r>
              <a:rPr lang="en-US" sz="1800" b="1" dirty="0">
                <a:solidFill>
                  <a:srgbClr val="FFFF00"/>
                </a:solidFill>
              </a:rPr>
              <a:t>("</a:t>
            </a:r>
            <a:r>
              <a:rPr lang="en-US" sz="1800" b="1" dirty="0" smtClean="0">
                <a:solidFill>
                  <a:srgbClr val="FFFF00"/>
                </a:solidFill>
              </a:rPr>
              <a:t>Alex");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cxnSp>
        <p:nvCxnSpPr>
          <p:cNvPr id="99" name="Szögletes összekötő 98"/>
          <p:cNvCxnSpPr/>
          <p:nvPr/>
        </p:nvCxnSpPr>
        <p:spPr>
          <a:xfrm rot="16200000" flipV="1">
            <a:off x="10086293" y="1064115"/>
            <a:ext cx="1422300" cy="1379987"/>
          </a:xfrm>
          <a:prstGeom prst="bentConnector3">
            <a:avLst>
              <a:gd name="adj1" fmla="val 9954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125"/>
          <p:cNvCxnSpPr/>
          <p:nvPr/>
        </p:nvCxnSpPr>
        <p:spPr>
          <a:xfrm>
            <a:off x="10849227" y="2465259"/>
            <a:ext cx="6382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zövegdoboz 40"/>
          <p:cNvSpPr txBox="1"/>
          <p:nvPr/>
        </p:nvSpPr>
        <p:spPr>
          <a:xfrm>
            <a:off x="9372318" y="2329343"/>
            <a:ext cx="74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FF00"/>
                </a:solidFill>
              </a:rPr>
              <a:t>Alex</a:t>
            </a:r>
          </a:p>
        </p:txBody>
      </p:sp>
      <p:sp>
        <p:nvSpPr>
          <p:cNvPr id="29" name="Cím 1"/>
          <p:cNvSpPr txBox="1">
            <a:spLocks/>
          </p:cNvSpPr>
          <p:nvPr/>
        </p:nvSpPr>
        <p:spPr>
          <a:xfrm>
            <a:off x="189470" y="5368496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sb.append</a:t>
            </a:r>
            <a:r>
              <a:rPr lang="hu-HU" sz="1800" b="1" dirty="0" smtClean="0">
                <a:solidFill>
                  <a:srgbClr val="FFFF00"/>
                </a:solidFill>
              </a:rPr>
              <a:t>(</a:t>
            </a:r>
            <a:r>
              <a:rPr lang="hu-HU" sz="1800" b="1" dirty="0">
                <a:solidFill>
                  <a:srgbClr val="FFFF00"/>
                </a:solidFill>
              </a:rPr>
              <a:t>"</a:t>
            </a:r>
            <a:r>
              <a:rPr lang="hu-HU" sz="1800" b="1" dirty="0" err="1">
                <a:solidFill>
                  <a:srgbClr val="FFFF00"/>
                </a:solidFill>
              </a:rPr>
              <a:t>ander</a:t>
            </a:r>
            <a:r>
              <a:rPr lang="en-US" sz="1800" b="1" dirty="0">
                <a:solidFill>
                  <a:srgbClr val="FFFF00"/>
                </a:solidFill>
              </a:rPr>
              <a:t>"</a:t>
            </a:r>
            <a:r>
              <a:rPr lang="hu-HU" sz="1800" b="1" dirty="0" smtClean="0">
                <a:solidFill>
                  <a:srgbClr val="FFFF00"/>
                </a:solidFill>
              </a:rPr>
              <a:t>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cxnSp>
        <p:nvCxnSpPr>
          <p:cNvPr id="36" name="Egyenes összekötő nyíllal 35"/>
          <p:cNvCxnSpPr/>
          <p:nvPr/>
        </p:nvCxnSpPr>
        <p:spPr>
          <a:xfrm>
            <a:off x="2677297" y="5600273"/>
            <a:ext cx="3601993" cy="317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6394764" y="5428432"/>
            <a:ext cx="180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42" name="Cím 1"/>
          <p:cNvSpPr txBox="1">
            <a:spLocks/>
          </p:cNvSpPr>
          <p:nvPr/>
        </p:nvSpPr>
        <p:spPr>
          <a:xfrm>
            <a:off x="207581" y="5808064"/>
            <a:ext cx="5590224" cy="4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 err="1">
                <a:solidFill>
                  <a:srgbClr val="FFFF00"/>
                </a:solidFill>
              </a:rPr>
              <a:t>sb.append</a:t>
            </a:r>
            <a:r>
              <a:rPr lang="hu-HU" sz="1800" b="1" dirty="0">
                <a:solidFill>
                  <a:srgbClr val="FFFF00"/>
                </a:solidFill>
              </a:rPr>
              <a:t>(" </a:t>
            </a:r>
            <a:r>
              <a:rPr lang="hu-HU" sz="1800" b="1" dirty="0" err="1">
                <a:solidFill>
                  <a:srgbClr val="FFFF00"/>
                </a:solidFill>
              </a:rPr>
              <a:t>the</a:t>
            </a:r>
            <a:r>
              <a:rPr lang="hu-HU" sz="1800" b="1" dirty="0">
                <a:solidFill>
                  <a:srgbClr val="FFFF00"/>
                </a:solidFill>
              </a:rPr>
              <a:t> Great");</a:t>
            </a:r>
            <a:endParaRPr lang="en-US" sz="1800" b="1" dirty="0">
              <a:solidFill>
                <a:srgbClr val="FFFF00"/>
              </a:solidFill>
            </a:endParaRPr>
          </a:p>
        </p:txBody>
      </p:sp>
      <p:cxnSp>
        <p:nvCxnSpPr>
          <p:cNvPr id="44" name="Egyenes összekötő nyíllal 43"/>
          <p:cNvCxnSpPr>
            <a:endCxn id="45" idx="1"/>
          </p:cNvCxnSpPr>
          <p:nvPr/>
        </p:nvCxnSpPr>
        <p:spPr>
          <a:xfrm flipV="1">
            <a:off x="3177473" y="5633483"/>
            <a:ext cx="2638443" cy="3954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/>
          <p:cNvSpPr txBox="1"/>
          <p:nvPr/>
        </p:nvSpPr>
        <p:spPr>
          <a:xfrm>
            <a:off x="5815916" y="5433428"/>
            <a:ext cx="279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Alexander </a:t>
            </a:r>
            <a:r>
              <a:rPr lang="hu-HU" sz="2000" b="1" dirty="0" err="1" smtClean="0">
                <a:solidFill>
                  <a:srgbClr val="FFFF00"/>
                </a:solidFill>
              </a:rPr>
              <a:t>the</a:t>
            </a:r>
            <a:r>
              <a:rPr lang="hu-HU" sz="2000" b="1" dirty="0" smtClean="0">
                <a:solidFill>
                  <a:srgbClr val="FFFF00"/>
                </a:solidFill>
              </a:rPr>
              <a:t> Great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/>
      <p:bldP spid="4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3727</TotalTime>
  <Words>539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Java Programming:  Step by Step from A to Z StringBuffer and  StringBuilder </vt:lpstr>
      <vt:lpstr>String Buffer and String Builder overview</vt:lpstr>
      <vt:lpstr>String vs String Builder</vt:lpstr>
      <vt:lpstr>String vs String Builder</vt:lpstr>
      <vt:lpstr>String vs String Builder</vt:lpstr>
      <vt:lpstr>String vs String Builder</vt:lpstr>
      <vt:lpstr>String vs String Builder</vt:lpstr>
      <vt:lpstr>String vs String Builder</vt:lpstr>
      <vt:lpstr>String vs String Builder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135</cp:revision>
  <dcterms:created xsi:type="dcterms:W3CDTF">2019-02-12T21:35:40Z</dcterms:created>
  <dcterms:modified xsi:type="dcterms:W3CDTF">2019-04-15T17:29:57Z</dcterms:modified>
</cp:coreProperties>
</file>