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70" r:id="rId4"/>
    <p:sldId id="272" r:id="rId5"/>
    <p:sldId id="27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Közepesen sötét stílus 2 – 4.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Közepesen sötét stílus 4 – 4. jelölőszín">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27102A9-8310-4765-A935-A1911B00CA55}" styleName="Világos stílus 1 – 4. jelölőszín">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hu-HU" smtClean="0"/>
              <a:t>Mintacím szerkesztése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hu-HU" smtClean="0"/>
              <a:t>Mintacím szerkesztése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hu-HU" smtClean="0"/>
              <a:t>Mintacím szerkesztése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hu-HU" smtClean="0"/>
              <a:t>Mintaszöveg szerkesztése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hu-HU" smtClean="0"/>
              <a:t>Mintacím szerkesztése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nchor="t" anchorCtr="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hu-HU" smtClean="0"/>
              <a:t>Mintacím szerkesztése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hu-HU" smtClean="0"/>
              <a:t>Mintacím szerkesztése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9796027F-7875-4030-9381-8BD8C4F21935}" type="datetimeFigureOut">
              <a:rPr lang="en-US" dirty="0"/>
              <a:t>4/15/2019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u-HU" smtClean="0"/>
              <a:t>Mintacím szerkesztése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hu-HU" smtClean="0"/>
              <a:t>Mintacím szerkesztése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7" name="Date Placeholder 4"/>
          <p:cNvSpPr>
            <a:spLocks noGrp="1"/>
          </p:cNvSpPr>
          <p:nvPr>
            <p:ph type="dt" sz="half" idx="10"/>
          </p:nvPr>
        </p:nvSpPr>
        <p:spPr/>
        <p:txBody>
          <a:bodyPr/>
          <a:lstStyle/>
          <a:p>
            <a:fld id="{4509A250-FF31-4206-8172-F9D3106AACB1}" type="datetimeFigureOut">
              <a:rPr lang="en-US" dirty="0"/>
              <a:t>4/15/2019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hu-HU" smtClean="0"/>
              <a:t>Mintacím szerkesztése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ate Placeholder 4"/>
          <p:cNvSpPr>
            <a:spLocks noGrp="1"/>
          </p:cNvSpPr>
          <p:nvPr>
            <p:ph type="dt" sz="half" idx="10"/>
          </p:nvPr>
        </p:nvSpPr>
        <p:spPr/>
        <p:txBody>
          <a:bodyPr/>
          <a:lstStyle/>
          <a:p>
            <a:fld id="{4509A250-FF31-4206-8172-F9D3106AACB1}" type="datetimeFigureOut">
              <a:rPr lang="en-US" dirty="0"/>
              <a:t>4/15/2019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hu-HU" smtClean="0"/>
              <a:t>Mintacím szerkesztése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593124" y="1447800"/>
            <a:ext cx="10997514" cy="3873843"/>
          </a:xfrm>
        </p:spPr>
        <p:txBody>
          <a:bodyPr/>
          <a:lstStyle/>
          <a:p>
            <a:r>
              <a:rPr lang="en-US" b="1" dirty="0"/>
              <a:t>Java </a:t>
            </a:r>
            <a:r>
              <a:rPr lang="hu-HU" b="1" dirty="0" smtClean="0"/>
              <a:t>P</a:t>
            </a:r>
            <a:r>
              <a:rPr lang="en-US" b="1" dirty="0" err="1" smtClean="0"/>
              <a:t>rogra</a:t>
            </a:r>
            <a:r>
              <a:rPr lang="hu-HU" b="1" dirty="0" smtClean="0"/>
              <a:t>m</a:t>
            </a:r>
            <a:r>
              <a:rPr lang="en-US" b="1" dirty="0" err="1" smtClean="0"/>
              <a:t>ming</a:t>
            </a:r>
            <a:r>
              <a:rPr lang="en-US" b="1" dirty="0"/>
              <a:t>: </a:t>
            </a:r>
            <a:r>
              <a:rPr lang="hu-HU" b="1" dirty="0"/>
              <a:t/>
            </a:r>
            <a:br>
              <a:rPr lang="hu-HU" b="1" dirty="0"/>
            </a:br>
            <a:r>
              <a:rPr lang="en-US" b="1" dirty="0"/>
              <a:t>Step by Step from A to Z</a:t>
            </a:r>
            <a:r>
              <a:rPr lang="hu-HU" sz="4400" b="1" dirty="0" smtClean="0"/>
              <a:t/>
            </a:r>
            <a:br>
              <a:rPr lang="hu-HU" sz="4400" b="1" dirty="0" smtClean="0"/>
            </a:br>
            <a:r>
              <a:rPr lang="hu-HU" dirty="0" err="1" smtClean="0">
                <a:solidFill>
                  <a:schemeClr val="bg2">
                    <a:lumMod val="40000"/>
                    <a:lumOff val="60000"/>
                  </a:schemeClr>
                </a:solidFill>
              </a:rPr>
              <a:t>Java</a:t>
            </a:r>
            <a:r>
              <a:rPr lang="hu-HU" dirty="0" smtClean="0">
                <a:solidFill>
                  <a:schemeClr val="bg2">
                    <a:lumMod val="40000"/>
                    <a:lumOff val="60000"/>
                  </a:schemeClr>
                </a:solidFill>
              </a:rPr>
              <a:t> </a:t>
            </a:r>
            <a:r>
              <a:rPr lang="hu-HU" dirty="0" err="1" smtClean="0">
                <a:solidFill>
                  <a:schemeClr val="bg2">
                    <a:lumMod val="40000"/>
                    <a:lumOff val="60000"/>
                  </a:schemeClr>
                </a:solidFill>
              </a:rPr>
              <a:t>Enums</a:t>
            </a:r>
            <a:r>
              <a:rPr lang="hu-HU" dirty="0" smtClean="0">
                <a:solidFill>
                  <a:srgbClr val="FF0000"/>
                </a:solidFill>
              </a:rPr>
              <a:t/>
            </a:r>
            <a:br>
              <a:rPr lang="hu-HU" dirty="0" smtClean="0">
                <a:solidFill>
                  <a:srgbClr val="FF0000"/>
                </a:solidFill>
              </a:rPr>
            </a:br>
            <a:endParaRPr lang="hu-HU" sz="4400" dirty="0">
              <a:solidFill>
                <a:schemeClr val="bg2">
                  <a:lumMod val="40000"/>
                  <a:lumOff val="60000"/>
                </a:schemeClr>
              </a:solidFill>
            </a:endParaRPr>
          </a:p>
        </p:txBody>
      </p:sp>
    </p:spTree>
    <p:extLst>
      <p:ext uri="{BB962C8B-B14F-4D97-AF65-F5344CB8AC3E}">
        <p14:creationId xmlns:p14="http://schemas.microsoft.com/office/powerpoint/2010/main" val="1610272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0" y="4039627"/>
            <a:ext cx="12192000" cy="1477328"/>
          </a:xfrm>
          <a:prstGeom prst="rect">
            <a:avLst/>
          </a:prstGeom>
          <a:solidFill>
            <a:schemeClr val="accent5">
              <a:lumMod val="50000"/>
            </a:schemeClr>
          </a:solidFill>
        </p:spPr>
        <p:txBody>
          <a:bodyPr wrap="square" rtlCol="0">
            <a:spAutoFit/>
          </a:bodyPr>
          <a:lstStyle/>
          <a:p>
            <a:endParaRPr lang="hu-HU" dirty="0"/>
          </a:p>
        </p:txBody>
      </p:sp>
      <p:sp>
        <p:nvSpPr>
          <p:cNvPr id="3" name="Szövegdoboz 2"/>
          <p:cNvSpPr txBox="1"/>
          <p:nvPr/>
        </p:nvSpPr>
        <p:spPr>
          <a:xfrm>
            <a:off x="0" y="2141839"/>
            <a:ext cx="12192000" cy="1477328"/>
          </a:xfrm>
          <a:prstGeom prst="rect">
            <a:avLst/>
          </a:prstGeom>
          <a:solidFill>
            <a:schemeClr val="accent5">
              <a:lumMod val="50000"/>
            </a:schemeClr>
          </a:solidFill>
        </p:spPr>
        <p:txBody>
          <a:bodyPr wrap="square" rtlCol="0">
            <a:spAutoFit/>
          </a:bodyPr>
          <a:lstStyle/>
          <a:p>
            <a:endParaRPr lang="hu-HU" dirty="0"/>
          </a:p>
        </p:txBody>
      </p:sp>
      <p:sp>
        <p:nvSpPr>
          <p:cNvPr id="2" name="Cím 1"/>
          <p:cNvSpPr>
            <a:spLocks noGrp="1"/>
          </p:cNvSpPr>
          <p:nvPr>
            <p:ph type="title"/>
          </p:nvPr>
        </p:nvSpPr>
        <p:spPr>
          <a:xfrm>
            <a:off x="646111" y="452718"/>
            <a:ext cx="9840657" cy="807671"/>
          </a:xfrm>
        </p:spPr>
        <p:txBody>
          <a:bodyPr/>
          <a:lstStyle/>
          <a:p>
            <a:r>
              <a:rPr lang="hu-HU" sz="4000" b="1" dirty="0" err="1" smtClean="0"/>
              <a:t>Enum</a:t>
            </a:r>
            <a:r>
              <a:rPr lang="hu-HU" sz="4000" b="1" dirty="0" smtClean="0"/>
              <a:t> </a:t>
            </a:r>
            <a:r>
              <a:rPr lang="hu-HU" sz="4000" b="1" dirty="0" err="1" smtClean="0"/>
              <a:t>overview</a:t>
            </a:r>
            <a:endParaRPr lang="hu-HU" sz="4000" b="1" dirty="0"/>
          </a:p>
        </p:txBody>
      </p:sp>
      <p:sp>
        <p:nvSpPr>
          <p:cNvPr id="7" name="Szövegdoboz 6"/>
          <p:cNvSpPr txBox="1"/>
          <p:nvPr/>
        </p:nvSpPr>
        <p:spPr>
          <a:xfrm>
            <a:off x="486032" y="2141839"/>
            <a:ext cx="11071654" cy="1477328"/>
          </a:xfrm>
          <a:prstGeom prst="rect">
            <a:avLst/>
          </a:prstGeom>
          <a:noFill/>
        </p:spPr>
        <p:txBody>
          <a:bodyPr wrap="square" rtlCol="0">
            <a:spAutoFit/>
          </a:bodyPr>
          <a:lstStyle/>
          <a:p>
            <a:pPr algn="just"/>
            <a:r>
              <a:rPr lang="en-US" dirty="0"/>
              <a:t>Enumerations are representing a group of named constants in a programming </a:t>
            </a:r>
            <a:r>
              <a:rPr lang="en-US" dirty="0" smtClean="0"/>
              <a:t>language</a:t>
            </a:r>
            <a:r>
              <a:rPr lang="hu-HU" dirty="0" smtClean="0"/>
              <a:t>. </a:t>
            </a:r>
            <a:r>
              <a:rPr lang="en-US" dirty="0"/>
              <a:t>An </a:t>
            </a:r>
            <a:r>
              <a:rPr lang="en-US" i="1" dirty="0" err="1"/>
              <a:t>enum</a:t>
            </a:r>
            <a:r>
              <a:rPr lang="en-US" i="1" dirty="0"/>
              <a:t> type</a:t>
            </a:r>
            <a:r>
              <a:rPr lang="en-US" dirty="0"/>
              <a:t> is a special data </a:t>
            </a:r>
            <a:r>
              <a:rPr lang="en-US" dirty="0" smtClean="0"/>
              <a:t>type</a:t>
            </a:r>
            <a:r>
              <a:rPr lang="hu-HU" dirty="0" smtClean="0"/>
              <a:t>, an </a:t>
            </a:r>
            <a:r>
              <a:rPr lang="hu-HU" dirty="0" err="1" smtClean="0"/>
              <a:t>enum</a:t>
            </a:r>
            <a:r>
              <a:rPr lang="hu-HU" dirty="0" smtClean="0"/>
              <a:t> is</a:t>
            </a:r>
            <a:r>
              <a:rPr lang="en-US" dirty="0" smtClean="0"/>
              <a:t> special </a:t>
            </a:r>
            <a:r>
              <a:rPr lang="en-US" dirty="0"/>
              <a:t>"class" that represents a group of constants (unchangeable variables, like final variables).</a:t>
            </a:r>
            <a:r>
              <a:rPr lang="hu-HU" dirty="0"/>
              <a:t> </a:t>
            </a:r>
            <a:r>
              <a:rPr lang="en-US" dirty="0"/>
              <a:t>To create an </a:t>
            </a:r>
            <a:r>
              <a:rPr lang="en-US" dirty="0" err="1"/>
              <a:t>enum</a:t>
            </a:r>
            <a:r>
              <a:rPr lang="en-US" dirty="0"/>
              <a:t>, use the </a:t>
            </a:r>
            <a:r>
              <a:rPr lang="en-US" dirty="0" err="1">
                <a:solidFill>
                  <a:srgbClr val="FFC000"/>
                </a:solidFill>
              </a:rPr>
              <a:t>enum</a:t>
            </a:r>
            <a:r>
              <a:rPr lang="en-US" dirty="0">
                <a:solidFill>
                  <a:srgbClr val="FFC000"/>
                </a:solidFill>
              </a:rPr>
              <a:t> keyword </a:t>
            </a:r>
            <a:r>
              <a:rPr lang="en-US" dirty="0"/>
              <a:t>(instead of class or interface), and separate the constants with a comma. Because they are constants, the field names of the </a:t>
            </a:r>
            <a:r>
              <a:rPr lang="en-US" dirty="0" err="1"/>
              <a:t>enum</a:t>
            </a:r>
            <a:r>
              <a:rPr lang="en-US" dirty="0"/>
              <a:t> types are in uppercase letters</a:t>
            </a:r>
            <a:r>
              <a:rPr lang="en-US" dirty="0" smtClean="0"/>
              <a:t>.</a:t>
            </a:r>
            <a:endParaRPr lang="hu-HU" dirty="0"/>
          </a:p>
        </p:txBody>
      </p:sp>
      <p:sp>
        <p:nvSpPr>
          <p:cNvPr id="9" name="Szövegdoboz 8"/>
          <p:cNvSpPr txBox="1"/>
          <p:nvPr/>
        </p:nvSpPr>
        <p:spPr>
          <a:xfrm>
            <a:off x="486032" y="4316626"/>
            <a:ext cx="10911575" cy="923330"/>
          </a:xfrm>
          <a:prstGeom prst="rect">
            <a:avLst/>
          </a:prstGeom>
          <a:noFill/>
        </p:spPr>
        <p:txBody>
          <a:bodyPr wrap="square" rtlCol="0">
            <a:spAutoFit/>
          </a:bodyPr>
          <a:lstStyle/>
          <a:p>
            <a:pPr algn="just"/>
            <a:r>
              <a:rPr lang="hu-HU" dirty="0" err="1" smtClean="0"/>
              <a:t>Don’t</a:t>
            </a:r>
            <a:r>
              <a:rPr lang="hu-HU" dirty="0" smtClean="0"/>
              <a:t> </a:t>
            </a:r>
            <a:r>
              <a:rPr lang="hu-HU" dirty="0" err="1" smtClean="0"/>
              <a:t>forget</a:t>
            </a:r>
            <a:r>
              <a:rPr lang="hu-HU" dirty="0" smtClean="0"/>
              <a:t>! </a:t>
            </a:r>
            <a:r>
              <a:rPr lang="hu-HU" dirty="0" err="1" smtClean="0"/>
              <a:t>Enum’s</a:t>
            </a:r>
            <a:r>
              <a:rPr lang="hu-HU" dirty="0" smtClean="0"/>
              <a:t> </a:t>
            </a:r>
            <a:r>
              <a:rPr lang="en-US" dirty="0" smtClean="0">
                <a:solidFill>
                  <a:srgbClr val="FFC000"/>
                </a:solidFill>
              </a:rPr>
              <a:t>unchangeable</a:t>
            </a:r>
            <a:r>
              <a:rPr lang="en-US" dirty="0" smtClean="0"/>
              <a:t> variable</a:t>
            </a:r>
            <a:r>
              <a:rPr lang="hu-HU" dirty="0" smtClean="0"/>
              <a:t>s</a:t>
            </a:r>
            <a:r>
              <a:rPr lang="en-US" dirty="0" smtClean="0"/>
              <a:t> </a:t>
            </a:r>
            <a:r>
              <a:rPr lang="en-US" dirty="0"/>
              <a:t>must be equal to one of the values that have been predefined for it. Common examples include compass directions (values of NORTH, SOUTH, EAST, and WEST) and the days of the </a:t>
            </a:r>
            <a:r>
              <a:rPr lang="en-US" dirty="0" smtClean="0"/>
              <a:t>week</a:t>
            </a:r>
            <a:r>
              <a:rPr lang="hu-HU" dirty="0" smtClean="0"/>
              <a:t> (MONDAY, TUESDAY, </a:t>
            </a:r>
            <a:r>
              <a:rPr lang="hu-HU" dirty="0" err="1" smtClean="0"/>
              <a:t>etc</a:t>
            </a:r>
            <a:r>
              <a:rPr lang="hu-HU" dirty="0" smtClean="0"/>
              <a:t>)</a:t>
            </a:r>
            <a:r>
              <a:rPr lang="en-US" dirty="0" smtClean="0"/>
              <a:t>.</a:t>
            </a:r>
            <a:endParaRPr lang="hu-HU" dirty="0"/>
          </a:p>
        </p:txBody>
      </p:sp>
    </p:spTree>
    <p:extLst>
      <p:ext uri="{BB962C8B-B14F-4D97-AF65-F5344CB8AC3E}">
        <p14:creationId xmlns:p14="http://schemas.microsoft.com/office/powerpoint/2010/main" val="85435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2" grpId="0"/>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b="1" dirty="0" err="1" smtClean="0"/>
              <a:t>Enum</a:t>
            </a:r>
            <a:r>
              <a:rPr lang="hu-HU" sz="4000" b="1" dirty="0" smtClean="0"/>
              <a:t> </a:t>
            </a:r>
            <a:r>
              <a:rPr lang="hu-HU" sz="4000" b="1" dirty="0" err="1" smtClean="0"/>
              <a:t>overview</a:t>
            </a:r>
            <a:endParaRPr lang="hu-HU" sz="4000" b="1" dirty="0"/>
          </a:p>
        </p:txBody>
      </p:sp>
      <p:sp>
        <p:nvSpPr>
          <p:cNvPr id="7" name="Szövegdoboz 6"/>
          <p:cNvSpPr txBox="1"/>
          <p:nvPr/>
        </p:nvSpPr>
        <p:spPr>
          <a:xfrm>
            <a:off x="646111" y="2543595"/>
            <a:ext cx="10911575" cy="923330"/>
          </a:xfrm>
          <a:prstGeom prst="rect">
            <a:avLst/>
          </a:prstGeom>
          <a:solidFill>
            <a:schemeClr val="accent5">
              <a:lumMod val="50000"/>
            </a:schemeClr>
          </a:solidFill>
          <a:ln w="12700">
            <a:solidFill>
              <a:schemeClr val="tx1"/>
            </a:solidFill>
          </a:ln>
        </p:spPr>
        <p:txBody>
          <a:bodyPr wrap="square" rtlCol="0">
            <a:spAutoFit/>
          </a:bodyPr>
          <a:lstStyle/>
          <a:p>
            <a:r>
              <a:rPr lang="en-US" dirty="0"/>
              <a:t>public </a:t>
            </a:r>
            <a:r>
              <a:rPr lang="en-US" dirty="0" err="1"/>
              <a:t>enum</a:t>
            </a:r>
            <a:r>
              <a:rPr lang="en-US" dirty="0"/>
              <a:t> Day {</a:t>
            </a:r>
          </a:p>
          <a:p>
            <a:r>
              <a:rPr lang="hu-HU" dirty="0"/>
              <a:t>	</a:t>
            </a:r>
            <a:r>
              <a:rPr lang="en-US" dirty="0" smtClean="0"/>
              <a:t>MONDAY</a:t>
            </a:r>
            <a:r>
              <a:rPr lang="en-US" dirty="0"/>
              <a:t>, TUESDAY, </a:t>
            </a:r>
            <a:r>
              <a:rPr lang="en-US" dirty="0" smtClean="0"/>
              <a:t>WEDNESDAY,</a:t>
            </a:r>
            <a:r>
              <a:rPr lang="hu-HU" dirty="0" smtClean="0"/>
              <a:t> </a:t>
            </a:r>
            <a:r>
              <a:rPr lang="en-US" dirty="0" smtClean="0"/>
              <a:t>THURSDAY</a:t>
            </a:r>
            <a:r>
              <a:rPr lang="en-US" dirty="0"/>
              <a:t>, FRIDAY, </a:t>
            </a:r>
            <a:r>
              <a:rPr lang="en-US" dirty="0" smtClean="0"/>
              <a:t>SATURDAY</a:t>
            </a:r>
            <a:r>
              <a:rPr lang="hu-HU" dirty="0" smtClean="0"/>
              <a:t>, </a:t>
            </a:r>
            <a:r>
              <a:rPr lang="en-US" dirty="0"/>
              <a:t>SUNDAY</a:t>
            </a:r>
            <a:r>
              <a:rPr lang="en-US" dirty="0" smtClean="0"/>
              <a:t> </a:t>
            </a:r>
            <a:endParaRPr lang="en-US" dirty="0"/>
          </a:p>
          <a:p>
            <a:r>
              <a:rPr lang="en-US" dirty="0"/>
              <a:t>}</a:t>
            </a:r>
            <a:endParaRPr lang="hu-HU" dirty="0"/>
          </a:p>
        </p:txBody>
      </p:sp>
      <p:sp>
        <p:nvSpPr>
          <p:cNvPr id="9" name="Szövegdoboz 8"/>
          <p:cNvSpPr txBox="1"/>
          <p:nvPr/>
        </p:nvSpPr>
        <p:spPr>
          <a:xfrm>
            <a:off x="646111" y="1827416"/>
            <a:ext cx="10911575" cy="369332"/>
          </a:xfrm>
          <a:prstGeom prst="rect">
            <a:avLst/>
          </a:prstGeom>
          <a:noFill/>
        </p:spPr>
        <p:txBody>
          <a:bodyPr wrap="square" rtlCol="0">
            <a:spAutoFit/>
          </a:bodyPr>
          <a:lstStyle/>
          <a:p>
            <a:r>
              <a:rPr lang="hu-HU" dirty="0" err="1" smtClean="0"/>
              <a:t>Enum</a:t>
            </a:r>
            <a:r>
              <a:rPr lang="hu-HU" dirty="0" smtClean="0"/>
              <a:t> </a:t>
            </a:r>
            <a:r>
              <a:rPr lang="hu-HU" dirty="0" err="1" smtClean="0"/>
              <a:t>code</a:t>
            </a:r>
            <a:r>
              <a:rPr lang="hu-HU" dirty="0" smtClean="0"/>
              <a:t> </a:t>
            </a:r>
            <a:r>
              <a:rPr lang="hu-HU" dirty="0" err="1" smtClean="0"/>
              <a:t>example</a:t>
            </a:r>
            <a:r>
              <a:rPr lang="hu-HU" dirty="0" smtClean="0"/>
              <a:t>:</a:t>
            </a:r>
            <a:endParaRPr lang="hu-HU" dirty="0"/>
          </a:p>
        </p:txBody>
      </p:sp>
      <p:sp>
        <p:nvSpPr>
          <p:cNvPr id="3" name="Szövegdoboz 2"/>
          <p:cNvSpPr txBox="1"/>
          <p:nvPr/>
        </p:nvSpPr>
        <p:spPr>
          <a:xfrm>
            <a:off x="646111" y="4087339"/>
            <a:ext cx="1672282" cy="369332"/>
          </a:xfrm>
          <a:prstGeom prst="rect">
            <a:avLst/>
          </a:prstGeom>
          <a:noFill/>
        </p:spPr>
        <p:txBody>
          <a:bodyPr wrap="square" rtlCol="0">
            <a:spAutoFit/>
          </a:bodyPr>
          <a:lstStyle/>
          <a:p>
            <a:r>
              <a:rPr lang="hu-HU" dirty="0" smtClean="0"/>
              <a:t>Day d </a:t>
            </a:r>
            <a:r>
              <a:rPr lang="hu-HU" dirty="0"/>
              <a:t>= </a:t>
            </a:r>
            <a:r>
              <a:rPr lang="hu-HU" dirty="0" smtClean="0"/>
              <a:t>Day.</a:t>
            </a:r>
            <a:endParaRPr lang="hu-HU" dirty="0"/>
          </a:p>
        </p:txBody>
      </p:sp>
      <p:sp>
        <p:nvSpPr>
          <p:cNvPr id="5" name="Szövegdoboz 4"/>
          <p:cNvSpPr txBox="1"/>
          <p:nvPr/>
        </p:nvSpPr>
        <p:spPr>
          <a:xfrm>
            <a:off x="4744996" y="3698443"/>
            <a:ext cx="5651156" cy="923330"/>
          </a:xfrm>
          <a:prstGeom prst="rect">
            <a:avLst/>
          </a:prstGeom>
          <a:noFill/>
        </p:spPr>
        <p:txBody>
          <a:bodyPr wrap="square" rtlCol="0">
            <a:spAutoFit/>
          </a:bodyPr>
          <a:lstStyle/>
          <a:p>
            <a:r>
              <a:rPr lang="en-US" dirty="0"/>
              <a:t>The </a:t>
            </a:r>
            <a:r>
              <a:rPr lang="hu-HU" b="1" dirty="0" smtClean="0"/>
              <a:t>d</a:t>
            </a:r>
            <a:r>
              <a:rPr lang="en-US" dirty="0" smtClean="0"/>
              <a:t> </a:t>
            </a:r>
            <a:r>
              <a:rPr lang="en-US" dirty="0"/>
              <a:t>field is of type </a:t>
            </a:r>
            <a:r>
              <a:rPr lang="hu-HU" dirty="0" smtClean="0"/>
              <a:t>Day</a:t>
            </a:r>
            <a:r>
              <a:rPr lang="en-US" dirty="0" smtClean="0"/>
              <a:t>, </a:t>
            </a:r>
            <a:r>
              <a:rPr lang="en-US" dirty="0"/>
              <a:t>therefore the only values that it can be assigned are those defined by this enumeration. </a:t>
            </a:r>
            <a:r>
              <a:rPr lang="hu-HU" dirty="0" smtClean="0"/>
              <a:t>(MONDAY, TUESDAY, </a:t>
            </a:r>
            <a:r>
              <a:rPr lang="hu-HU" dirty="0" err="1" smtClean="0"/>
              <a:t>etc</a:t>
            </a:r>
            <a:r>
              <a:rPr lang="hu-HU" dirty="0" smtClean="0"/>
              <a:t>)</a:t>
            </a:r>
            <a:endParaRPr lang="hu-HU" dirty="0"/>
          </a:p>
        </p:txBody>
      </p:sp>
      <p:sp>
        <p:nvSpPr>
          <p:cNvPr id="10" name="Szövegdoboz 9"/>
          <p:cNvSpPr txBox="1"/>
          <p:nvPr/>
        </p:nvSpPr>
        <p:spPr>
          <a:xfrm>
            <a:off x="2210078" y="4335152"/>
            <a:ext cx="1807647" cy="2031325"/>
          </a:xfrm>
          <a:prstGeom prst="rect">
            <a:avLst/>
          </a:prstGeom>
          <a:solidFill>
            <a:schemeClr val="tx1"/>
          </a:solidFill>
        </p:spPr>
        <p:txBody>
          <a:bodyPr wrap="square" rtlCol="0">
            <a:spAutoFit/>
          </a:bodyPr>
          <a:lstStyle/>
          <a:p>
            <a:r>
              <a:rPr lang="en-US" dirty="0" smtClean="0">
                <a:solidFill>
                  <a:schemeClr val="bg1"/>
                </a:solidFill>
              </a:rPr>
              <a:t>MONDAY</a:t>
            </a:r>
            <a:endParaRPr lang="hu-HU" dirty="0" smtClean="0">
              <a:solidFill>
                <a:schemeClr val="bg1"/>
              </a:solidFill>
            </a:endParaRPr>
          </a:p>
          <a:p>
            <a:r>
              <a:rPr lang="en-US" dirty="0" smtClean="0">
                <a:solidFill>
                  <a:schemeClr val="bg1"/>
                </a:solidFill>
              </a:rPr>
              <a:t>TUESDAY</a:t>
            </a:r>
            <a:endParaRPr lang="hu-HU" dirty="0" smtClean="0">
              <a:solidFill>
                <a:schemeClr val="bg1"/>
              </a:solidFill>
            </a:endParaRPr>
          </a:p>
          <a:p>
            <a:r>
              <a:rPr lang="en-US" dirty="0" smtClean="0">
                <a:solidFill>
                  <a:schemeClr val="bg1"/>
                </a:solidFill>
              </a:rPr>
              <a:t>WEDNESDAY</a:t>
            </a:r>
            <a:endParaRPr lang="hu-HU" dirty="0" smtClean="0">
              <a:solidFill>
                <a:schemeClr val="bg1"/>
              </a:solidFill>
            </a:endParaRPr>
          </a:p>
          <a:p>
            <a:r>
              <a:rPr lang="en-US" dirty="0" smtClean="0">
                <a:solidFill>
                  <a:schemeClr val="bg1"/>
                </a:solidFill>
              </a:rPr>
              <a:t>THURSDAY</a:t>
            </a:r>
            <a:endParaRPr lang="hu-HU" dirty="0" smtClean="0">
              <a:solidFill>
                <a:schemeClr val="bg1"/>
              </a:solidFill>
            </a:endParaRPr>
          </a:p>
          <a:p>
            <a:r>
              <a:rPr lang="en-US" dirty="0" smtClean="0">
                <a:solidFill>
                  <a:schemeClr val="bg1"/>
                </a:solidFill>
              </a:rPr>
              <a:t>FRIDAY</a:t>
            </a:r>
            <a:endParaRPr lang="hu-HU" dirty="0" smtClean="0">
              <a:solidFill>
                <a:schemeClr val="bg1"/>
              </a:solidFill>
            </a:endParaRPr>
          </a:p>
          <a:p>
            <a:r>
              <a:rPr lang="en-US" dirty="0" smtClean="0">
                <a:solidFill>
                  <a:schemeClr val="bg1"/>
                </a:solidFill>
              </a:rPr>
              <a:t>SATURDAY</a:t>
            </a:r>
            <a:endParaRPr lang="hu-HU" dirty="0">
              <a:solidFill>
                <a:schemeClr val="bg1"/>
              </a:solidFill>
            </a:endParaRPr>
          </a:p>
          <a:p>
            <a:r>
              <a:rPr lang="en-US" dirty="0" smtClean="0">
                <a:solidFill>
                  <a:schemeClr val="bg1"/>
                </a:solidFill>
              </a:rPr>
              <a:t>SUNDAY</a:t>
            </a:r>
            <a:endParaRPr lang="hu-HU" dirty="0">
              <a:solidFill>
                <a:schemeClr val="bg1"/>
              </a:solidFill>
            </a:endParaRPr>
          </a:p>
        </p:txBody>
      </p:sp>
      <p:sp>
        <p:nvSpPr>
          <p:cNvPr id="16" name="Szövegdoboz 15"/>
          <p:cNvSpPr txBox="1"/>
          <p:nvPr/>
        </p:nvSpPr>
        <p:spPr>
          <a:xfrm>
            <a:off x="2210077" y="5439350"/>
            <a:ext cx="1807648" cy="369904"/>
          </a:xfrm>
          <a:prstGeom prst="rect">
            <a:avLst/>
          </a:prstGeom>
          <a:solidFill>
            <a:schemeClr val="tx1">
              <a:lumMod val="75000"/>
            </a:schemeClr>
          </a:solidFill>
        </p:spPr>
        <p:txBody>
          <a:bodyPr wrap="square" rtlCol="0">
            <a:spAutoFit/>
          </a:bodyPr>
          <a:lstStyle/>
          <a:p>
            <a:r>
              <a:rPr lang="hu-HU" dirty="0" smtClean="0">
                <a:solidFill>
                  <a:schemeClr val="bg1"/>
                </a:solidFill>
              </a:rPr>
              <a:t>FRIDAY</a:t>
            </a:r>
            <a:endParaRPr lang="hu-HU" dirty="0">
              <a:solidFill>
                <a:schemeClr val="bg1"/>
              </a:solidFill>
            </a:endParaRPr>
          </a:p>
        </p:txBody>
      </p:sp>
      <p:sp>
        <p:nvSpPr>
          <p:cNvPr id="12" name="Háromszög 11"/>
          <p:cNvSpPr/>
          <p:nvPr/>
        </p:nvSpPr>
        <p:spPr>
          <a:xfrm rot="19401536">
            <a:off x="3457288" y="5577696"/>
            <a:ext cx="255372" cy="362465"/>
          </a:xfrm>
          <a:prstGeom prst="triangl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5" name="Téglalap 14"/>
          <p:cNvSpPr/>
          <p:nvPr/>
        </p:nvSpPr>
        <p:spPr>
          <a:xfrm rot="19401536">
            <a:off x="3720900" y="5890729"/>
            <a:ext cx="45719" cy="18947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09029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9" grpId="0"/>
      <p:bldP spid="3" grpId="0"/>
      <p:bldP spid="5" grpId="0"/>
      <p:bldP spid="10" grpId="0" animBg="1"/>
      <p:bldP spid="16" grpId="0" animBg="1"/>
      <p:bldP spid="12"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b="1" dirty="0" err="1" smtClean="0"/>
              <a:t>Enum</a:t>
            </a:r>
            <a:r>
              <a:rPr lang="hu-HU" sz="4000" b="1" dirty="0" smtClean="0"/>
              <a:t> </a:t>
            </a:r>
            <a:r>
              <a:rPr lang="hu-HU" sz="4000" b="1" dirty="0" err="1" smtClean="0"/>
              <a:t>overview</a:t>
            </a:r>
            <a:endParaRPr lang="hu-HU" sz="4000" b="1" dirty="0"/>
          </a:p>
        </p:txBody>
      </p:sp>
      <p:sp>
        <p:nvSpPr>
          <p:cNvPr id="7" name="Szövegdoboz 6"/>
          <p:cNvSpPr txBox="1"/>
          <p:nvPr/>
        </p:nvSpPr>
        <p:spPr>
          <a:xfrm>
            <a:off x="646110" y="2543595"/>
            <a:ext cx="10911575" cy="923330"/>
          </a:xfrm>
          <a:prstGeom prst="rect">
            <a:avLst/>
          </a:prstGeom>
          <a:solidFill>
            <a:schemeClr val="accent5">
              <a:lumMod val="50000"/>
            </a:schemeClr>
          </a:solidFill>
          <a:ln w="12700">
            <a:solidFill>
              <a:schemeClr val="tx1"/>
            </a:solidFill>
          </a:ln>
        </p:spPr>
        <p:txBody>
          <a:bodyPr wrap="square" rtlCol="0">
            <a:spAutoFit/>
          </a:bodyPr>
          <a:lstStyle/>
          <a:p>
            <a:r>
              <a:rPr lang="en-US" dirty="0"/>
              <a:t>public </a:t>
            </a:r>
            <a:r>
              <a:rPr lang="en-US" dirty="0" err="1"/>
              <a:t>enum</a:t>
            </a:r>
            <a:r>
              <a:rPr lang="en-US" dirty="0"/>
              <a:t> Day {</a:t>
            </a:r>
          </a:p>
          <a:p>
            <a:r>
              <a:rPr lang="hu-HU" dirty="0"/>
              <a:t>	</a:t>
            </a:r>
            <a:r>
              <a:rPr lang="en-US" dirty="0" smtClean="0"/>
              <a:t>MONDAY</a:t>
            </a:r>
            <a:r>
              <a:rPr lang="en-US" dirty="0"/>
              <a:t>, TUESDAY, </a:t>
            </a:r>
            <a:r>
              <a:rPr lang="en-US" dirty="0" smtClean="0"/>
              <a:t>WEDNESDAY,</a:t>
            </a:r>
            <a:r>
              <a:rPr lang="hu-HU" dirty="0" smtClean="0"/>
              <a:t> </a:t>
            </a:r>
            <a:r>
              <a:rPr lang="en-US" dirty="0" smtClean="0"/>
              <a:t>THURSDAY</a:t>
            </a:r>
            <a:r>
              <a:rPr lang="en-US" dirty="0"/>
              <a:t>, FRIDAY, </a:t>
            </a:r>
            <a:r>
              <a:rPr lang="en-US" dirty="0" smtClean="0"/>
              <a:t>SATURDAY</a:t>
            </a:r>
            <a:r>
              <a:rPr lang="hu-HU" dirty="0" smtClean="0"/>
              <a:t>, </a:t>
            </a:r>
            <a:r>
              <a:rPr lang="en-US" dirty="0"/>
              <a:t>SUNDAY</a:t>
            </a:r>
            <a:r>
              <a:rPr lang="en-US" dirty="0" smtClean="0"/>
              <a:t> </a:t>
            </a:r>
            <a:endParaRPr lang="en-US" dirty="0"/>
          </a:p>
          <a:p>
            <a:r>
              <a:rPr lang="en-US" dirty="0"/>
              <a:t>}</a:t>
            </a:r>
            <a:endParaRPr lang="hu-HU" dirty="0"/>
          </a:p>
        </p:txBody>
      </p:sp>
      <p:sp>
        <p:nvSpPr>
          <p:cNvPr id="9" name="Szövegdoboz 8"/>
          <p:cNvSpPr txBox="1"/>
          <p:nvPr/>
        </p:nvSpPr>
        <p:spPr>
          <a:xfrm>
            <a:off x="646111" y="1827416"/>
            <a:ext cx="10911575" cy="369332"/>
          </a:xfrm>
          <a:prstGeom prst="rect">
            <a:avLst/>
          </a:prstGeom>
          <a:noFill/>
        </p:spPr>
        <p:txBody>
          <a:bodyPr wrap="square" rtlCol="0">
            <a:spAutoFit/>
          </a:bodyPr>
          <a:lstStyle/>
          <a:p>
            <a:r>
              <a:rPr lang="hu-HU" dirty="0" err="1" smtClean="0"/>
              <a:t>Enum</a:t>
            </a:r>
            <a:r>
              <a:rPr lang="hu-HU" dirty="0" smtClean="0"/>
              <a:t> </a:t>
            </a:r>
            <a:r>
              <a:rPr lang="hu-HU" dirty="0" err="1" smtClean="0"/>
              <a:t>code</a:t>
            </a:r>
            <a:r>
              <a:rPr lang="hu-HU" dirty="0" smtClean="0"/>
              <a:t> </a:t>
            </a:r>
            <a:r>
              <a:rPr lang="hu-HU" dirty="0" err="1" smtClean="0"/>
              <a:t>example</a:t>
            </a:r>
            <a:r>
              <a:rPr lang="hu-HU" dirty="0" smtClean="0"/>
              <a:t>:</a:t>
            </a:r>
            <a:endParaRPr lang="hu-HU" dirty="0"/>
          </a:p>
        </p:txBody>
      </p:sp>
      <p:sp>
        <p:nvSpPr>
          <p:cNvPr id="3" name="Szövegdoboz 2"/>
          <p:cNvSpPr txBox="1"/>
          <p:nvPr/>
        </p:nvSpPr>
        <p:spPr>
          <a:xfrm>
            <a:off x="646111" y="4087339"/>
            <a:ext cx="1672282" cy="369332"/>
          </a:xfrm>
          <a:prstGeom prst="rect">
            <a:avLst/>
          </a:prstGeom>
          <a:noFill/>
        </p:spPr>
        <p:txBody>
          <a:bodyPr wrap="square" rtlCol="0">
            <a:spAutoFit/>
          </a:bodyPr>
          <a:lstStyle/>
          <a:p>
            <a:r>
              <a:rPr lang="hu-HU" dirty="0" smtClean="0"/>
              <a:t>Day d </a:t>
            </a:r>
            <a:r>
              <a:rPr lang="hu-HU" dirty="0"/>
              <a:t>= </a:t>
            </a:r>
            <a:r>
              <a:rPr lang="hu-HU" dirty="0" smtClean="0"/>
              <a:t>Day.</a:t>
            </a:r>
            <a:endParaRPr lang="hu-HU" dirty="0"/>
          </a:p>
        </p:txBody>
      </p:sp>
      <p:sp>
        <p:nvSpPr>
          <p:cNvPr id="5" name="Szövegdoboz 4"/>
          <p:cNvSpPr txBox="1"/>
          <p:nvPr/>
        </p:nvSpPr>
        <p:spPr>
          <a:xfrm>
            <a:off x="4744996" y="3698443"/>
            <a:ext cx="5651156" cy="923330"/>
          </a:xfrm>
          <a:prstGeom prst="rect">
            <a:avLst/>
          </a:prstGeom>
          <a:noFill/>
        </p:spPr>
        <p:txBody>
          <a:bodyPr wrap="square" rtlCol="0">
            <a:spAutoFit/>
          </a:bodyPr>
          <a:lstStyle/>
          <a:p>
            <a:r>
              <a:rPr lang="en-US" dirty="0"/>
              <a:t>The </a:t>
            </a:r>
            <a:r>
              <a:rPr lang="hu-HU" b="1" dirty="0" smtClean="0"/>
              <a:t>d</a:t>
            </a:r>
            <a:r>
              <a:rPr lang="en-US" dirty="0" smtClean="0"/>
              <a:t> </a:t>
            </a:r>
            <a:r>
              <a:rPr lang="en-US" dirty="0"/>
              <a:t>field is of type </a:t>
            </a:r>
            <a:r>
              <a:rPr lang="hu-HU" dirty="0" smtClean="0"/>
              <a:t>Day</a:t>
            </a:r>
            <a:r>
              <a:rPr lang="en-US" dirty="0" smtClean="0"/>
              <a:t>, </a:t>
            </a:r>
            <a:r>
              <a:rPr lang="en-US" dirty="0"/>
              <a:t>therefore the only values that it can be assigned are those defined by this enumeration. </a:t>
            </a:r>
            <a:r>
              <a:rPr lang="hu-HU" dirty="0" smtClean="0"/>
              <a:t>(MONDAY, TUESDAY, </a:t>
            </a:r>
            <a:r>
              <a:rPr lang="hu-HU" dirty="0" err="1" smtClean="0"/>
              <a:t>etc</a:t>
            </a:r>
            <a:r>
              <a:rPr lang="hu-HU" dirty="0" smtClean="0"/>
              <a:t>)</a:t>
            </a:r>
            <a:endParaRPr lang="hu-HU" dirty="0"/>
          </a:p>
        </p:txBody>
      </p:sp>
      <p:sp>
        <p:nvSpPr>
          <p:cNvPr id="10" name="Szövegdoboz 9"/>
          <p:cNvSpPr txBox="1"/>
          <p:nvPr/>
        </p:nvSpPr>
        <p:spPr>
          <a:xfrm>
            <a:off x="2210078" y="4335152"/>
            <a:ext cx="1807647" cy="2031325"/>
          </a:xfrm>
          <a:prstGeom prst="rect">
            <a:avLst/>
          </a:prstGeom>
          <a:solidFill>
            <a:schemeClr val="tx1"/>
          </a:solidFill>
        </p:spPr>
        <p:txBody>
          <a:bodyPr wrap="square" rtlCol="0">
            <a:spAutoFit/>
          </a:bodyPr>
          <a:lstStyle/>
          <a:p>
            <a:r>
              <a:rPr lang="en-US" dirty="0" smtClean="0">
                <a:solidFill>
                  <a:schemeClr val="bg1"/>
                </a:solidFill>
              </a:rPr>
              <a:t>MONDAY</a:t>
            </a:r>
            <a:endParaRPr lang="hu-HU" dirty="0" smtClean="0">
              <a:solidFill>
                <a:schemeClr val="bg1"/>
              </a:solidFill>
            </a:endParaRPr>
          </a:p>
          <a:p>
            <a:r>
              <a:rPr lang="en-US" dirty="0" smtClean="0">
                <a:solidFill>
                  <a:schemeClr val="bg1"/>
                </a:solidFill>
              </a:rPr>
              <a:t>TUESDAY</a:t>
            </a:r>
            <a:endParaRPr lang="hu-HU" dirty="0" smtClean="0">
              <a:solidFill>
                <a:schemeClr val="bg1"/>
              </a:solidFill>
            </a:endParaRPr>
          </a:p>
          <a:p>
            <a:r>
              <a:rPr lang="en-US" dirty="0" smtClean="0">
                <a:solidFill>
                  <a:schemeClr val="bg1"/>
                </a:solidFill>
              </a:rPr>
              <a:t>WEDNESDAY</a:t>
            </a:r>
            <a:endParaRPr lang="hu-HU" dirty="0" smtClean="0">
              <a:solidFill>
                <a:schemeClr val="bg1"/>
              </a:solidFill>
            </a:endParaRPr>
          </a:p>
          <a:p>
            <a:r>
              <a:rPr lang="en-US" dirty="0" smtClean="0">
                <a:solidFill>
                  <a:schemeClr val="bg1"/>
                </a:solidFill>
              </a:rPr>
              <a:t>THURSDAY</a:t>
            </a:r>
            <a:endParaRPr lang="hu-HU" dirty="0" smtClean="0">
              <a:solidFill>
                <a:schemeClr val="bg1"/>
              </a:solidFill>
            </a:endParaRPr>
          </a:p>
          <a:p>
            <a:r>
              <a:rPr lang="en-US" dirty="0" smtClean="0">
                <a:solidFill>
                  <a:schemeClr val="bg1"/>
                </a:solidFill>
              </a:rPr>
              <a:t>FRIDAY</a:t>
            </a:r>
            <a:endParaRPr lang="hu-HU" dirty="0" smtClean="0">
              <a:solidFill>
                <a:schemeClr val="bg1"/>
              </a:solidFill>
            </a:endParaRPr>
          </a:p>
          <a:p>
            <a:r>
              <a:rPr lang="en-US" dirty="0" smtClean="0">
                <a:solidFill>
                  <a:schemeClr val="bg1"/>
                </a:solidFill>
              </a:rPr>
              <a:t>SATURDAY</a:t>
            </a:r>
            <a:endParaRPr lang="hu-HU" dirty="0">
              <a:solidFill>
                <a:schemeClr val="bg1"/>
              </a:solidFill>
            </a:endParaRPr>
          </a:p>
          <a:p>
            <a:r>
              <a:rPr lang="en-US" dirty="0" smtClean="0">
                <a:solidFill>
                  <a:schemeClr val="bg1"/>
                </a:solidFill>
              </a:rPr>
              <a:t>SUNDAY</a:t>
            </a:r>
            <a:endParaRPr lang="hu-HU" dirty="0">
              <a:solidFill>
                <a:schemeClr val="bg1"/>
              </a:solidFill>
            </a:endParaRPr>
          </a:p>
        </p:txBody>
      </p:sp>
      <p:sp>
        <p:nvSpPr>
          <p:cNvPr id="11" name="Szövegdoboz 10"/>
          <p:cNvSpPr txBox="1"/>
          <p:nvPr/>
        </p:nvSpPr>
        <p:spPr>
          <a:xfrm>
            <a:off x="2143003" y="4087339"/>
            <a:ext cx="1449859" cy="369332"/>
          </a:xfrm>
          <a:prstGeom prst="rect">
            <a:avLst/>
          </a:prstGeom>
          <a:noFill/>
        </p:spPr>
        <p:txBody>
          <a:bodyPr wrap="square" rtlCol="0">
            <a:spAutoFit/>
          </a:bodyPr>
          <a:lstStyle/>
          <a:p>
            <a:r>
              <a:rPr lang="hu-HU" dirty="0" smtClean="0"/>
              <a:t>FRIDAY;</a:t>
            </a:r>
            <a:endParaRPr lang="hu-HU" dirty="0"/>
          </a:p>
        </p:txBody>
      </p:sp>
      <p:sp>
        <p:nvSpPr>
          <p:cNvPr id="4" name="Szövegdoboz 3"/>
          <p:cNvSpPr txBox="1"/>
          <p:nvPr/>
        </p:nvSpPr>
        <p:spPr>
          <a:xfrm>
            <a:off x="646111" y="5490000"/>
            <a:ext cx="11191662" cy="646331"/>
          </a:xfrm>
          <a:prstGeom prst="rect">
            <a:avLst/>
          </a:prstGeom>
          <a:noFill/>
        </p:spPr>
        <p:txBody>
          <a:bodyPr wrap="square" rtlCol="0">
            <a:spAutoFit/>
          </a:bodyPr>
          <a:lstStyle/>
          <a:p>
            <a:r>
              <a:rPr lang="hu-HU" dirty="0" err="1"/>
              <a:t>W</a:t>
            </a:r>
            <a:r>
              <a:rPr lang="hu-HU" dirty="0" err="1" smtClean="0"/>
              <a:t>e</a:t>
            </a:r>
            <a:r>
              <a:rPr lang="en-US" dirty="0" smtClean="0"/>
              <a:t> </a:t>
            </a:r>
            <a:r>
              <a:rPr lang="en-US" dirty="0"/>
              <a:t>can use </a:t>
            </a:r>
            <a:r>
              <a:rPr lang="en-US" dirty="0" err="1"/>
              <a:t>Enums</a:t>
            </a:r>
            <a:r>
              <a:rPr lang="en-US" dirty="0"/>
              <a:t> for different things too (for example </a:t>
            </a:r>
            <a:r>
              <a:rPr lang="hu-HU" dirty="0" smtClean="0"/>
              <a:t>with</a:t>
            </a:r>
            <a:r>
              <a:rPr lang="en-US" dirty="0" smtClean="0"/>
              <a:t> </a:t>
            </a:r>
            <a:r>
              <a:rPr lang="hu-HU" dirty="0" smtClean="0"/>
              <a:t>sw</a:t>
            </a:r>
            <a:r>
              <a:rPr lang="en-US" dirty="0" smtClean="0"/>
              <a:t>itch </a:t>
            </a:r>
            <a:r>
              <a:rPr lang="en-US" dirty="0" smtClean="0"/>
              <a:t>statement)</a:t>
            </a:r>
            <a:r>
              <a:rPr lang="hu-HU" dirty="0" smtClean="0"/>
              <a:t>. </a:t>
            </a:r>
            <a:r>
              <a:rPr lang="hu-HU" dirty="0"/>
              <a:t>W</a:t>
            </a:r>
            <a:r>
              <a:rPr lang="en-US" dirty="0" smtClean="0"/>
              <a:t>e </a:t>
            </a:r>
            <a:r>
              <a:rPr lang="en-US" dirty="0"/>
              <a:t>will see these in our next </a:t>
            </a:r>
            <a:r>
              <a:rPr lang="en-US" dirty="0" smtClean="0"/>
              <a:t>le</a:t>
            </a:r>
            <a:r>
              <a:rPr lang="hu-HU" dirty="0" smtClean="0"/>
              <a:t>c</a:t>
            </a:r>
            <a:r>
              <a:rPr lang="en-US" dirty="0" err="1" smtClean="0"/>
              <a:t>ture</a:t>
            </a:r>
            <a:r>
              <a:rPr lang="en-US" dirty="0"/>
              <a:t>.</a:t>
            </a:r>
            <a:endParaRPr lang="hu-HU" dirty="0"/>
          </a:p>
        </p:txBody>
      </p:sp>
    </p:spTree>
    <p:extLst>
      <p:ext uri="{BB962C8B-B14F-4D97-AF65-F5344CB8AC3E}">
        <p14:creationId xmlns:p14="http://schemas.microsoft.com/office/powerpoint/2010/main" val="396247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7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46111" y="452718"/>
            <a:ext cx="9840657" cy="807671"/>
          </a:xfrm>
        </p:spPr>
        <p:txBody>
          <a:bodyPr/>
          <a:lstStyle/>
          <a:p>
            <a:r>
              <a:rPr lang="hu-HU" sz="4000" b="1" dirty="0" err="1" smtClean="0"/>
              <a:t>Enum</a:t>
            </a:r>
            <a:r>
              <a:rPr lang="hu-HU" sz="4000" b="1" dirty="0" smtClean="0"/>
              <a:t> </a:t>
            </a:r>
            <a:r>
              <a:rPr lang="hu-HU" sz="4000" b="1" dirty="0" err="1" smtClean="0"/>
              <a:t>overview</a:t>
            </a:r>
            <a:endParaRPr lang="hu-HU" sz="4000" b="1" dirty="0"/>
          </a:p>
        </p:txBody>
      </p:sp>
      <p:sp>
        <p:nvSpPr>
          <p:cNvPr id="7" name="Szövegdoboz 6"/>
          <p:cNvSpPr txBox="1"/>
          <p:nvPr/>
        </p:nvSpPr>
        <p:spPr>
          <a:xfrm>
            <a:off x="486032" y="2262571"/>
            <a:ext cx="11071654" cy="369332"/>
          </a:xfrm>
          <a:prstGeom prst="rect">
            <a:avLst/>
          </a:prstGeom>
          <a:noFill/>
        </p:spPr>
        <p:txBody>
          <a:bodyPr wrap="square" rtlCol="0">
            <a:spAutoFit/>
          </a:bodyPr>
          <a:lstStyle/>
          <a:p>
            <a:r>
              <a:rPr lang="en-US" dirty="0"/>
              <a:t>An </a:t>
            </a:r>
            <a:r>
              <a:rPr lang="en-US" dirty="0" err="1"/>
              <a:t>enum</a:t>
            </a:r>
            <a:r>
              <a:rPr lang="en-US" dirty="0"/>
              <a:t> </a:t>
            </a:r>
            <a:r>
              <a:rPr lang="en-US" dirty="0" smtClean="0"/>
              <a:t>can </a:t>
            </a:r>
            <a:r>
              <a:rPr lang="en-US" dirty="0"/>
              <a:t>have attributes and methods</a:t>
            </a:r>
            <a:r>
              <a:rPr lang="en-US" dirty="0" smtClean="0"/>
              <a:t>.</a:t>
            </a:r>
            <a:r>
              <a:rPr lang="hu-HU" dirty="0" smtClean="0"/>
              <a:t> J</a:t>
            </a:r>
            <a:r>
              <a:rPr lang="en-US" dirty="0" err="1" smtClean="0"/>
              <a:t>ust</a:t>
            </a:r>
            <a:r>
              <a:rPr lang="en-US" dirty="0" smtClean="0"/>
              <a:t> </a:t>
            </a:r>
            <a:r>
              <a:rPr lang="en-US" dirty="0"/>
              <a:t>like a </a:t>
            </a:r>
            <a:r>
              <a:rPr lang="en-US" dirty="0" smtClean="0"/>
              <a:t>class</a:t>
            </a:r>
            <a:r>
              <a:rPr lang="hu-HU" dirty="0" smtClean="0"/>
              <a:t>.</a:t>
            </a:r>
            <a:endParaRPr lang="hu-HU" dirty="0"/>
          </a:p>
        </p:txBody>
      </p:sp>
      <p:sp>
        <p:nvSpPr>
          <p:cNvPr id="9" name="Szövegdoboz 8"/>
          <p:cNvSpPr txBox="1"/>
          <p:nvPr/>
        </p:nvSpPr>
        <p:spPr>
          <a:xfrm>
            <a:off x="486032" y="1622682"/>
            <a:ext cx="10911575" cy="369332"/>
          </a:xfrm>
          <a:prstGeom prst="rect">
            <a:avLst/>
          </a:prstGeom>
          <a:noFill/>
        </p:spPr>
        <p:txBody>
          <a:bodyPr wrap="square" rtlCol="0">
            <a:spAutoFit/>
          </a:bodyPr>
          <a:lstStyle/>
          <a:p>
            <a:r>
              <a:rPr lang="en-US" dirty="0" err="1" smtClean="0">
                <a:solidFill>
                  <a:srgbClr val="FFC000"/>
                </a:solidFill>
              </a:rPr>
              <a:t>Enums</a:t>
            </a:r>
            <a:r>
              <a:rPr lang="en-US" dirty="0" smtClean="0">
                <a:solidFill>
                  <a:srgbClr val="FFC000"/>
                </a:solidFill>
              </a:rPr>
              <a:t> </a:t>
            </a:r>
            <a:r>
              <a:rPr lang="hu-HU" dirty="0" err="1" smtClean="0">
                <a:solidFill>
                  <a:srgbClr val="FFC000"/>
                </a:solidFill>
              </a:rPr>
              <a:t>vs</a:t>
            </a:r>
            <a:r>
              <a:rPr lang="en-US" dirty="0" smtClean="0">
                <a:solidFill>
                  <a:srgbClr val="FFC000"/>
                </a:solidFill>
              </a:rPr>
              <a:t> </a:t>
            </a:r>
            <a:r>
              <a:rPr lang="en-US" dirty="0">
                <a:solidFill>
                  <a:srgbClr val="FFC000"/>
                </a:solidFill>
              </a:rPr>
              <a:t>Classes</a:t>
            </a:r>
            <a:endParaRPr lang="en-US" dirty="0">
              <a:solidFill>
                <a:srgbClr val="FFC000"/>
              </a:solidFill>
              <a:effectLst/>
            </a:endParaRPr>
          </a:p>
        </p:txBody>
      </p:sp>
      <p:sp>
        <p:nvSpPr>
          <p:cNvPr id="4" name="Szövegdoboz 3"/>
          <p:cNvSpPr txBox="1"/>
          <p:nvPr/>
        </p:nvSpPr>
        <p:spPr>
          <a:xfrm>
            <a:off x="486032" y="3351421"/>
            <a:ext cx="10812721" cy="646331"/>
          </a:xfrm>
          <a:prstGeom prst="rect">
            <a:avLst/>
          </a:prstGeom>
          <a:noFill/>
        </p:spPr>
        <p:txBody>
          <a:bodyPr wrap="square" rtlCol="0">
            <a:spAutoFit/>
          </a:bodyPr>
          <a:lstStyle/>
          <a:p>
            <a:r>
              <a:rPr lang="en-US" dirty="0"/>
              <a:t>An </a:t>
            </a:r>
            <a:r>
              <a:rPr lang="en-US" dirty="0" err="1"/>
              <a:t>enum</a:t>
            </a:r>
            <a:r>
              <a:rPr lang="en-US" dirty="0"/>
              <a:t> cannot be used to create objects, and it can not extend other classes (but it can implement interfaces).</a:t>
            </a:r>
            <a:endParaRPr lang="hu-HU" dirty="0"/>
          </a:p>
        </p:txBody>
      </p:sp>
      <p:sp>
        <p:nvSpPr>
          <p:cNvPr id="6" name="Szövegdoboz 5"/>
          <p:cNvSpPr txBox="1"/>
          <p:nvPr/>
        </p:nvSpPr>
        <p:spPr>
          <a:xfrm>
            <a:off x="500728" y="4657593"/>
            <a:ext cx="10783328" cy="1477328"/>
          </a:xfrm>
          <a:prstGeom prst="rect">
            <a:avLst/>
          </a:prstGeom>
          <a:noFill/>
        </p:spPr>
        <p:txBody>
          <a:bodyPr wrap="square" rtlCol="0">
            <a:spAutoFit/>
          </a:bodyPr>
          <a:lstStyle/>
          <a:p>
            <a:r>
              <a:rPr lang="en-US" dirty="0" smtClean="0">
                <a:solidFill>
                  <a:srgbClr val="FFC000"/>
                </a:solidFill>
              </a:rPr>
              <a:t>When </a:t>
            </a:r>
            <a:r>
              <a:rPr lang="en-US" dirty="0">
                <a:solidFill>
                  <a:srgbClr val="FFC000"/>
                </a:solidFill>
              </a:rPr>
              <a:t>To Use </a:t>
            </a:r>
            <a:r>
              <a:rPr lang="en-US" dirty="0" err="1">
                <a:solidFill>
                  <a:srgbClr val="FFC000"/>
                </a:solidFill>
              </a:rPr>
              <a:t>Enums</a:t>
            </a:r>
            <a:r>
              <a:rPr lang="en-US" dirty="0" smtClean="0">
                <a:solidFill>
                  <a:srgbClr val="FFC000"/>
                </a:solidFill>
              </a:rPr>
              <a:t>?</a:t>
            </a:r>
            <a:r>
              <a:rPr lang="hu-HU" dirty="0" smtClean="0">
                <a:solidFill>
                  <a:srgbClr val="FFC000"/>
                </a:solidFill>
              </a:rPr>
              <a:t> </a:t>
            </a:r>
          </a:p>
          <a:p>
            <a:endParaRPr lang="hu-HU" dirty="0" smtClean="0"/>
          </a:p>
          <a:p>
            <a:r>
              <a:rPr lang="en-US" dirty="0" smtClean="0"/>
              <a:t>You </a:t>
            </a:r>
            <a:r>
              <a:rPr lang="en-US" dirty="0"/>
              <a:t>should use </a:t>
            </a:r>
            <a:r>
              <a:rPr lang="en-US" dirty="0" err="1"/>
              <a:t>enum</a:t>
            </a:r>
            <a:r>
              <a:rPr lang="en-US" dirty="0"/>
              <a:t> types any time you need to represent a fixed set of constants. </a:t>
            </a:r>
          </a:p>
          <a:p>
            <a:r>
              <a:rPr lang="en-US" dirty="0"/>
              <a:t>Use </a:t>
            </a:r>
            <a:r>
              <a:rPr lang="en-US" dirty="0" err="1"/>
              <a:t>enums</a:t>
            </a:r>
            <a:r>
              <a:rPr lang="en-US" dirty="0"/>
              <a:t> when you have values that </a:t>
            </a:r>
            <a:r>
              <a:rPr lang="en-US" dirty="0" smtClean="0"/>
              <a:t>are</a:t>
            </a:r>
            <a:r>
              <a:rPr lang="hu-HU" dirty="0" smtClean="0"/>
              <a:t> not</a:t>
            </a:r>
            <a:r>
              <a:rPr lang="en-US" dirty="0" smtClean="0"/>
              <a:t> </a:t>
            </a:r>
            <a:r>
              <a:rPr lang="en-US" dirty="0"/>
              <a:t>going to change, like </a:t>
            </a:r>
            <a:r>
              <a:rPr lang="en-US" dirty="0" smtClean="0"/>
              <a:t>month</a:t>
            </a:r>
            <a:r>
              <a:rPr lang="hu-HU" dirty="0" smtClean="0"/>
              <a:t>s</a:t>
            </a:r>
            <a:r>
              <a:rPr lang="en-US" dirty="0" smtClean="0"/>
              <a:t>, </a:t>
            </a:r>
            <a:r>
              <a:rPr lang="en-US" dirty="0"/>
              <a:t>days, colors, deck of cards, etc.</a:t>
            </a:r>
            <a:endParaRPr lang="hu-HU" dirty="0"/>
          </a:p>
        </p:txBody>
      </p:sp>
      <p:sp>
        <p:nvSpPr>
          <p:cNvPr id="8" name="Szövegdoboz 7"/>
          <p:cNvSpPr txBox="1"/>
          <p:nvPr/>
        </p:nvSpPr>
        <p:spPr>
          <a:xfrm>
            <a:off x="486032" y="2691580"/>
            <a:ext cx="11203459" cy="923330"/>
          </a:xfrm>
          <a:prstGeom prst="rect">
            <a:avLst/>
          </a:prstGeom>
          <a:noFill/>
        </p:spPr>
        <p:txBody>
          <a:bodyPr wrap="square" rtlCol="0">
            <a:spAutoFit/>
          </a:bodyPr>
          <a:lstStyle/>
          <a:p>
            <a:r>
              <a:rPr lang="hu-HU" dirty="0" smtClean="0"/>
              <a:t>Contrary </a:t>
            </a:r>
            <a:r>
              <a:rPr lang="hu-HU" dirty="0"/>
              <a:t>to the </a:t>
            </a:r>
            <a:r>
              <a:rPr lang="hu-HU" dirty="0" smtClean="0"/>
              <a:t>class, </a:t>
            </a:r>
            <a:r>
              <a:rPr lang="en-US" dirty="0" err="1"/>
              <a:t>enum</a:t>
            </a:r>
            <a:r>
              <a:rPr lang="en-US" dirty="0"/>
              <a:t> constants </a:t>
            </a:r>
            <a:r>
              <a:rPr lang="hu-HU" dirty="0" smtClean="0"/>
              <a:t>can be </a:t>
            </a:r>
            <a:r>
              <a:rPr lang="en-US" dirty="0" smtClean="0"/>
              <a:t>public</a:t>
            </a:r>
            <a:r>
              <a:rPr lang="en-US" dirty="0"/>
              <a:t>, static and final (unchangeable - cannot be overridden).</a:t>
            </a:r>
            <a:endParaRPr lang="hu-HU" dirty="0"/>
          </a:p>
          <a:p>
            <a:endParaRPr lang="hu-HU" dirty="0"/>
          </a:p>
        </p:txBody>
      </p:sp>
    </p:spTree>
    <p:extLst>
      <p:ext uri="{BB962C8B-B14F-4D97-AF65-F5344CB8AC3E}">
        <p14:creationId xmlns:p14="http://schemas.microsoft.com/office/powerpoint/2010/main" val="84149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4" grpId="0"/>
      <p:bldP spid="6"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4509</TotalTime>
  <Words>395</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Java Programming:  Step by Step from A to Z Java Enums </vt:lpstr>
      <vt:lpstr>Enum overview</vt:lpstr>
      <vt:lpstr>Enum overview</vt:lpstr>
      <vt:lpstr>Enum overview</vt:lpstr>
      <vt:lpstr>Enum overview</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about Operators</dc:title>
  <dc:creator>. Eliot</dc:creator>
  <cp:lastModifiedBy>User</cp:lastModifiedBy>
  <cp:revision>166</cp:revision>
  <dcterms:created xsi:type="dcterms:W3CDTF">2019-02-12T21:35:40Z</dcterms:created>
  <dcterms:modified xsi:type="dcterms:W3CDTF">2019-04-15T17:32:00Z</dcterms:modified>
</cp:coreProperties>
</file>