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4" r:id="rId2"/>
    <p:sldId id="269" r:id="rId3"/>
    <p:sldId id="295" r:id="rId4"/>
    <p:sldId id="296" r:id="rId5"/>
    <p:sldId id="297" r:id="rId6"/>
    <p:sldId id="29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smtClean="0"/>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smtClean="0"/>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smtClean="0"/>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smtClean="0"/>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4/16/2019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smtClean="0"/>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593125" y="1447800"/>
            <a:ext cx="11013990" cy="4870622"/>
          </a:xfrm>
        </p:spPr>
        <p:txBody>
          <a:bodyPr/>
          <a:lstStyle/>
          <a:p>
            <a:r>
              <a:rPr lang="en-US" b="1" dirty="0"/>
              <a:t>Java </a:t>
            </a:r>
            <a:r>
              <a:rPr lang="hu-HU" b="1" dirty="0" smtClean="0"/>
              <a:t>P</a:t>
            </a:r>
            <a:r>
              <a:rPr lang="en-US" b="1" dirty="0" err="1" smtClean="0"/>
              <a:t>rogra</a:t>
            </a:r>
            <a:r>
              <a:rPr lang="hu-HU" b="1" dirty="0" smtClean="0"/>
              <a:t>m</a:t>
            </a:r>
            <a:r>
              <a:rPr lang="en-US" b="1" dirty="0" err="1" smtClean="0"/>
              <a:t>ming</a:t>
            </a:r>
            <a:r>
              <a:rPr lang="en-US" b="1" dirty="0"/>
              <a:t>: </a:t>
            </a:r>
            <a:r>
              <a:rPr lang="hu-HU" b="1" dirty="0"/>
              <a:t/>
            </a:r>
            <a:br>
              <a:rPr lang="hu-HU" b="1" dirty="0"/>
            </a:br>
            <a:r>
              <a:rPr lang="en-US" b="1" dirty="0"/>
              <a:t>Step by Step from A to Z</a:t>
            </a:r>
            <a:r>
              <a:rPr lang="hu-HU" sz="4400" b="1" dirty="0" smtClean="0"/>
              <a:t/>
            </a:r>
            <a:br>
              <a:rPr lang="hu-HU" sz="4400" b="1" dirty="0" smtClean="0"/>
            </a:br>
            <a:r>
              <a:rPr lang="hu-HU" sz="4400" dirty="0" smtClean="0">
                <a:solidFill>
                  <a:srgbClr val="FF0000"/>
                </a:solidFill>
              </a:rPr>
              <a:t>MORE ABOUT </a:t>
            </a:r>
            <a:br>
              <a:rPr lang="hu-HU" sz="4400" dirty="0" smtClean="0">
                <a:solidFill>
                  <a:srgbClr val="FF0000"/>
                </a:solidFill>
              </a:rPr>
            </a:br>
            <a:r>
              <a:rPr lang="hu-HU" dirty="0" err="1" smtClean="0">
                <a:solidFill>
                  <a:schemeClr val="bg2">
                    <a:lumMod val="40000"/>
                    <a:lumOff val="60000"/>
                  </a:schemeClr>
                </a:solidFill>
              </a:rPr>
              <a:t>Conditional</a:t>
            </a:r>
            <a:r>
              <a:rPr lang="hu-HU" dirty="0" smtClean="0">
                <a:solidFill>
                  <a:schemeClr val="bg2">
                    <a:lumMod val="40000"/>
                    <a:lumOff val="60000"/>
                  </a:schemeClr>
                </a:solidFill>
              </a:rPr>
              <a:t> </a:t>
            </a:r>
            <a:r>
              <a:rPr lang="hu-HU" dirty="0" err="1" smtClean="0">
                <a:solidFill>
                  <a:schemeClr val="bg2">
                    <a:lumMod val="40000"/>
                    <a:lumOff val="60000"/>
                  </a:schemeClr>
                </a:solidFill>
              </a:rPr>
              <a:t>Statements</a:t>
            </a:r>
            <a:r>
              <a:rPr lang="hu-HU" dirty="0" smtClean="0">
                <a:solidFill>
                  <a:schemeClr val="bg2">
                    <a:lumMod val="40000"/>
                    <a:lumOff val="60000"/>
                  </a:schemeClr>
                </a:solidFill>
              </a:rPr>
              <a:t/>
            </a:r>
            <a:br>
              <a:rPr lang="hu-HU" dirty="0" smtClean="0">
                <a:solidFill>
                  <a:schemeClr val="bg2">
                    <a:lumMod val="40000"/>
                    <a:lumOff val="60000"/>
                  </a:schemeClr>
                </a:solidFill>
              </a:rPr>
            </a:br>
            <a:r>
              <a:rPr lang="hu-HU" sz="4400" dirty="0" smtClean="0">
                <a:solidFill>
                  <a:schemeClr val="bg2">
                    <a:lumMod val="40000"/>
                    <a:lumOff val="60000"/>
                  </a:schemeClr>
                </a:solidFill>
              </a:rPr>
              <a:t>The </a:t>
            </a:r>
            <a:r>
              <a:rPr lang="hu-HU" sz="4400" dirty="0" err="1" smtClean="0">
                <a:solidFill>
                  <a:schemeClr val="bg2">
                    <a:lumMod val="40000"/>
                    <a:lumOff val="60000"/>
                  </a:schemeClr>
                </a:solidFill>
              </a:rPr>
              <a:t>nested</a:t>
            </a:r>
            <a:r>
              <a:rPr lang="hu-HU" sz="4400" dirty="0" smtClean="0">
                <a:solidFill>
                  <a:schemeClr val="bg2">
                    <a:lumMod val="40000"/>
                    <a:lumOff val="60000"/>
                  </a:schemeClr>
                </a:solidFill>
              </a:rPr>
              <a:t> </a:t>
            </a:r>
            <a:r>
              <a:rPr lang="hu-HU" sz="4400" dirty="0" err="1" smtClean="0">
                <a:solidFill>
                  <a:schemeClr val="bg2">
                    <a:lumMod val="40000"/>
                    <a:lumOff val="60000"/>
                  </a:schemeClr>
                </a:solidFill>
              </a:rPr>
              <a:t>if</a:t>
            </a:r>
            <a:r>
              <a:rPr lang="hu-HU" sz="4400" dirty="0" smtClean="0">
                <a:solidFill>
                  <a:schemeClr val="bg2">
                    <a:lumMod val="40000"/>
                    <a:lumOff val="60000"/>
                  </a:schemeClr>
                </a:solidFill>
              </a:rPr>
              <a:t> </a:t>
            </a:r>
            <a:r>
              <a:rPr lang="hu-HU" sz="4400" dirty="0" err="1" smtClean="0">
                <a:solidFill>
                  <a:schemeClr val="bg2">
                    <a:lumMod val="40000"/>
                    <a:lumOff val="60000"/>
                  </a:schemeClr>
                </a:solidFill>
              </a:rPr>
              <a:t>statement</a:t>
            </a:r>
            <a:endParaRPr lang="hu-HU" sz="4400" dirty="0">
              <a:solidFill>
                <a:schemeClr val="bg2">
                  <a:lumMod val="40000"/>
                  <a:lumOff val="60000"/>
                </a:schemeClr>
              </a:solidFill>
            </a:endParaRPr>
          </a:p>
        </p:txBody>
      </p:sp>
    </p:spTree>
    <p:extLst>
      <p:ext uri="{BB962C8B-B14F-4D97-AF65-F5344CB8AC3E}">
        <p14:creationId xmlns:p14="http://schemas.microsoft.com/office/powerpoint/2010/main" val="1955812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dirty="0" err="1"/>
              <a:t>Conditional</a:t>
            </a:r>
            <a:r>
              <a:rPr lang="hu-HU" sz="4000" dirty="0"/>
              <a:t> </a:t>
            </a:r>
            <a:r>
              <a:rPr lang="hu-HU" sz="4000" dirty="0" err="1" smtClean="0"/>
              <a:t>Statements</a:t>
            </a:r>
            <a:r>
              <a:rPr lang="hu-HU" sz="4000" dirty="0" smtClean="0"/>
              <a:t> </a:t>
            </a:r>
            <a:r>
              <a:rPr lang="hu-HU" sz="4000" dirty="0" err="1" smtClean="0"/>
              <a:t>overview</a:t>
            </a:r>
            <a:endParaRPr lang="hu-HU" sz="4000" dirty="0"/>
          </a:p>
        </p:txBody>
      </p:sp>
      <p:sp>
        <p:nvSpPr>
          <p:cNvPr id="15" name="Szövegdoboz 14"/>
          <p:cNvSpPr txBox="1"/>
          <p:nvPr/>
        </p:nvSpPr>
        <p:spPr>
          <a:xfrm>
            <a:off x="1499958" y="1975093"/>
            <a:ext cx="8550876" cy="1200329"/>
          </a:xfrm>
          <a:prstGeom prst="rect">
            <a:avLst/>
          </a:prstGeom>
          <a:noFill/>
        </p:spPr>
        <p:txBody>
          <a:bodyPr wrap="square" rtlCol="0">
            <a:spAutoFit/>
          </a:bodyPr>
          <a:lstStyle/>
          <a:p>
            <a:pPr algn="just"/>
            <a:r>
              <a:rPr lang="en-US" dirty="0"/>
              <a:t>As we learned </a:t>
            </a:r>
            <a:r>
              <a:rPr lang="en-US" dirty="0" smtClean="0"/>
              <a:t>earlier</a:t>
            </a:r>
            <a:r>
              <a:rPr lang="hu-HU" dirty="0" smtClean="0"/>
              <a:t>,</a:t>
            </a:r>
            <a:r>
              <a:rPr lang="en-US" dirty="0" smtClean="0"/>
              <a:t> </a:t>
            </a:r>
            <a:r>
              <a:rPr lang="hu-HU" dirty="0" smtClean="0"/>
              <a:t>i</a:t>
            </a:r>
            <a:r>
              <a:rPr lang="en-US" dirty="0" smtClean="0"/>
              <a:t>n programming </a:t>
            </a:r>
            <a:r>
              <a:rPr lang="en-US" dirty="0"/>
              <a:t>it's often </a:t>
            </a:r>
            <a:r>
              <a:rPr lang="hu-HU" dirty="0" err="1"/>
              <a:t>required</a:t>
            </a:r>
            <a:r>
              <a:rPr lang="en-US" dirty="0" smtClean="0"/>
              <a:t> to </a:t>
            </a:r>
            <a:r>
              <a:rPr lang="en-US" dirty="0"/>
              <a:t>execute a certain section of code based upon whether the specified condition is </a:t>
            </a:r>
            <a:r>
              <a:rPr lang="en-US" dirty="0" smtClean="0"/>
              <a:t>true </a:t>
            </a:r>
            <a:r>
              <a:rPr lang="en-US" dirty="0"/>
              <a:t>or false (which is known only during the run time). For such cases, </a:t>
            </a:r>
            <a:r>
              <a:rPr lang="hu-HU" dirty="0" err="1"/>
              <a:t>conditional</a:t>
            </a:r>
            <a:r>
              <a:rPr lang="hu-HU" dirty="0"/>
              <a:t> </a:t>
            </a:r>
            <a:r>
              <a:rPr lang="hu-HU" dirty="0" err="1"/>
              <a:t>statements</a:t>
            </a:r>
            <a:r>
              <a:rPr lang="hu-HU" dirty="0"/>
              <a:t> </a:t>
            </a:r>
            <a:r>
              <a:rPr lang="en-US" dirty="0" smtClean="0"/>
              <a:t>are </a:t>
            </a:r>
            <a:r>
              <a:rPr lang="en-US" dirty="0"/>
              <a:t>used.</a:t>
            </a:r>
            <a:endParaRPr lang="hu-HU" dirty="0"/>
          </a:p>
        </p:txBody>
      </p:sp>
      <p:sp>
        <p:nvSpPr>
          <p:cNvPr id="10" name="Folyamatábra: Befejezés 9"/>
          <p:cNvSpPr/>
          <p:nvPr/>
        </p:nvSpPr>
        <p:spPr>
          <a:xfrm rot="1976181">
            <a:off x="10028306" y="731557"/>
            <a:ext cx="1952368" cy="494270"/>
          </a:xfrm>
          <a:prstGeom prst="flowChartTermina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Reminder</a:t>
            </a:r>
            <a:endParaRPr lang="hu-HU" dirty="0"/>
          </a:p>
        </p:txBody>
      </p:sp>
      <p:sp>
        <p:nvSpPr>
          <p:cNvPr id="8" name="Tartalom helye 2"/>
          <p:cNvSpPr>
            <a:spLocks noGrp="1"/>
          </p:cNvSpPr>
          <p:nvPr>
            <p:ph sz="half" idx="1"/>
          </p:nvPr>
        </p:nvSpPr>
        <p:spPr>
          <a:xfrm>
            <a:off x="4044219" y="3720225"/>
            <a:ext cx="3270982" cy="2034623"/>
          </a:xfrm>
          <a:noFill/>
          <a:ln w="12700">
            <a:noFill/>
          </a:ln>
        </p:spPr>
        <p:txBody>
          <a:bodyPr>
            <a:noAutofit/>
          </a:bodyPr>
          <a:lstStyle/>
          <a:p>
            <a:r>
              <a:rPr lang="hu-HU" sz="2400" dirty="0" err="1">
                <a:solidFill>
                  <a:srgbClr val="FFC000"/>
                </a:solidFill>
              </a:rPr>
              <a:t>if</a:t>
            </a:r>
            <a:r>
              <a:rPr lang="hu-HU" sz="2400" dirty="0"/>
              <a:t> </a:t>
            </a:r>
            <a:r>
              <a:rPr lang="hu-HU" sz="2400" dirty="0" err="1"/>
              <a:t>statement</a:t>
            </a:r>
            <a:endParaRPr lang="hu-HU" sz="2400" dirty="0"/>
          </a:p>
          <a:p>
            <a:r>
              <a:rPr lang="hu-HU" sz="2400" dirty="0" err="1">
                <a:solidFill>
                  <a:srgbClr val="FFC000"/>
                </a:solidFill>
              </a:rPr>
              <a:t>if-else</a:t>
            </a:r>
            <a:r>
              <a:rPr lang="hu-HU" sz="2400" dirty="0"/>
              <a:t> </a:t>
            </a:r>
            <a:r>
              <a:rPr lang="hu-HU" sz="2400" dirty="0" err="1"/>
              <a:t>statement</a:t>
            </a:r>
            <a:endParaRPr lang="hu-HU" sz="2400" dirty="0"/>
          </a:p>
          <a:p>
            <a:r>
              <a:rPr lang="hu-HU" sz="2400" dirty="0" err="1">
                <a:solidFill>
                  <a:srgbClr val="FFC000"/>
                </a:solidFill>
              </a:rPr>
              <a:t>if-else-if</a:t>
            </a:r>
            <a:r>
              <a:rPr lang="hu-HU" sz="2400" dirty="0">
                <a:solidFill>
                  <a:srgbClr val="FFC000"/>
                </a:solidFill>
              </a:rPr>
              <a:t> </a:t>
            </a:r>
            <a:r>
              <a:rPr lang="hu-HU" sz="2400" dirty="0" err="1"/>
              <a:t>statement</a:t>
            </a:r>
            <a:endParaRPr lang="hu-HU" sz="2400" dirty="0"/>
          </a:p>
          <a:p>
            <a:r>
              <a:rPr lang="hu-HU" sz="2400" dirty="0" err="1">
                <a:solidFill>
                  <a:srgbClr val="FFC000"/>
                </a:solidFill>
              </a:rPr>
              <a:t>Switch</a:t>
            </a:r>
            <a:r>
              <a:rPr lang="hu-HU" sz="2400" dirty="0"/>
              <a:t> </a:t>
            </a:r>
            <a:r>
              <a:rPr lang="hu-HU" sz="2400" dirty="0" err="1"/>
              <a:t>statement</a:t>
            </a:r>
            <a:endParaRPr lang="hu-HU" sz="2400" dirty="0"/>
          </a:p>
        </p:txBody>
      </p:sp>
    </p:spTree>
    <p:extLst>
      <p:ext uri="{BB962C8B-B14F-4D97-AF65-F5344CB8AC3E}">
        <p14:creationId xmlns:p14="http://schemas.microsoft.com/office/powerpoint/2010/main" val="85435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500"/>
                                        <p:tgtEl>
                                          <p:spTgt spid="8">
                                            <p:txEl>
                                              <p:pRg st="2" end="2"/>
                                            </p:tx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0" grpId="0" animBg="1"/>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dirty="0" err="1"/>
              <a:t>Conditional</a:t>
            </a:r>
            <a:r>
              <a:rPr lang="hu-HU" sz="4000" dirty="0"/>
              <a:t> </a:t>
            </a:r>
            <a:r>
              <a:rPr lang="hu-HU" sz="4000" dirty="0" err="1" smtClean="0"/>
              <a:t>Statements</a:t>
            </a:r>
            <a:r>
              <a:rPr lang="hu-HU" sz="4000" dirty="0" smtClean="0"/>
              <a:t> </a:t>
            </a:r>
            <a:r>
              <a:rPr lang="hu-HU" sz="4000" dirty="0" err="1" smtClean="0"/>
              <a:t>overview</a:t>
            </a:r>
            <a:endParaRPr lang="hu-HU" sz="4000" dirty="0"/>
          </a:p>
        </p:txBody>
      </p:sp>
      <p:sp>
        <p:nvSpPr>
          <p:cNvPr id="4" name="Szövegdoboz 3"/>
          <p:cNvSpPr txBox="1"/>
          <p:nvPr/>
        </p:nvSpPr>
        <p:spPr>
          <a:xfrm>
            <a:off x="430104" y="1786709"/>
            <a:ext cx="4827373" cy="923330"/>
          </a:xfrm>
          <a:prstGeom prst="rect">
            <a:avLst/>
          </a:prstGeom>
          <a:solidFill>
            <a:schemeClr val="accent5">
              <a:lumMod val="50000"/>
            </a:schemeClr>
          </a:solidFill>
          <a:ln w="12700">
            <a:solidFill>
              <a:schemeClr val="tx1"/>
            </a:solidFill>
          </a:ln>
        </p:spPr>
        <p:txBody>
          <a:bodyPr wrap="square" rtlCol="0">
            <a:spAutoFit/>
          </a:bodyPr>
          <a:lstStyle/>
          <a:p>
            <a:r>
              <a:rPr lang="en-US" b="1" dirty="0">
                <a:solidFill>
                  <a:srgbClr val="FFFF00"/>
                </a:solidFill>
              </a:rPr>
              <a:t>if</a:t>
            </a:r>
            <a:r>
              <a:rPr lang="en-US" dirty="0"/>
              <a:t>(</a:t>
            </a:r>
            <a:r>
              <a:rPr lang="en-US" b="1" dirty="0">
                <a:solidFill>
                  <a:srgbClr val="FFC000"/>
                </a:solidFill>
              </a:rPr>
              <a:t>condition</a:t>
            </a:r>
            <a:r>
              <a:rPr lang="en-US" dirty="0"/>
              <a:t>)</a:t>
            </a:r>
            <a:r>
              <a:rPr lang="en-US" dirty="0">
                <a:solidFill>
                  <a:srgbClr val="FFFF00"/>
                </a:solidFill>
              </a:rPr>
              <a:t>{</a:t>
            </a:r>
            <a:r>
              <a:rPr lang="en-US" dirty="0"/>
              <a:t>  </a:t>
            </a:r>
          </a:p>
          <a:p>
            <a:r>
              <a:rPr lang="hu-HU" dirty="0" smtClean="0"/>
              <a:t>	</a:t>
            </a:r>
            <a:r>
              <a:rPr lang="en-US" dirty="0" smtClean="0"/>
              <a:t>//code</a:t>
            </a:r>
            <a:r>
              <a:rPr lang="hu-HU" dirty="0" smtClean="0"/>
              <a:t> </a:t>
            </a:r>
            <a:r>
              <a:rPr lang="en-US" dirty="0" smtClean="0"/>
              <a:t>execute</a:t>
            </a:r>
            <a:r>
              <a:rPr lang="hu-HU" dirty="0" smtClean="0"/>
              <a:t>d</a:t>
            </a:r>
            <a:r>
              <a:rPr lang="en-US" dirty="0" smtClean="0"/>
              <a:t> </a:t>
            </a:r>
            <a:r>
              <a:rPr lang="en-US" dirty="0"/>
              <a:t>if condition is </a:t>
            </a:r>
            <a:r>
              <a:rPr lang="en-US" b="1" dirty="0">
                <a:solidFill>
                  <a:srgbClr val="92D050"/>
                </a:solidFill>
              </a:rPr>
              <a:t>true</a:t>
            </a:r>
            <a:r>
              <a:rPr lang="en-US" dirty="0"/>
              <a:t>   </a:t>
            </a:r>
          </a:p>
          <a:p>
            <a:r>
              <a:rPr lang="en-US" dirty="0">
                <a:solidFill>
                  <a:srgbClr val="FFFF00"/>
                </a:solidFill>
              </a:rPr>
              <a:t>}</a:t>
            </a:r>
            <a:r>
              <a:rPr lang="en-US" dirty="0"/>
              <a:t>  </a:t>
            </a:r>
          </a:p>
        </p:txBody>
      </p:sp>
      <p:sp>
        <p:nvSpPr>
          <p:cNvPr id="6" name="Szövegdoboz 5"/>
          <p:cNvSpPr txBox="1"/>
          <p:nvPr/>
        </p:nvSpPr>
        <p:spPr>
          <a:xfrm>
            <a:off x="430104" y="3467188"/>
            <a:ext cx="4827373" cy="1477328"/>
          </a:xfrm>
          <a:prstGeom prst="rect">
            <a:avLst/>
          </a:prstGeom>
          <a:solidFill>
            <a:schemeClr val="accent5">
              <a:lumMod val="50000"/>
            </a:schemeClr>
          </a:solidFill>
          <a:ln w="12700">
            <a:solidFill>
              <a:schemeClr val="tx1"/>
            </a:solidFill>
          </a:ln>
        </p:spPr>
        <p:txBody>
          <a:bodyPr wrap="square" rtlCol="0">
            <a:spAutoFit/>
          </a:bodyPr>
          <a:lstStyle/>
          <a:p>
            <a:r>
              <a:rPr lang="en-US" b="1" dirty="0">
                <a:solidFill>
                  <a:srgbClr val="FFFF00"/>
                </a:solidFill>
              </a:rPr>
              <a:t>if</a:t>
            </a:r>
            <a:r>
              <a:rPr lang="en-US" dirty="0"/>
              <a:t>(</a:t>
            </a:r>
            <a:r>
              <a:rPr lang="en-US" b="1" dirty="0">
                <a:solidFill>
                  <a:srgbClr val="FFC000"/>
                </a:solidFill>
              </a:rPr>
              <a:t>condition</a:t>
            </a:r>
            <a:r>
              <a:rPr lang="en-US" dirty="0"/>
              <a:t>)</a:t>
            </a:r>
            <a:r>
              <a:rPr lang="en-US" dirty="0">
                <a:solidFill>
                  <a:srgbClr val="FFFF00"/>
                </a:solidFill>
              </a:rPr>
              <a:t>{</a:t>
            </a:r>
            <a:r>
              <a:rPr lang="en-US" dirty="0"/>
              <a:t>  </a:t>
            </a:r>
          </a:p>
          <a:p>
            <a:r>
              <a:rPr lang="hu-HU" dirty="0" smtClean="0"/>
              <a:t>	</a:t>
            </a:r>
            <a:r>
              <a:rPr lang="en-US" dirty="0" smtClean="0"/>
              <a:t>//code</a:t>
            </a:r>
            <a:r>
              <a:rPr lang="hu-HU" dirty="0" smtClean="0"/>
              <a:t> </a:t>
            </a:r>
            <a:r>
              <a:rPr lang="en-US" dirty="0"/>
              <a:t>execute</a:t>
            </a:r>
            <a:r>
              <a:rPr lang="hu-HU" dirty="0"/>
              <a:t>d </a:t>
            </a:r>
            <a:r>
              <a:rPr lang="en-US" dirty="0" smtClean="0"/>
              <a:t>if</a:t>
            </a:r>
            <a:r>
              <a:rPr lang="en-US" dirty="0"/>
              <a:t> condition is </a:t>
            </a:r>
            <a:r>
              <a:rPr lang="en-US" b="1" dirty="0">
                <a:solidFill>
                  <a:srgbClr val="92D050"/>
                </a:solidFill>
              </a:rPr>
              <a:t>true</a:t>
            </a:r>
            <a:r>
              <a:rPr lang="en-US" dirty="0"/>
              <a:t>  </a:t>
            </a:r>
          </a:p>
          <a:p>
            <a:r>
              <a:rPr lang="en-US" dirty="0">
                <a:solidFill>
                  <a:srgbClr val="FFFF00"/>
                </a:solidFill>
              </a:rPr>
              <a:t>}</a:t>
            </a:r>
            <a:r>
              <a:rPr lang="en-US" b="1" dirty="0">
                <a:solidFill>
                  <a:srgbClr val="FFFF00"/>
                </a:solidFill>
              </a:rPr>
              <a:t>else</a:t>
            </a:r>
            <a:r>
              <a:rPr lang="en-US" dirty="0">
                <a:solidFill>
                  <a:srgbClr val="FFFF00"/>
                </a:solidFill>
              </a:rPr>
              <a:t>{</a:t>
            </a:r>
            <a:r>
              <a:rPr lang="en-US" dirty="0"/>
              <a:t>  </a:t>
            </a:r>
          </a:p>
          <a:p>
            <a:r>
              <a:rPr lang="hu-HU" dirty="0" smtClean="0"/>
              <a:t>	</a:t>
            </a:r>
            <a:r>
              <a:rPr lang="en-US" dirty="0" smtClean="0"/>
              <a:t>//code execute</a:t>
            </a:r>
            <a:r>
              <a:rPr lang="hu-HU" dirty="0"/>
              <a:t>d </a:t>
            </a:r>
            <a:r>
              <a:rPr lang="en-US" dirty="0" smtClean="0"/>
              <a:t>if condition is </a:t>
            </a:r>
            <a:r>
              <a:rPr lang="en-US" b="1" dirty="0" smtClean="0">
                <a:solidFill>
                  <a:srgbClr val="FF0000"/>
                </a:solidFill>
              </a:rPr>
              <a:t>false</a:t>
            </a:r>
            <a:r>
              <a:rPr lang="en-US" dirty="0"/>
              <a:t>  </a:t>
            </a:r>
          </a:p>
          <a:p>
            <a:r>
              <a:rPr lang="en-US" dirty="0">
                <a:solidFill>
                  <a:srgbClr val="FFFF00"/>
                </a:solidFill>
              </a:rPr>
              <a:t>}</a:t>
            </a:r>
            <a:r>
              <a:rPr lang="en-US" dirty="0"/>
              <a:t>  </a:t>
            </a:r>
          </a:p>
        </p:txBody>
      </p:sp>
      <p:sp>
        <p:nvSpPr>
          <p:cNvPr id="7" name="Szövegdoboz 6"/>
          <p:cNvSpPr txBox="1"/>
          <p:nvPr/>
        </p:nvSpPr>
        <p:spPr>
          <a:xfrm>
            <a:off x="5989564" y="1764912"/>
            <a:ext cx="5780190" cy="4247317"/>
          </a:xfrm>
          <a:prstGeom prst="rect">
            <a:avLst/>
          </a:prstGeom>
          <a:solidFill>
            <a:schemeClr val="accent5">
              <a:lumMod val="50000"/>
            </a:schemeClr>
          </a:solidFill>
          <a:ln w="12700">
            <a:solidFill>
              <a:schemeClr val="tx1"/>
            </a:solidFill>
          </a:ln>
        </p:spPr>
        <p:txBody>
          <a:bodyPr wrap="square" rtlCol="0">
            <a:spAutoFit/>
          </a:bodyPr>
          <a:lstStyle/>
          <a:p>
            <a:r>
              <a:rPr lang="en-US" b="1" dirty="0">
                <a:solidFill>
                  <a:srgbClr val="FFFF00"/>
                </a:solidFill>
              </a:rPr>
              <a:t>if</a:t>
            </a:r>
            <a:r>
              <a:rPr lang="en-US" dirty="0"/>
              <a:t>(</a:t>
            </a:r>
            <a:r>
              <a:rPr lang="en-US" b="1" dirty="0">
                <a:solidFill>
                  <a:srgbClr val="FFC000"/>
                </a:solidFill>
              </a:rPr>
              <a:t>condition1</a:t>
            </a:r>
            <a:r>
              <a:rPr lang="en-US" dirty="0"/>
              <a:t>)</a:t>
            </a:r>
            <a:r>
              <a:rPr lang="en-US" dirty="0">
                <a:solidFill>
                  <a:srgbClr val="FFFF00"/>
                </a:solidFill>
              </a:rPr>
              <a:t>{</a:t>
            </a:r>
            <a:r>
              <a:rPr lang="en-US" dirty="0"/>
              <a:t>  </a:t>
            </a:r>
          </a:p>
          <a:p>
            <a:r>
              <a:rPr lang="hu-HU" dirty="0" smtClean="0"/>
              <a:t>	</a:t>
            </a:r>
            <a:r>
              <a:rPr lang="en-US" dirty="0" smtClean="0"/>
              <a:t>//</a:t>
            </a:r>
            <a:r>
              <a:rPr lang="en-US" dirty="0"/>
              <a:t>code </a:t>
            </a:r>
            <a:r>
              <a:rPr lang="en-US" dirty="0" smtClean="0"/>
              <a:t>executed </a:t>
            </a:r>
            <a:r>
              <a:rPr lang="en-US" dirty="0"/>
              <a:t>if condition1 is </a:t>
            </a:r>
            <a:r>
              <a:rPr lang="en-US" b="1" dirty="0">
                <a:solidFill>
                  <a:srgbClr val="92D050"/>
                </a:solidFill>
              </a:rPr>
              <a:t>true</a:t>
            </a:r>
            <a:r>
              <a:rPr lang="en-US" dirty="0"/>
              <a:t>  </a:t>
            </a:r>
          </a:p>
          <a:p>
            <a:r>
              <a:rPr lang="en-US" dirty="0">
                <a:solidFill>
                  <a:srgbClr val="FFFF00"/>
                </a:solidFill>
              </a:rPr>
              <a:t>}</a:t>
            </a:r>
            <a:r>
              <a:rPr lang="en-US" b="1" dirty="0">
                <a:solidFill>
                  <a:srgbClr val="FFFF00"/>
                </a:solidFill>
              </a:rPr>
              <a:t>else if</a:t>
            </a:r>
            <a:r>
              <a:rPr lang="en-US" dirty="0"/>
              <a:t>(</a:t>
            </a:r>
            <a:r>
              <a:rPr lang="en-US" b="1" dirty="0">
                <a:solidFill>
                  <a:srgbClr val="FFC000"/>
                </a:solidFill>
              </a:rPr>
              <a:t>condition2</a:t>
            </a:r>
            <a:r>
              <a:rPr lang="en-US" dirty="0"/>
              <a:t>)</a:t>
            </a:r>
            <a:r>
              <a:rPr lang="en-US" dirty="0">
                <a:solidFill>
                  <a:srgbClr val="FFFF00"/>
                </a:solidFill>
              </a:rPr>
              <a:t>{</a:t>
            </a:r>
            <a:r>
              <a:rPr lang="en-US" dirty="0"/>
              <a:t>  </a:t>
            </a:r>
          </a:p>
          <a:p>
            <a:r>
              <a:rPr lang="hu-HU" dirty="0" smtClean="0"/>
              <a:t>	</a:t>
            </a:r>
            <a:r>
              <a:rPr lang="en-US" dirty="0" smtClean="0"/>
              <a:t>//</a:t>
            </a:r>
            <a:r>
              <a:rPr lang="en-US" dirty="0"/>
              <a:t>code </a:t>
            </a:r>
            <a:r>
              <a:rPr lang="en-US" dirty="0" smtClean="0"/>
              <a:t>executed </a:t>
            </a:r>
            <a:r>
              <a:rPr lang="en-US" dirty="0"/>
              <a:t>if condition1 </a:t>
            </a:r>
            <a:r>
              <a:rPr lang="hu-HU" dirty="0" smtClean="0"/>
              <a:t>is </a:t>
            </a:r>
            <a:r>
              <a:rPr lang="hu-HU" b="1" dirty="0" err="1" smtClean="0">
                <a:solidFill>
                  <a:srgbClr val="FF0000"/>
                </a:solidFill>
              </a:rPr>
              <a:t>false</a:t>
            </a:r>
            <a:r>
              <a:rPr lang="hu-HU" dirty="0" smtClean="0"/>
              <a:t> and   </a:t>
            </a:r>
            <a:endParaRPr lang="hu-HU" dirty="0"/>
          </a:p>
          <a:p>
            <a:r>
              <a:rPr lang="hu-HU" dirty="0" smtClean="0"/>
              <a:t>                                          </a:t>
            </a:r>
            <a:r>
              <a:rPr lang="en-US" dirty="0" smtClean="0"/>
              <a:t>condition2 </a:t>
            </a:r>
            <a:r>
              <a:rPr lang="en-US" dirty="0"/>
              <a:t>is </a:t>
            </a:r>
            <a:r>
              <a:rPr lang="en-US" b="1" dirty="0">
                <a:solidFill>
                  <a:srgbClr val="92D050"/>
                </a:solidFill>
              </a:rPr>
              <a:t>true</a:t>
            </a:r>
            <a:r>
              <a:rPr lang="en-US" dirty="0"/>
              <a:t>  </a:t>
            </a:r>
          </a:p>
          <a:p>
            <a:r>
              <a:rPr lang="en-US" dirty="0">
                <a:solidFill>
                  <a:srgbClr val="FFFF00"/>
                </a:solidFill>
              </a:rPr>
              <a:t>}</a:t>
            </a:r>
            <a:r>
              <a:rPr lang="en-US" dirty="0"/>
              <a:t>  </a:t>
            </a:r>
          </a:p>
          <a:p>
            <a:r>
              <a:rPr lang="en-US" b="1" dirty="0">
                <a:solidFill>
                  <a:srgbClr val="FFFF00"/>
                </a:solidFill>
              </a:rPr>
              <a:t>else if</a:t>
            </a:r>
            <a:r>
              <a:rPr lang="en-US" dirty="0"/>
              <a:t>(</a:t>
            </a:r>
            <a:r>
              <a:rPr lang="en-US" b="1" dirty="0">
                <a:solidFill>
                  <a:srgbClr val="FFC000"/>
                </a:solidFill>
              </a:rPr>
              <a:t>condition3</a:t>
            </a:r>
            <a:r>
              <a:rPr lang="en-US" dirty="0"/>
              <a:t>)</a:t>
            </a:r>
            <a:r>
              <a:rPr lang="en-US" dirty="0">
                <a:solidFill>
                  <a:srgbClr val="FFFF00"/>
                </a:solidFill>
              </a:rPr>
              <a:t>{</a:t>
            </a:r>
            <a:r>
              <a:rPr lang="en-US" dirty="0"/>
              <a:t>  </a:t>
            </a:r>
          </a:p>
          <a:p>
            <a:r>
              <a:rPr lang="hu-HU" dirty="0" smtClean="0"/>
              <a:t>	</a:t>
            </a:r>
            <a:r>
              <a:rPr lang="en-US" dirty="0"/>
              <a:t> //code executed if condition1 </a:t>
            </a:r>
            <a:r>
              <a:rPr lang="hu-HU" dirty="0" smtClean="0"/>
              <a:t>is </a:t>
            </a:r>
            <a:r>
              <a:rPr lang="hu-HU" b="1" dirty="0" err="1" smtClean="0">
                <a:solidFill>
                  <a:srgbClr val="FF0000"/>
                </a:solidFill>
              </a:rPr>
              <a:t>false</a:t>
            </a:r>
            <a:r>
              <a:rPr lang="hu-HU" dirty="0" smtClean="0"/>
              <a:t> and</a:t>
            </a:r>
          </a:p>
          <a:p>
            <a:r>
              <a:rPr lang="hu-HU" dirty="0" smtClean="0"/>
              <a:t>                                        </a:t>
            </a:r>
            <a:r>
              <a:rPr lang="en-US" dirty="0" smtClean="0"/>
              <a:t>if condition</a:t>
            </a:r>
            <a:r>
              <a:rPr lang="hu-HU" dirty="0" smtClean="0"/>
              <a:t>2</a:t>
            </a:r>
            <a:r>
              <a:rPr lang="en-US" dirty="0" smtClean="0"/>
              <a:t> </a:t>
            </a:r>
            <a:r>
              <a:rPr lang="hu-HU" dirty="0" smtClean="0"/>
              <a:t>is </a:t>
            </a:r>
            <a:r>
              <a:rPr lang="hu-HU" b="1" dirty="0" err="1" smtClean="0">
                <a:solidFill>
                  <a:srgbClr val="FF0000"/>
                </a:solidFill>
              </a:rPr>
              <a:t>false</a:t>
            </a:r>
            <a:r>
              <a:rPr lang="hu-HU" dirty="0" smtClean="0"/>
              <a:t> and                                 </a:t>
            </a:r>
            <a:endParaRPr lang="hu-HU" dirty="0"/>
          </a:p>
          <a:p>
            <a:r>
              <a:rPr lang="hu-HU" dirty="0" smtClean="0"/>
              <a:t>                                           </a:t>
            </a:r>
            <a:r>
              <a:rPr lang="en-US" dirty="0" smtClean="0"/>
              <a:t>condition</a:t>
            </a:r>
            <a:r>
              <a:rPr lang="hu-HU" dirty="0" smtClean="0"/>
              <a:t>3</a:t>
            </a:r>
            <a:r>
              <a:rPr lang="en-US" dirty="0" smtClean="0"/>
              <a:t> </a:t>
            </a:r>
            <a:r>
              <a:rPr lang="en-US" dirty="0"/>
              <a:t>is </a:t>
            </a:r>
            <a:r>
              <a:rPr lang="en-US" b="1" dirty="0">
                <a:solidFill>
                  <a:srgbClr val="92D050"/>
                </a:solidFill>
              </a:rPr>
              <a:t>true</a:t>
            </a:r>
            <a:r>
              <a:rPr lang="en-US" dirty="0"/>
              <a:t> </a:t>
            </a:r>
            <a:endParaRPr lang="hu-HU" dirty="0" smtClean="0"/>
          </a:p>
          <a:p>
            <a:r>
              <a:rPr lang="en-US" dirty="0" smtClean="0">
                <a:solidFill>
                  <a:srgbClr val="FFFF00"/>
                </a:solidFill>
              </a:rPr>
              <a:t>}</a:t>
            </a:r>
            <a:r>
              <a:rPr lang="en-US" dirty="0" smtClean="0"/>
              <a:t>  </a:t>
            </a:r>
            <a:endParaRPr lang="en-US" dirty="0"/>
          </a:p>
          <a:p>
            <a:r>
              <a:rPr lang="en-US" dirty="0"/>
              <a:t>...  </a:t>
            </a:r>
          </a:p>
          <a:p>
            <a:r>
              <a:rPr lang="en-US" b="1" dirty="0">
                <a:solidFill>
                  <a:srgbClr val="FFFF00"/>
                </a:solidFill>
              </a:rPr>
              <a:t>else</a:t>
            </a:r>
            <a:r>
              <a:rPr lang="en-US" dirty="0">
                <a:solidFill>
                  <a:srgbClr val="FFFF00"/>
                </a:solidFill>
              </a:rPr>
              <a:t>{</a:t>
            </a:r>
            <a:r>
              <a:rPr lang="en-US" dirty="0"/>
              <a:t>  </a:t>
            </a:r>
          </a:p>
          <a:p>
            <a:r>
              <a:rPr lang="hu-HU" dirty="0" smtClean="0"/>
              <a:t>	</a:t>
            </a:r>
            <a:r>
              <a:rPr lang="en-US" dirty="0" smtClean="0"/>
              <a:t>//</a:t>
            </a:r>
            <a:r>
              <a:rPr lang="en-US" dirty="0"/>
              <a:t>code </a:t>
            </a:r>
            <a:r>
              <a:rPr lang="en-US" dirty="0" smtClean="0"/>
              <a:t>executed </a:t>
            </a:r>
            <a:r>
              <a:rPr lang="en-US" dirty="0"/>
              <a:t>if all the conditions are </a:t>
            </a:r>
            <a:r>
              <a:rPr lang="en-US" b="1" dirty="0">
                <a:solidFill>
                  <a:srgbClr val="FF0000"/>
                </a:solidFill>
              </a:rPr>
              <a:t>false</a:t>
            </a:r>
            <a:r>
              <a:rPr lang="en-US" dirty="0"/>
              <a:t>  </a:t>
            </a:r>
          </a:p>
          <a:p>
            <a:r>
              <a:rPr lang="en-US" dirty="0">
                <a:solidFill>
                  <a:srgbClr val="FFFF00"/>
                </a:solidFill>
              </a:rPr>
              <a:t>}</a:t>
            </a:r>
            <a:endParaRPr lang="hu-HU" dirty="0">
              <a:solidFill>
                <a:srgbClr val="FFFF00"/>
              </a:solidFill>
            </a:endParaRPr>
          </a:p>
        </p:txBody>
      </p:sp>
      <p:sp>
        <p:nvSpPr>
          <p:cNvPr id="17" name="Lekerekített téglalap 16"/>
          <p:cNvSpPr/>
          <p:nvPr/>
        </p:nvSpPr>
        <p:spPr>
          <a:xfrm>
            <a:off x="8875552" y="1660260"/>
            <a:ext cx="2420907" cy="39682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If-else-if</a:t>
            </a:r>
            <a:r>
              <a:rPr lang="hu-HU" dirty="0" smtClean="0"/>
              <a:t> </a:t>
            </a:r>
            <a:r>
              <a:rPr lang="hu-HU" dirty="0" err="1" smtClean="0"/>
              <a:t>statement</a:t>
            </a:r>
            <a:endParaRPr lang="hu-HU" dirty="0"/>
          </a:p>
        </p:txBody>
      </p:sp>
      <p:sp>
        <p:nvSpPr>
          <p:cNvPr id="19" name="Folyamatábra: Befejezés 18"/>
          <p:cNvSpPr/>
          <p:nvPr/>
        </p:nvSpPr>
        <p:spPr>
          <a:xfrm rot="1976181">
            <a:off x="10028306" y="731557"/>
            <a:ext cx="1952368" cy="494270"/>
          </a:xfrm>
          <a:prstGeom prst="flowChartTermina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Reminder</a:t>
            </a:r>
            <a:endParaRPr lang="hu-HU" dirty="0"/>
          </a:p>
        </p:txBody>
      </p:sp>
      <p:sp>
        <p:nvSpPr>
          <p:cNvPr id="20" name="Lekerekített téglalap 19"/>
          <p:cNvSpPr/>
          <p:nvPr/>
        </p:nvSpPr>
        <p:spPr>
          <a:xfrm>
            <a:off x="2956203" y="1679114"/>
            <a:ext cx="2420907" cy="3968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if</a:t>
            </a:r>
            <a:r>
              <a:rPr lang="hu-HU" dirty="0"/>
              <a:t> </a:t>
            </a:r>
            <a:r>
              <a:rPr lang="hu-HU" dirty="0" err="1"/>
              <a:t>statement</a:t>
            </a:r>
            <a:endParaRPr lang="hu-HU" dirty="0"/>
          </a:p>
        </p:txBody>
      </p:sp>
      <p:sp>
        <p:nvSpPr>
          <p:cNvPr id="21" name="Lekerekített téglalap 20"/>
          <p:cNvSpPr/>
          <p:nvPr/>
        </p:nvSpPr>
        <p:spPr>
          <a:xfrm>
            <a:off x="2951556" y="3372506"/>
            <a:ext cx="2420907" cy="39682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if-else</a:t>
            </a:r>
            <a:r>
              <a:rPr lang="hu-HU" dirty="0"/>
              <a:t> </a:t>
            </a:r>
            <a:r>
              <a:rPr lang="hu-HU" dirty="0" err="1"/>
              <a:t>statement</a:t>
            </a:r>
            <a:endParaRPr lang="hu-HU" dirty="0"/>
          </a:p>
        </p:txBody>
      </p:sp>
      <p:sp>
        <p:nvSpPr>
          <p:cNvPr id="22" name="Folyamatábra: Másik feldolgozás 21"/>
          <p:cNvSpPr/>
          <p:nvPr/>
        </p:nvSpPr>
        <p:spPr>
          <a:xfrm>
            <a:off x="182773" y="5545123"/>
            <a:ext cx="3491605" cy="116110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Hint! </a:t>
            </a:r>
            <a:r>
              <a:rPr lang="hu-HU" dirty="0" smtClean="0"/>
              <a:t>P</a:t>
            </a:r>
            <a:r>
              <a:rPr lang="en-US" dirty="0" err="1" smtClean="0"/>
              <a:t>reviously</a:t>
            </a:r>
            <a:r>
              <a:rPr lang="hu-HU" dirty="0" smtClean="0"/>
              <a:t> </a:t>
            </a:r>
            <a:r>
              <a:rPr lang="hu-HU" dirty="0" err="1" smtClean="0"/>
              <a:t>in</a:t>
            </a:r>
            <a:r>
              <a:rPr lang="en-US" dirty="0" smtClean="0">
                <a:solidFill>
                  <a:schemeClr val="tx1"/>
                </a:solidFill>
              </a:rPr>
              <a:t>: </a:t>
            </a:r>
            <a:endParaRPr lang="hu-HU" dirty="0" smtClean="0">
              <a:solidFill>
                <a:schemeClr val="tx1"/>
              </a:solidFill>
            </a:endParaRPr>
          </a:p>
          <a:p>
            <a:pPr algn="ctr"/>
            <a:r>
              <a:rPr lang="en-US" dirty="0" smtClean="0">
                <a:solidFill>
                  <a:srgbClr val="FFFF00"/>
                </a:solidFill>
              </a:rPr>
              <a:t>First </a:t>
            </a:r>
            <a:r>
              <a:rPr lang="en-US" dirty="0">
                <a:solidFill>
                  <a:srgbClr val="FFFF00"/>
                </a:solidFill>
              </a:rPr>
              <a:t>Steps in Java, </a:t>
            </a:r>
            <a:endParaRPr lang="hu-HU" dirty="0" smtClean="0">
              <a:solidFill>
                <a:srgbClr val="FFFF00"/>
              </a:solidFill>
            </a:endParaRPr>
          </a:p>
          <a:p>
            <a:pPr algn="ctr"/>
            <a:r>
              <a:rPr lang="en-US" dirty="0" smtClean="0">
                <a:solidFill>
                  <a:srgbClr val="FFFF00"/>
                </a:solidFill>
              </a:rPr>
              <a:t>lecture </a:t>
            </a:r>
            <a:r>
              <a:rPr lang="hu-HU" dirty="0" smtClean="0">
                <a:solidFill>
                  <a:srgbClr val="FFFF00"/>
                </a:solidFill>
              </a:rPr>
              <a:t>20</a:t>
            </a:r>
            <a:r>
              <a:rPr lang="en-US" dirty="0" smtClean="0">
                <a:solidFill>
                  <a:srgbClr val="FFFF00"/>
                </a:solidFill>
              </a:rPr>
              <a:t>, </a:t>
            </a:r>
            <a:endParaRPr lang="hu-HU" dirty="0" smtClean="0">
              <a:solidFill>
                <a:srgbClr val="FFFF00"/>
              </a:solidFill>
            </a:endParaRPr>
          </a:p>
          <a:p>
            <a:pPr algn="ctr"/>
            <a:r>
              <a:rPr lang="en-US" dirty="0" smtClean="0">
                <a:solidFill>
                  <a:srgbClr val="FFFF00"/>
                </a:solidFill>
              </a:rPr>
              <a:t>„</a:t>
            </a:r>
            <a:r>
              <a:rPr lang="hu-HU" dirty="0" err="1" smtClean="0">
                <a:solidFill>
                  <a:srgbClr val="FFFF00"/>
                </a:solidFill>
              </a:rPr>
              <a:t>Decisions</a:t>
            </a:r>
            <a:r>
              <a:rPr lang="hu-HU" dirty="0">
                <a:solidFill>
                  <a:srgbClr val="FFFF00"/>
                </a:solidFill>
              </a:rPr>
              <a:t>: </a:t>
            </a:r>
            <a:r>
              <a:rPr lang="hu-HU" dirty="0" err="1">
                <a:solidFill>
                  <a:srgbClr val="FFFF00"/>
                </a:solidFill>
              </a:rPr>
              <a:t>the</a:t>
            </a:r>
            <a:r>
              <a:rPr lang="hu-HU" dirty="0">
                <a:solidFill>
                  <a:srgbClr val="FFFF00"/>
                </a:solidFill>
              </a:rPr>
              <a:t> '</a:t>
            </a:r>
            <a:r>
              <a:rPr lang="hu-HU" dirty="0" err="1">
                <a:solidFill>
                  <a:srgbClr val="FFFF00"/>
                </a:solidFill>
              </a:rPr>
              <a:t>if</a:t>
            </a:r>
            <a:r>
              <a:rPr lang="hu-HU" dirty="0">
                <a:solidFill>
                  <a:srgbClr val="FFFF00"/>
                </a:solidFill>
              </a:rPr>
              <a:t>' </a:t>
            </a:r>
            <a:r>
              <a:rPr lang="hu-HU" dirty="0" err="1" smtClean="0">
                <a:solidFill>
                  <a:srgbClr val="FFFF00"/>
                </a:solidFill>
              </a:rPr>
              <a:t>statement</a:t>
            </a:r>
            <a:r>
              <a:rPr lang="en-US" dirty="0" smtClean="0">
                <a:solidFill>
                  <a:srgbClr val="FFFF00"/>
                </a:solidFill>
              </a:rPr>
              <a:t>"</a:t>
            </a:r>
            <a:endParaRPr lang="hu-HU" dirty="0">
              <a:solidFill>
                <a:srgbClr val="FFFF00"/>
              </a:solidFill>
            </a:endParaRPr>
          </a:p>
        </p:txBody>
      </p:sp>
    </p:spTree>
    <p:extLst>
      <p:ext uri="{BB962C8B-B14F-4D97-AF65-F5344CB8AC3E}">
        <p14:creationId xmlns:p14="http://schemas.microsoft.com/office/powerpoint/2010/main" val="427164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45" presetClass="entr" presetSubtype="0" fill="hold" grpId="0" nodeType="withEffect">
                                  <p:stCondLst>
                                    <p:cond delay="50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2000"/>
                                        <p:tgtEl>
                                          <p:spTgt spid="22"/>
                                        </p:tgtEl>
                                      </p:cBhvr>
                                    </p:animEffect>
                                    <p:anim calcmode="lin" valueType="num">
                                      <p:cBhvr>
                                        <p:cTn id="30" dur="2000" fill="hold"/>
                                        <p:tgtEl>
                                          <p:spTgt spid="22"/>
                                        </p:tgtEl>
                                        <p:attrNameLst>
                                          <p:attrName>ppt_w</p:attrName>
                                        </p:attrNameLst>
                                      </p:cBhvr>
                                      <p:tavLst>
                                        <p:tav tm="0" fmla="#ppt_w*sin(2.5*pi*$)">
                                          <p:val>
                                            <p:fltVal val="0"/>
                                          </p:val>
                                        </p:tav>
                                        <p:tav tm="100000">
                                          <p:val>
                                            <p:fltVal val="1"/>
                                          </p:val>
                                        </p:tav>
                                      </p:tavLst>
                                    </p:anim>
                                    <p:anim calcmode="lin" valueType="num">
                                      <p:cBhvr>
                                        <p:cTn id="31" dur="20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7" grpId="0" animBg="1"/>
      <p:bldP spid="20" grpId="0"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dirty="0" err="1"/>
              <a:t>Conditional</a:t>
            </a:r>
            <a:r>
              <a:rPr lang="hu-HU" sz="4000" dirty="0"/>
              <a:t> </a:t>
            </a:r>
            <a:r>
              <a:rPr lang="hu-HU" sz="4000" dirty="0" err="1" smtClean="0"/>
              <a:t>Statements</a:t>
            </a:r>
            <a:r>
              <a:rPr lang="hu-HU" sz="4000" dirty="0" smtClean="0"/>
              <a:t> </a:t>
            </a:r>
            <a:r>
              <a:rPr lang="hu-HU" sz="4000" dirty="0" err="1" smtClean="0"/>
              <a:t>overview</a:t>
            </a:r>
            <a:endParaRPr lang="hu-HU" sz="4000" dirty="0"/>
          </a:p>
        </p:txBody>
      </p:sp>
      <p:sp>
        <p:nvSpPr>
          <p:cNvPr id="7" name="Szövegdoboz 6"/>
          <p:cNvSpPr txBox="1"/>
          <p:nvPr/>
        </p:nvSpPr>
        <p:spPr>
          <a:xfrm>
            <a:off x="1568566" y="2174202"/>
            <a:ext cx="6353438" cy="3416320"/>
          </a:xfrm>
          <a:prstGeom prst="rect">
            <a:avLst/>
          </a:prstGeom>
          <a:solidFill>
            <a:schemeClr val="accent5">
              <a:lumMod val="50000"/>
            </a:schemeClr>
          </a:solidFill>
          <a:ln w="12700">
            <a:solidFill>
              <a:schemeClr val="tx1"/>
            </a:solidFill>
          </a:ln>
        </p:spPr>
        <p:txBody>
          <a:bodyPr wrap="square" rtlCol="0">
            <a:spAutoFit/>
          </a:bodyPr>
          <a:lstStyle/>
          <a:p>
            <a:r>
              <a:rPr lang="en-US" b="1" dirty="0">
                <a:solidFill>
                  <a:srgbClr val="FFFF00"/>
                </a:solidFill>
              </a:rPr>
              <a:t>switch</a:t>
            </a:r>
            <a:r>
              <a:rPr lang="en-US" dirty="0"/>
              <a:t>(</a:t>
            </a:r>
            <a:r>
              <a:rPr lang="en-US" b="1" dirty="0">
                <a:solidFill>
                  <a:srgbClr val="FFC000"/>
                </a:solidFill>
              </a:rPr>
              <a:t>expression</a:t>
            </a:r>
            <a:r>
              <a:rPr lang="en-US" dirty="0"/>
              <a:t>){    </a:t>
            </a:r>
          </a:p>
          <a:p>
            <a:r>
              <a:rPr lang="en-US" b="1" dirty="0">
                <a:solidFill>
                  <a:srgbClr val="FFC000"/>
                </a:solidFill>
              </a:rPr>
              <a:t>case value1</a:t>
            </a:r>
            <a:r>
              <a:rPr lang="en-US" dirty="0"/>
              <a:t>:    </a:t>
            </a:r>
          </a:p>
          <a:p>
            <a:r>
              <a:rPr lang="en-US" dirty="0"/>
              <a:t> //code </a:t>
            </a:r>
            <a:r>
              <a:rPr lang="en-US" dirty="0" smtClean="0"/>
              <a:t>executed</a:t>
            </a:r>
            <a:r>
              <a:rPr lang="hu-HU" dirty="0" smtClean="0"/>
              <a:t> </a:t>
            </a:r>
            <a:r>
              <a:rPr lang="hu-HU" dirty="0" err="1" smtClean="0"/>
              <a:t>if</a:t>
            </a:r>
            <a:r>
              <a:rPr lang="hu-HU" dirty="0" smtClean="0"/>
              <a:t> value1 </a:t>
            </a:r>
            <a:r>
              <a:rPr lang="hu-HU" b="1" dirty="0" err="1" smtClean="0">
                <a:solidFill>
                  <a:srgbClr val="92D050"/>
                </a:solidFill>
              </a:rPr>
              <a:t>matched</a:t>
            </a:r>
            <a:r>
              <a:rPr lang="hu-HU" dirty="0" smtClean="0"/>
              <a:t> </a:t>
            </a:r>
            <a:r>
              <a:rPr lang="hu-HU" dirty="0" err="1" smtClean="0"/>
              <a:t>the</a:t>
            </a:r>
            <a:r>
              <a:rPr lang="hu-HU" dirty="0" smtClean="0"/>
              <a:t> </a:t>
            </a:r>
            <a:r>
              <a:rPr lang="hu-HU" dirty="0" err="1" smtClean="0"/>
              <a:t>expression</a:t>
            </a:r>
            <a:r>
              <a:rPr lang="en-US" dirty="0" smtClean="0"/>
              <a:t>;</a:t>
            </a:r>
            <a:r>
              <a:rPr lang="en-US" dirty="0"/>
              <a:t>    </a:t>
            </a:r>
          </a:p>
          <a:p>
            <a:r>
              <a:rPr lang="en-US" dirty="0"/>
              <a:t> </a:t>
            </a:r>
            <a:r>
              <a:rPr lang="en-US" dirty="0">
                <a:solidFill>
                  <a:schemeClr val="tx1">
                    <a:lumMod val="75000"/>
                  </a:schemeClr>
                </a:solidFill>
              </a:rPr>
              <a:t>break; </a:t>
            </a:r>
            <a:r>
              <a:rPr lang="en-US" dirty="0"/>
              <a:t> //optional  </a:t>
            </a:r>
          </a:p>
          <a:p>
            <a:r>
              <a:rPr lang="en-US" b="1" dirty="0">
                <a:solidFill>
                  <a:srgbClr val="FFC000"/>
                </a:solidFill>
              </a:rPr>
              <a:t>case value2</a:t>
            </a:r>
            <a:r>
              <a:rPr lang="en-US" dirty="0"/>
              <a:t>:    </a:t>
            </a:r>
          </a:p>
          <a:p>
            <a:r>
              <a:rPr lang="en-US" dirty="0"/>
              <a:t> </a:t>
            </a:r>
            <a:r>
              <a:rPr lang="en-US" dirty="0" smtClean="0"/>
              <a:t>//</a:t>
            </a:r>
            <a:r>
              <a:rPr lang="en-US" dirty="0"/>
              <a:t>code executed</a:t>
            </a:r>
            <a:r>
              <a:rPr lang="hu-HU" dirty="0"/>
              <a:t> </a:t>
            </a:r>
            <a:r>
              <a:rPr lang="hu-HU" dirty="0" err="1"/>
              <a:t>if</a:t>
            </a:r>
            <a:r>
              <a:rPr lang="hu-HU" dirty="0"/>
              <a:t> </a:t>
            </a:r>
            <a:r>
              <a:rPr lang="hu-HU" dirty="0" smtClean="0"/>
              <a:t>value2 </a:t>
            </a:r>
            <a:r>
              <a:rPr lang="hu-HU" b="1" dirty="0" err="1">
                <a:solidFill>
                  <a:srgbClr val="92D050"/>
                </a:solidFill>
              </a:rPr>
              <a:t>matched</a:t>
            </a:r>
            <a:r>
              <a:rPr lang="hu-HU" dirty="0"/>
              <a:t> </a:t>
            </a:r>
            <a:r>
              <a:rPr lang="hu-HU" dirty="0" err="1"/>
              <a:t>the</a:t>
            </a:r>
            <a:r>
              <a:rPr lang="hu-HU" dirty="0"/>
              <a:t> </a:t>
            </a:r>
            <a:r>
              <a:rPr lang="hu-HU" dirty="0" err="1"/>
              <a:t>expression</a:t>
            </a:r>
            <a:r>
              <a:rPr lang="en-US" dirty="0"/>
              <a:t>;     </a:t>
            </a:r>
          </a:p>
          <a:p>
            <a:r>
              <a:rPr lang="en-US" dirty="0"/>
              <a:t> </a:t>
            </a:r>
            <a:r>
              <a:rPr lang="en-US" dirty="0">
                <a:solidFill>
                  <a:schemeClr val="tx1">
                    <a:lumMod val="75000"/>
                  </a:schemeClr>
                </a:solidFill>
              </a:rPr>
              <a:t>break; </a:t>
            </a:r>
            <a:r>
              <a:rPr lang="en-US" dirty="0"/>
              <a:t> //optional  </a:t>
            </a:r>
          </a:p>
          <a:p>
            <a:r>
              <a:rPr lang="en-US" dirty="0"/>
              <a:t>......    </a:t>
            </a:r>
          </a:p>
          <a:p>
            <a:r>
              <a:rPr lang="en-US" dirty="0"/>
              <a:t>    </a:t>
            </a:r>
          </a:p>
          <a:p>
            <a:r>
              <a:rPr lang="en-US" b="1" dirty="0">
                <a:solidFill>
                  <a:srgbClr val="FFC000"/>
                </a:solidFill>
              </a:rPr>
              <a:t>default</a:t>
            </a:r>
            <a:r>
              <a:rPr lang="en-US" dirty="0"/>
              <a:t>:     </a:t>
            </a:r>
          </a:p>
          <a:p>
            <a:r>
              <a:rPr lang="en-US" dirty="0"/>
              <a:t> code </a:t>
            </a:r>
            <a:r>
              <a:rPr lang="en-US" dirty="0" smtClean="0"/>
              <a:t>executed</a:t>
            </a:r>
            <a:r>
              <a:rPr lang="en-US" dirty="0"/>
              <a:t> if </a:t>
            </a:r>
            <a:r>
              <a:rPr lang="en-US" b="1" dirty="0">
                <a:solidFill>
                  <a:srgbClr val="FF0000"/>
                </a:solidFill>
              </a:rPr>
              <a:t>none</a:t>
            </a:r>
            <a:r>
              <a:rPr lang="en-US" dirty="0"/>
              <a:t> of the cases are </a:t>
            </a:r>
            <a:r>
              <a:rPr lang="en-US" b="1" dirty="0">
                <a:solidFill>
                  <a:srgbClr val="FF0000"/>
                </a:solidFill>
              </a:rPr>
              <a:t>matched</a:t>
            </a:r>
            <a:r>
              <a:rPr lang="en-US" dirty="0"/>
              <a:t>;    </a:t>
            </a:r>
          </a:p>
          <a:p>
            <a:r>
              <a:rPr lang="en-US" dirty="0"/>
              <a:t>}    </a:t>
            </a:r>
            <a:endParaRPr lang="en-US" dirty="0">
              <a:effectLst/>
            </a:endParaRPr>
          </a:p>
        </p:txBody>
      </p:sp>
      <p:sp>
        <p:nvSpPr>
          <p:cNvPr id="17" name="Lekerekített téglalap 16"/>
          <p:cNvSpPr/>
          <p:nvPr/>
        </p:nvSpPr>
        <p:spPr>
          <a:xfrm>
            <a:off x="4605556" y="1992706"/>
            <a:ext cx="2420907" cy="39682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Switch</a:t>
            </a:r>
            <a:r>
              <a:rPr lang="hu-HU" dirty="0" smtClean="0"/>
              <a:t> </a:t>
            </a:r>
            <a:r>
              <a:rPr lang="hu-HU" dirty="0" err="1" smtClean="0"/>
              <a:t>statement</a:t>
            </a:r>
            <a:endParaRPr lang="hu-HU" dirty="0"/>
          </a:p>
        </p:txBody>
      </p:sp>
      <p:sp>
        <p:nvSpPr>
          <p:cNvPr id="19" name="Folyamatábra: Befejezés 18"/>
          <p:cNvSpPr/>
          <p:nvPr/>
        </p:nvSpPr>
        <p:spPr>
          <a:xfrm rot="1976181">
            <a:off x="10028306" y="731557"/>
            <a:ext cx="1952368" cy="494270"/>
          </a:xfrm>
          <a:prstGeom prst="flowChartTermina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Reminder</a:t>
            </a:r>
            <a:endParaRPr lang="hu-HU" dirty="0"/>
          </a:p>
        </p:txBody>
      </p:sp>
      <p:sp>
        <p:nvSpPr>
          <p:cNvPr id="12" name="Folyamatábra: Másik feldolgozás 11"/>
          <p:cNvSpPr/>
          <p:nvPr/>
        </p:nvSpPr>
        <p:spPr>
          <a:xfrm>
            <a:off x="9632373" y="5486400"/>
            <a:ext cx="2275610"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Hint! </a:t>
            </a:r>
            <a:r>
              <a:rPr lang="hu-HU" dirty="0" smtClean="0"/>
              <a:t>P</a:t>
            </a:r>
            <a:r>
              <a:rPr lang="en-US" dirty="0" err="1" smtClean="0"/>
              <a:t>reviously</a:t>
            </a:r>
            <a:r>
              <a:rPr lang="hu-HU" dirty="0" smtClean="0"/>
              <a:t> </a:t>
            </a:r>
            <a:r>
              <a:rPr lang="hu-HU" dirty="0" err="1" smtClean="0"/>
              <a:t>in</a:t>
            </a:r>
            <a:r>
              <a:rPr lang="en-US" dirty="0" smtClean="0">
                <a:solidFill>
                  <a:schemeClr val="tx1"/>
                </a:solidFill>
              </a:rPr>
              <a:t>: </a:t>
            </a:r>
            <a:endParaRPr lang="hu-HU" dirty="0" smtClean="0">
              <a:solidFill>
                <a:schemeClr val="tx1"/>
              </a:solidFill>
            </a:endParaRPr>
          </a:p>
          <a:p>
            <a:pPr algn="ctr"/>
            <a:r>
              <a:rPr lang="en-US" dirty="0" smtClean="0">
                <a:solidFill>
                  <a:srgbClr val="FFFF00"/>
                </a:solidFill>
              </a:rPr>
              <a:t>First </a:t>
            </a:r>
            <a:r>
              <a:rPr lang="en-US" dirty="0">
                <a:solidFill>
                  <a:srgbClr val="FFFF00"/>
                </a:solidFill>
              </a:rPr>
              <a:t>Steps in Java, lecture </a:t>
            </a:r>
            <a:r>
              <a:rPr lang="hu-HU" dirty="0" smtClean="0">
                <a:solidFill>
                  <a:srgbClr val="FFFF00"/>
                </a:solidFill>
              </a:rPr>
              <a:t>20</a:t>
            </a:r>
            <a:r>
              <a:rPr lang="en-US" dirty="0" smtClean="0">
                <a:solidFill>
                  <a:srgbClr val="FFFF00"/>
                </a:solidFill>
              </a:rPr>
              <a:t>, </a:t>
            </a:r>
            <a:endParaRPr lang="hu-HU" dirty="0" smtClean="0">
              <a:solidFill>
                <a:srgbClr val="FFFF00"/>
              </a:solidFill>
            </a:endParaRPr>
          </a:p>
          <a:p>
            <a:pPr algn="ctr"/>
            <a:r>
              <a:rPr lang="en-US" dirty="0" smtClean="0">
                <a:solidFill>
                  <a:srgbClr val="FFFF00"/>
                </a:solidFill>
              </a:rPr>
              <a:t>„</a:t>
            </a:r>
            <a:r>
              <a:rPr lang="hu-HU" dirty="0" err="1" smtClean="0">
                <a:solidFill>
                  <a:srgbClr val="FFFF00"/>
                </a:solidFill>
              </a:rPr>
              <a:t>Switch</a:t>
            </a:r>
            <a:r>
              <a:rPr lang="en-US" dirty="0" smtClean="0">
                <a:solidFill>
                  <a:srgbClr val="FFFF00"/>
                </a:solidFill>
              </a:rPr>
              <a:t>"</a:t>
            </a:r>
            <a:endParaRPr lang="hu-HU" dirty="0">
              <a:solidFill>
                <a:srgbClr val="FFFF00"/>
              </a:solidFill>
            </a:endParaRPr>
          </a:p>
        </p:txBody>
      </p:sp>
    </p:spTree>
    <p:extLst>
      <p:ext uri="{BB962C8B-B14F-4D97-AF65-F5344CB8AC3E}">
        <p14:creationId xmlns:p14="http://schemas.microsoft.com/office/powerpoint/2010/main" val="46267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45" presetClass="entr" presetSubtype="0" fill="hold" grpId="0" nodeType="withEffect">
                                  <p:stCondLst>
                                    <p:cond delay="10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anim calcmode="lin" valueType="num">
                                      <p:cBhvr>
                                        <p:cTn id="14" dur="2000" fill="hold"/>
                                        <p:tgtEl>
                                          <p:spTgt spid="12"/>
                                        </p:tgtEl>
                                        <p:attrNameLst>
                                          <p:attrName>ppt_w</p:attrName>
                                        </p:attrNameLst>
                                      </p:cBhvr>
                                      <p:tavLst>
                                        <p:tav tm="0" fmla="#ppt_w*sin(2.5*pi*$)">
                                          <p:val>
                                            <p:fltVal val="0"/>
                                          </p:val>
                                        </p:tav>
                                        <p:tav tm="100000">
                                          <p:val>
                                            <p:fltVal val="1"/>
                                          </p:val>
                                        </p:tav>
                                      </p:tavLst>
                                    </p:anim>
                                    <p:anim calcmode="lin" valueType="num">
                                      <p:cBhvr>
                                        <p:cTn id="15"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dirty="0" err="1" smtClean="0"/>
              <a:t>Nested</a:t>
            </a:r>
            <a:r>
              <a:rPr lang="hu-HU" sz="4000" dirty="0" smtClean="0"/>
              <a:t> </a:t>
            </a:r>
            <a:r>
              <a:rPr lang="hu-HU" sz="4000" dirty="0" err="1" smtClean="0"/>
              <a:t>if</a:t>
            </a:r>
            <a:r>
              <a:rPr lang="hu-HU" sz="4000" dirty="0" smtClean="0"/>
              <a:t> </a:t>
            </a:r>
            <a:r>
              <a:rPr lang="hu-HU" sz="4000" dirty="0" err="1" smtClean="0"/>
              <a:t>Statements</a:t>
            </a:r>
            <a:endParaRPr lang="hu-HU" sz="4000" dirty="0"/>
          </a:p>
        </p:txBody>
      </p:sp>
      <p:sp>
        <p:nvSpPr>
          <p:cNvPr id="8" name="Szövegdoboz 7"/>
          <p:cNvSpPr txBox="1"/>
          <p:nvPr/>
        </p:nvSpPr>
        <p:spPr>
          <a:xfrm>
            <a:off x="953354" y="1729270"/>
            <a:ext cx="6576810" cy="1200329"/>
          </a:xfrm>
          <a:prstGeom prst="rect">
            <a:avLst/>
          </a:prstGeom>
          <a:noFill/>
        </p:spPr>
        <p:txBody>
          <a:bodyPr wrap="square" rtlCol="0">
            <a:spAutoFit/>
          </a:bodyPr>
          <a:lstStyle/>
          <a:p>
            <a:pPr algn="just"/>
            <a:r>
              <a:rPr lang="en-US" dirty="0"/>
              <a:t>There is a possibility to nest if-else statements which means you can use one if or else if statement inside another if or else if statement. In other words the nested if statement means an if statement inside an if statement.</a:t>
            </a:r>
            <a:endParaRPr lang="hu-HU" dirty="0"/>
          </a:p>
        </p:txBody>
      </p:sp>
      <p:sp>
        <p:nvSpPr>
          <p:cNvPr id="3" name="Szövegdoboz 2"/>
          <p:cNvSpPr txBox="1"/>
          <p:nvPr/>
        </p:nvSpPr>
        <p:spPr>
          <a:xfrm>
            <a:off x="1498559" y="3722103"/>
            <a:ext cx="5788404" cy="2031325"/>
          </a:xfrm>
          <a:prstGeom prst="rect">
            <a:avLst/>
          </a:prstGeom>
          <a:solidFill>
            <a:schemeClr val="accent5">
              <a:lumMod val="50000"/>
            </a:schemeClr>
          </a:solidFill>
          <a:ln w="12700">
            <a:solidFill>
              <a:schemeClr val="tx1"/>
            </a:solidFill>
          </a:ln>
        </p:spPr>
        <p:txBody>
          <a:bodyPr wrap="square" rtlCol="0">
            <a:spAutoFit/>
          </a:bodyPr>
          <a:lstStyle/>
          <a:p>
            <a:r>
              <a:rPr lang="en-US" b="1" dirty="0" smtClean="0">
                <a:solidFill>
                  <a:srgbClr val="FFFF00"/>
                </a:solidFill>
              </a:rPr>
              <a:t>if</a:t>
            </a:r>
            <a:r>
              <a:rPr lang="en-US" dirty="0" smtClean="0"/>
              <a:t>(</a:t>
            </a:r>
            <a:r>
              <a:rPr lang="en-US" b="1" dirty="0" smtClean="0">
                <a:solidFill>
                  <a:srgbClr val="FFC000"/>
                </a:solidFill>
              </a:rPr>
              <a:t>condition</a:t>
            </a:r>
            <a:r>
              <a:rPr lang="hu-HU" b="1" dirty="0" smtClean="0">
                <a:solidFill>
                  <a:srgbClr val="FFC000"/>
                </a:solidFill>
              </a:rPr>
              <a:t>1</a:t>
            </a:r>
            <a:r>
              <a:rPr lang="en-US" dirty="0" smtClean="0"/>
              <a:t>)</a:t>
            </a:r>
            <a:r>
              <a:rPr lang="en-US" dirty="0" smtClean="0">
                <a:solidFill>
                  <a:srgbClr val="FFFF00"/>
                </a:solidFill>
              </a:rPr>
              <a:t>{</a:t>
            </a:r>
            <a:r>
              <a:rPr lang="en-US" dirty="0"/>
              <a:t>    </a:t>
            </a:r>
          </a:p>
          <a:p>
            <a:r>
              <a:rPr lang="en-US" dirty="0"/>
              <a:t>     //code </a:t>
            </a:r>
            <a:r>
              <a:rPr lang="en-US" dirty="0" smtClean="0"/>
              <a:t>executed</a:t>
            </a:r>
            <a:r>
              <a:rPr lang="hu-HU" dirty="0" smtClean="0"/>
              <a:t> </a:t>
            </a:r>
            <a:r>
              <a:rPr lang="en-US" dirty="0"/>
              <a:t>if </a:t>
            </a:r>
            <a:r>
              <a:rPr lang="en-US" dirty="0" smtClean="0"/>
              <a:t>condition</a:t>
            </a:r>
            <a:r>
              <a:rPr lang="hu-HU" dirty="0" smtClean="0"/>
              <a:t>1</a:t>
            </a:r>
            <a:r>
              <a:rPr lang="en-US" dirty="0"/>
              <a:t> is </a:t>
            </a:r>
            <a:r>
              <a:rPr lang="en-US" b="1" dirty="0">
                <a:solidFill>
                  <a:srgbClr val="92D050"/>
                </a:solidFill>
              </a:rPr>
              <a:t>true </a:t>
            </a:r>
            <a:r>
              <a:rPr lang="en-US" dirty="0"/>
              <a:t>    </a:t>
            </a:r>
          </a:p>
          <a:p>
            <a:r>
              <a:rPr lang="en-US" dirty="0"/>
              <a:t>          </a:t>
            </a:r>
            <a:r>
              <a:rPr lang="en-US" b="1" dirty="0">
                <a:solidFill>
                  <a:srgbClr val="FFFF00"/>
                </a:solidFill>
              </a:rPr>
              <a:t> </a:t>
            </a:r>
            <a:r>
              <a:rPr lang="en-US" b="1" dirty="0" smtClean="0">
                <a:solidFill>
                  <a:srgbClr val="FFFF00"/>
                </a:solidFill>
              </a:rPr>
              <a:t>if</a:t>
            </a:r>
            <a:r>
              <a:rPr lang="en-US" dirty="0" smtClean="0"/>
              <a:t>(</a:t>
            </a:r>
            <a:r>
              <a:rPr lang="en-US" b="1" dirty="0" smtClean="0">
                <a:solidFill>
                  <a:srgbClr val="FFC000"/>
                </a:solidFill>
              </a:rPr>
              <a:t>condition</a:t>
            </a:r>
            <a:r>
              <a:rPr lang="hu-HU" b="1" dirty="0" smtClean="0">
                <a:solidFill>
                  <a:srgbClr val="FFC000"/>
                </a:solidFill>
              </a:rPr>
              <a:t>2</a:t>
            </a:r>
            <a:r>
              <a:rPr lang="en-US" dirty="0" smtClean="0"/>
              <a:t>)</a:t>
            </a:r>
            <a:r>
              <a:rPr lang="en-US" dirty="0" smtClean="0">
                <a:solidFill>
                  <a:srgbClr val="FFFF00"/>
                </a:solidFill>
              </a:rPr>
              <a:t>{</a:t>
            </a:r>
            <a:r>
              <a:rPr lang="en-US" dirty="0"/>
              <a:t>  </a:t>
            </a:r>
          </a:p>
          <a:p>
            <a:r>
              <a:rPr lang="en-US" dirty="0"/>
              <a:t>             </a:t>
            </a:r>
            <a:r>
              <a:rPr lang="hu-HU" dirty="0"/>
              <a:t>	</a:t>
            </a:r>
            <a:r>
              <a:rPr lang="en-US" dirty="0"/>
              <a:t>//code executed if condition1 </a:t>
            </a:r>
            <a:r>
              <a:rPr lang="hu-HU" dirty="0" smtClean="0"/>
              <a:t>is </a:t>
            </a:r>
            <a:r>
              <a:rPr lang="en-US" b="1" dirty="0" smtClean="0">
                <a:solidFill>
                  <a:srgbClr val="92D050"/>
                </a:solidFill>
              </a:rPr>
              <a:t>true</a:t>
            </a:r>
            <a:r>
              <a:rPr lang="en-US" dirty="0" smtClean="0"/>
              <a:t> </a:t>
            </a:r>
            <a:r>
              <a:rPr lang="hu-HU" dirty="0" smtClean="0"/>
              <a:t>and   </a:t>
            </a:r>
            <a:endParaRPr lang="hu-HU" dirty="0"/>
          </a:p>
          <a:p>
            <a:r>
              <a:rPr lang="hu-HU" dirty="0"/>
              <a:t>                                          </a:t>
            </a:r>
            <a:r>
              <a:rPr lang="hu-HU" dirty="0" smtClean="0"/>
              <a:t>       </a:t>
            </a:r>
            <a:r>
              <a:rPr lang="en-US" dirty="0" smtClean="0"/>
              <a:t>condition2 </a:t>
            </a:r>
            <a:r>
              <a:rPr lang="en-US" dirty="0"/>
              <a:t>is </a:t>
            </a:r>
            <a:r>
              <a:rPr lang="en-US" b="1" dirty="0">
                <a:solidFill>
                  <a:srgbClr val="92D050"/>
                </a:solidFill>
              </a:rPr>
              <a:t>true</a:t>
            </a:r>
            <a:r>
              <a:rPr lang="en-US" dirty="0"/>
              <a:t>  </a:t>
            </a:r>
          </a:p>
          <a:p>
            <a:r>
              <a:rPr lang="en-US" dirty="0"/>
              <a:t>    </a:t>
            </a:r>
            <a:r>
              <a:rPr lang="en-US" dirty="0">
                <a:solidFill>
                  <a:srgbClr val="FFFF00"/>
                </a:solidFill>
              </a:rPr>
              <a:t>}</a:t>
            </a:r>
            <a:r>
              <a:rPr lang="en-US" dirty="0"/>
              <a:t>    </a:t>
            </a:r>
          </a:p>
          <a:p>
            <a:r>
              <a:rPr lang="en-US" dirty="0">
                <a:solidFill>
                  <a:srgbClr val="FFFF00"/>
                </a:solidFill>
              </a:rPr>
              <a:t>}</a:t>
            </a:r>
            <a:r>
              <a:rPr lang="en-US" dirty="0"/>
              <a:t>  </a:t>
            </a:r>
          </a:p>
        </p:txBody>
      </p:sp>
      <p:sp>
        <p:nvSpPr>
          <p:cNvPr id="6" name="Folyamatábra: Bekötés 5"/>
          <p:cNvSpPr/>
          <p:nvPr/>
        </p:nvSpPr>
        <p:spPr>
          <a:xfrm>
            <a:off x="9387404" y="454500"/>
            <a:ext cx="427839" cy="42783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Folyamatábra: Feldolgozás 8"/>
          <p:cNvSpPr/>
          <p:nvPr/>
        </p:nvSpPr>
        <p:spPr>
          <a:xfrm>
            <a:off x="8743644" y="2750015"/>
            <a:ext cx="1715360" cy="600165"/>
          </a:xfrm>
          <a:prstGeom prst="flowChartProcess">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a:t>i</a:t>
            </a:r>
            <a:r>
              <a:rPr lang="hu-HU" b="1" dirty="0" err="1" smtClean="0"/>
              <a:t>f</a:t>
            </a:r>
            <a:r>
              <a:rPr lang="hu-HU" b="1" dirty="0" smtClean="0"/>
              <a:t> </a:t>
            </a:r>
            <a:r>
              <a:rPr lang="hu-HU" b="1" dirty="0" err="1" smtClean="0"/>
              <a:t>code</a:t>
            </a:r>
            <a:endParaRPr lang="hu-HU" b="1" dirty="0"/>
          </a:p>
        </p:txBody>
      </p:sp>
      <p:sp>
        <p:nvSpPr>
          <p:cNvPr id="10" name="Folyamatábra: Döntés 9"/>
          <p:cNvSpPr/>
          <p:nvPr/>
        </p:nvSpPr>
        <p:spPr>
          <a:xfrm>
            <a:off x="8743644" y="1237564"/>
            <a:ext cx="1715360" cy="1149292"/>
          </a:xfrm>
          <a:prstGeom prst="flowChartDecision">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2" name="Folyamatábra: Döntés 11"/>
          <p:cNvSpPr/>
          <p:nvPr/>
        </p:nvSpPr>
        <p:spPr>
          <a:xfrm>
            <a:off x="8743644" y="3722103"/>
            <a:ext cx="1715360" cy="1149292"/>
          </a:xfrm>
          <a:prstGeom prst="flowChartDecision">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3" name="Folyamatábra: Feldolgozás 12"/>
          <p:cNvSpPr/>
          <p:nvPr/>
        </p:nvSpPr>
        <p:spPr>
          <a:xfrm>
            <a:off x="8743644" y="5201373"/>
            <a:ext cx="1715360" cy="600165"/>
          </a:xfrm>
          <a:prstGeom prst="flowChartProcess">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a:t>i</a:t>
            </a:r>
            <a:r>
              <a:rPr lang="hu-HU" b="1" dirty="0" err="1" smtClean="0"/>
              <a:t>f</a:t>
            </a:r>
            <a:r>
              <a:rPr lang="hu-HU" b="1" dirty="0" smtClean="0"/>
              <a:t> </a:t>
            </a:r>
            <a:r>
              <a:rPr lang="hu-HU" b="1" dirty="0" err="1" smtClean="0"/>
              <a:t>code</a:t>
            </a:r>
            <a:endParaRPr lang="hu-HU" b="1" dirty="0"/>
          </a:p>
        </p:txBody>
      </p:sp>
      <p:sp>
        <p:nvSpPr>
          <p:cNvPr id="14" name="Folyamatábra: Bekötés 13"/>
          <p:cNvSpPr/>
          <p:nvPr/>
        </p:nvSpPr>
        <p:spPr>
          <a:xfrm>
            <a:off x="9387404" y="6174009"/>
            <a:ext cx="427839" cy="42783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6" name="Egyenes összekötő nyíllal 15"/>
          <p:cNvCxnSpPr>
            <a:stCxn id="6" idx="4"/>
          </p:cNvCxnSpPr>
          <p:nvPr/>
        </p:nvCxnSpPr>
        <p:spPr>
          <a:xfrm flipH="1">
            <a:off x="9601323" y="882339"/>
            <a:ext cx="1" cy="3552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gyenes összekötő nyíllal 18"/>
          <p:cNvCxnSpPr/>
          <p:nvPr/>
        </p:nvCxnSpPr>
        <p:spPr>
          <a:xfrm flipH="1">
            <a:off x="9601323" y="2386167"/>
            <a:ext cx="1" cy="3552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gyenes összekötő nyíllal 19"/>
          <p:cNvCxnSpPr/>
          <p:nvPr/>
        </p:nvCxnSpPr>
        <p:spPr>
          <a:xfrm flipH="1">
            <a:off x="9601322" y="3337557"/>
            <a:ext cx="1" cy="3552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gyenes összekötő nyíllal 20"/>
          <p:cNvCxnSpPr/>
          <p:nvPr/>
        </p:nvCxnSpPr>
        <p:spPr>
          <a:xfrm flipH="1">
            <a:off x="9601321" y="4856067"/>
            <a:ext cx="1" cy="3552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gyenes összekötő nyíllal 21"/>
          <p:cNvCxnSpPr/>
          <p:nvPr/>
        </p:nvCxnSpPr>
        <p:spPr>
          <a:xfrm flipH="1">
            <a:off x="9601321" y="5794878"/>
            <a:ext cx="1" cy="3552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Szövegdoboz 22"/>
          <p:cNvSpPr txBox="1"/>
          <p:nvPr/>
        </p:nvSpPr>
        <p:spPr>
          <a:xfrm>
            <a:off x="8917618" y="1621116"/>
            <a:ext cx="1367406" cy="369332"/>
          </a:xfrm>
          <a:prstGeom prst="rect">
            <a:avLst/>
          </a:prstGeom>
          <a:noFill/>
        </p:spPr>
        <p:txBody>
          <a:bodyPr wrap="square" rtlCol="0">
            <a:spAutoFit/>
          </a:bodyPr>
          <a:lstStyle/>
          <a:p>
            <a:r>
              <a:rPr lang="hu-HU" b="1" dirty="0" smtClean="0">
                <a:solidFill>
                  <a:srgbClr val="FFC000"/>
                </a:solidFill>
              </a:rPr>
              <a:t>condition1</a:t>
            </a:r>
            <a:endParaRPr lang="hu-HU" b="1" dirty="0">
              <a:solidFill>
                <a:srgbClr val="FFC000"/>
              </a:solidFill>
            </a:endParaRPr>
          </a:p>
        </p:txBody>
      </p:sp>
      <p:cxnSp>
        <p:nvCxnSpPr>
          <p:cNvPr id="25" name="Szögletes összekötő 24"/>
          <p:cNvCxnSpPr>
            <a:stCxn id="10" idx="3"/>
          </p:cNvCxnSpPr>
          <p:nvPr/>
        </p:nvCxnSpPr>
        <p:spPr>
          <a:xfrm flipH="1">
            <a:off x="9601321" y="1812210"/>
            <a:ext cx="857683" cy="4160280"/>
          </a:xfrm>
          <a:prstGeom prst="bentConnector4">
            <a:avLst>
              <a:gd name="adj1" fmla="val -141091"/>
              <a:gd name="adj2" fmla="val 10005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zögletes összekötő 30"/>
          <p:cNvCxnSpPr>
            <a:stCxn id="12" idx="3"/>
          </p:cNvCxnSpPr>
          <p:nvPr/>
        </p:nvCxnSpPr>
        <p:spPr>
          <a:xfrm flipH="1">
            <a:off x="9601321" y="4296749"/>
            <a:ext cx="857683" cy="1609100"/>
          </a:xfrm>
          <a:prstGeom prst="bentConnector4">
            <a:avLst>
              <a:gd name="adj1" fmla="val -105879"/>
              <a:gd name="adj2" fmla="val 10017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Szövegdoboz 40"/>
          <p:cNvSpPr txBox="1"/>
          <p:nvPr/>
        </p:nvSpPr>
        <p:spPr>
          <a:xfrm>
            <a:off x="10572859" y="1436450"/>
            <a:ext cx="763398" cy="369332"/>
          </a:xfrm>
          <a:prstGeom prst="rect">
            <a:avLst/>
          </a:prstGeom>
          <a:noFill/>
        </p:spPr>
        <p:txBody>
          <a:bodyPr wrap="square" rtlCol="0">
            <a:spAutoFit/>
          </a:bodyPr>
          <a:lstStyle/>
          <a:p>
            <a:r>
              <a:rPr lang="hu-HU" b="1" dirty="0" err="1" smtClean="0">
                <a:solidFill>
                  <a:srgbClr val="FF0000"/>
                </a:solidFill>
              </a:rPr>
              <a:t>false</a:t>
            </a:r>
            <a:endParaRPr lang="hu-HU" b="1" dirty="0">
              <a:solidFill>
                <a:srgbClr val="FF0000"/>
              </a:solidFill>
            </a:endParaRPr>
          </a:p>
        </p:txBody>
      </p:sp>
      <p:sp>
        <p:nvSpPr>
          <p:cNvPr id="42" name="Szövegdoboz 41"/>
          <p:cNvSpPr txBox="1"/>
          <p:nvPr/>
        </p:nvSpPr>
        <p:spPr>
          <a:xfrm>
            <a:off x="10572859" y="3892350"/>
            <a:ext cx="763398" cy="369332"/>
          </a:xfrm>
          <a:prstGeom prst="rect">
            <a:avLst/>
          </a:prstGeom>
          <a:noFill/>
        </p:spPr>
        <p:txBody>
          <a:bodyPr wrap="square" rtlCol="0">
            <a:spAutoFit/>
          </a:bodyPr>
          <a:lstStyle/>
          <a:p>
            <a:r>
              <a:rPr lang="hu-HU" b="1" dirty="0" err="1" smtClean="0">
                <a:solidFill>
                  <a:srgbClr val="FF0000"/>
                </a:solidFill>
              </a:rPr>
              <a:t>false</a:t>
            </a:r>
            <a:endParaRPr lang="hu-HU" b="1" dirty="0">
              <a:solidFill>
                <a:srgbClr val="FF0000"/>
              </a:solidFill>
            </a:endParaRPr>
          </a:p>
        </p:txBody>
      </p:sp>
      <p:sp>
        <p:nvSpPr>
          <p:cNvPr id="43" name="Szövegdoboz 42"/>
          <p:cNvSpPr txBox="1"/>
          <p:nvPr/>
        </p:nvSpPr>
        <p:spPr>
          <a:xfrm>
            <a:off x="9644765" y="4787489"/>
            <a:ext cx="696286" cy="369332"/>
          </a:xfrm>
          <a:prstGeom prst="rect">
            <a:avLst/>
          </a:prstGeom>
          <a:noFill/>
        </p:spPr>
        <p:txBody>
          <a:bodyPr wrap="square" rtlCol="0">
            <a:spAutoFit/>
          </a:bodyPr>
          <a:lstStyle/>
          <a:p>
            <a:r>
              <a:rPr lang="hu-HU" b="1" dirty="0" err="1" smtClean="0">
                <a:solidFill>
                  <a:srgbClr val="92D050"/>
                </a:solidFill>
              </a:rPr>
              <a:t>true</a:t>
            </a:r>
            <a:endParaRPr lang="hu-HU" b="1" dirty="0">
              <a:solidFill>
                <a:srgbClr val="92D050"/>
              </a:solidFill>
            </a:endParaRPr>
          </a:p>
        </p:txBody>
      </p:sp>
      <p:sp>
        <p:nvSpPr>
          <p:cNvPr id="44" name="Szövegdoboz 43"/>
          <p:cNvSpPr txBox="1"/>
          <p:nvPr/>
        </p:nvSpPr>
        <p:spPr>
          <a:xfrm>
            <a:off x="9611709" y="2329435"/>
            <a:ext cx="696286" cy="369332"/>
          </a:xfrm>
          <a:prstGeom prst="rect">
            <a:avLst/>
          </a:prstGeom>
          <a:noFill/>
        </p:spPr>
        <p:txBody>
          <a:bodyPr wrap="square" rtlCol="0">
            <a:spAutoFit/>
          </a:bodyPr>
          <a:lstStyle/>
          <a:p>
            <a:r>
              <a:rPr lang="hu-HU" b="1" dirty="0" err="1" smtClean="0">
                <a:solidFill>
                  <a:srgbClr val="92D050"/>
                </a:solidFill>
              </a:rPr>
              <a:t>true</a:t>
            </a:r>
            <a:endParaRPr lang="hu-HU" b="1" dirty="0">
              <a:solidFill>
                <a:srgbClr val="92D050"/>
              </a:solidFill>
            </a:endParaRPr>
          </a:p>
        </p:txBody>
      </p:sp>
      <p:sp>
        <p:nvSpPr>
          <p:cNvPr id="11" name="Szövegdoboz 10"/>
          <p:cNvSpPr txBox="1"/>
          <p:nvPr/>
        </p:nvSpPr>
        <p:spPr>
          <a:xfrm>
            <a:off x="8917618" y="4081483"/>
            <a:ext cx="1367406" cy="369332"/>
          </a:xfrm>
          <a:prstGeom prst="rect">
            <a:avLst/>
          </a:prstGeom>
          <a:noFill/>
        </p:spPr>
        <p:txBody>
          <a:bodyPr wrap="square" rtlCol="0">
            <a:spAutoFit/>
          </a:bodyPr>
          <a:lstStyle/>
          <a:p>
            <a:r>
              <a:rPr lang="hu-HU" b="1" dirty="0" smtClean="0">
                <a:solidFill>
                  <a:srgbClr val="FFC000"/>
                </a:solidFill>
              </a:rPr>
              <a:t>condition2</a:t>
            </a:r>
            <a:endParaRPr lang="hu-HU" b="1" dirty="0">
              <a:solidFill>
                <a:srgbClr val="FFC000"/>
              </a:solidFill>
            </a:endParaRPr>
          </a:p>
        </p:txBody>
      </p:sp>
      <p:sp>
        <p:nvSpPr>
          <p:cNvPr id="24" name="Lekerekített téglalap 23"/>
          <p:cNvSpPr/>
          <p:nvPr/>
        </p:nvSpPr>
        <p:spPr>
          <a:xfrm>
            <a:off x="4622334" y="3535641"/>
            <a:ext cx="2420907" cy="39682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Nested</a:t>
            </a:r>
            <a:r>
              <a:rPr lang="hu-HU" dirty="0" smtClean="0"/>
              <a:t> </a:t>
            </a:r>
            <a:r>
              <a:rPr lang="hu-HU" dirty="0" err="1" smtClean="0"/>
              <a:t>if</a:t>
            </a:r>
            <a:r>
              <a:rPr lang="hu-HU" dirty="0" smtClean="0"/>
              <a:t> </a:t>
            </a:r>
            <a:r>
              <a:rPr lang="hu-HU" dirty="0" err="1" smtClean="0"/>
              <a:t>statement</a:t>
            </a:r>
            <a:endParaRPr lang="hu-HU" dirty="0"/>
          </a:p>
        </p:txBody>
      </p:sp>
    </p:spTree>
    <p:extLst>
      <p:ext uri="{BB962C8B-B14F-4D97-AF65-F5344CB8AC3E}">
        <p14:creationId xmlns:p14="http://schemas.microsoft.com/office/powerpoint/2010/main" val="265194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42" presetClass="entr" presetSubtype="0" fill="hold" grpId="0"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50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50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50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50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5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5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anim calcmode="lin" valueType="num">
                                      <p:cBhvr>
                                        <p:cTn id="59" dur="1000" fill="hold"/>
                                        <p:tgtEl>
                                          <p:spTgt spid="20"/>
                                        </p:tgtEl>
                                        <p:attrNameLst>
                                          <p:attrName>ppt_x</p:attrName>
                                        </p:attrNameLst>
                                      </p:cBhvr>
                                      <p:tavLst>
                                        <p:tav tm="0">
                                          <p:val>
                                            <p:strVal val="#ppt_x"/>
                                          </p:val>
                                        </p:tav>
                                        <p:tav tm="100000">
                                          <p:val>
                                            <p:strVal val="#ppt_x"/>
                                          </p:val>
                                        </p:tav>
                                      </p:tavLst>
                                    </p:anim>
                                    <p:anim calcmode="lin" valueType="num">
                                      <p:cBhvr>
                                        <p:cTn id="60" dur="1000" fill="hold"/>
                                        <p:tgtEl>
                                          <p:spTgt spid="20"/>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50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50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1000"/>
                                        <p:tgtEl>
                                          <p:spTgt spid="22"/>
                                        </p:tgtEl>
                                      </p:cBhvr>
                                    </p:animEffect>
                                    <p:anim calcmode="lin" valueType="num">
                                      <p:cBhvr>
                                        <p:cTn id="69" dur="1000" fill="hold"/>
                                        <p:tgtEl>
                                          <p:spTgt spid="22"/>
                                        </p:tgtEl>
                                        <p:attrNameLst>
                                          <p:attrName>ppt_x</p:attrName>
                                        </p:attrNameLst>
                                      </p:cBhvr>
                                      <p:tavLst>
                                        <p:tav tm="0">
                                          <p:val>
                                            <p:strVal val="#ppt_x"/>
                                          </p:val>
                                        </p:tav>
                                        <p:tav tm="100000">
                                          <p:val>
                                            <p:strVal val="#ppt_x"/>
                                          </p:val>
                                        </p:tav>
                                      </p:tavLst>
                                    </p:anim>
                                    <p:anim calcmode="lin" valueType="num">
                                      <p:cBhvr>
                                        <p:cTn id="70" dur="1000" fill="hold"/>
                                        <p:tgtEl>
                                          <p:spTgt spid="2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5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1000"/>
                                        <p:tgtEl>
                                          <p:spTgt spid="23"/>
                                        </p:tgtEl>
                                      </p:cBhvr>
                                    </p:animEffect>
                                    <p:anim calcmode="lin" valueType="num">
                                      <p:cBhvr>
                                        <p:cTn id="74" dur="1000" fill="hold"/>
                                        <p:tgtEl>
                                          <p:spTgt spid="23"/>
                                        </p:tgtEl>
                                        <p:attrNameLst>
                                          <p:attrName>ppt_x</p:attrName>
                                        </p:attrNameLst>
                                      </p:cBhvr>
                                      <p:tavLst>
                                        <p:tav tm="0">
                                          <p:val>
                                            <p:strVal val="#ppt_x"/>
                                          </p:val>
                                        </p:tav>
                                        <p:tav tm="100000">
                                          <p:val>
                                            <p:strVal val="#ppt_x"/>
                                          </p:val>
                                        </p:tav>
                                      </p:tavLst>
                                    </p:anim>
                                    <p:anim calcmode="lin" valueType="num">
                                      <p:cBhvr>
                                        <p:cTn id="75" dur="1000" fill="hold"/>
                                        <p:tgtEl>
                                          <p:spTgt spid="2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50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ppt_x</p:attrName>
                                        </p:attrNameLst>
                                      </p:cBhvr>
                                      <p:tavLst>
                                        <p:tav tm="0">
                                          <p:val>
                                            <p:strVal val="#ppt_x"/>
                                          </p:val>
                                        </p:tav>
                                        <p:tav tm="100000">
                                          <p:val>
                                            <p:strVal val="#ppt_x"/>
                                          </p:val>
                                        </p:tav>
                                      </p:tavLst>
                                    </p:anim>
                                    <p:anim calcmode="lin" valueType="num">
                                      <p:cBhvr>
                                        <p:cTn id="80" dur="1000" fill="hold"/>
                                        <p:tgtEl>
                                          <p:spTgt spid="25"/>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50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1000"/>
                                        <p:tgtEl>
                                          <p:spTgt spid="31"/>
                                        </p:tgtEl>
                                      </p:cBhvr>
                                    </p:animEffect>
                                    <p:anim calcmode="lin" valueType="num">
                                      <p:cBhvr>
                                        <p:cTn id="84" dur="1000" fill="hold"/>
                                        <p:tgtEl>
                                          <p:spTgt spid="31"/>
                                        </p:tgtEl>
                                        <p:attrNameLst>
                                          <p:attrName>ppt_x</p:attrName>
                                        </p:attrNameLst>
                                      </p:cBhvr>
                                      <p:tavLst>
                                        <p:tav tm="0">
                                          <p:val>
                                            <p:strVal val="#ppt_x"/>
                                          </p:val>
                                        </p:tav>
                                        <p:tav tm="100000">
                                          <p:val>
                                            <p:strVal val="#ppt_x"/>
                                          </p:val>
                                        </p:tav>
                                      </p:tavLst>
                                    </p:anim>
                                    <p:anim calcmode="lin" valueType="num">
                                      <p:cBhvr>
                                        <p:cTn id="85" dur="1000" fill="hold"/>
                                        <p:tgtEl>
                                          <p:spTgt spid="3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50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1000"/>
                                        <p:tgtEl>
                                          <p:spTgt spid="41"/>
                                        </p:tgtEl>
                                      </p:cBhvr>
                                    </p:animEffect>
                                    <p:anim calcmode="lin" valueType="num">
                                      <p:cBhvr>
                                        <p:cTn id="89" dur="1000" fill="hold"/>
                                        <p:tgtEl>
                                          <p:spTgt spid="41"/>
                                        </p:tgtEl>
                                        <p:attrNameLst>
                                          <p:attrName>ppt_x</p:attrName>
                                        </p:attrNameLst>
                                      </p:cBhvr>
                                      <p:tavLst>
                                        <p:tav tm="0">
                                          <p:val>
                                            <p:strVal val="#ppt_x"/>
                                          </p:val>
                                        </p:tav>
                                        <p:tav tm="100000">
                                          <p:val>
                                            <p:strVal val="#ppt_x"/>
                                          </p:val>
                                        </p:tav>
                                      </p:tavLst>
                                    </p:anim>
                                    <p:anim calcmode="lin" valueType="num">
                                      <p:cBhvr>
                                        <p:cTn id="90" dur="1000" fill="hold"/>
                                        <p:tgtEl>
                                          <p:spTgt spid="4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50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1000"/>
                                        <p:tgtEl>
                                          <p:spTgt spid="42"/>
                                        </p:tgtEl>
                                      </p:cBhvr>
                                    </p:animEffect>
                                    <p:anim calcmode="lin" valueType="num">
                                      <p:cBhvr>
                                        <p:cTn id="94" dur="1000" fill="hold"/>
                                        <p:tgtEl>
                                          <p:spTgt spid="42"/>
                                        </p:tgtEl>
                                        <p:attrNameLst>
                                          <p:attrName>ppt_x</p:attrName>
                                        </p:attrNameLst>
                                      </p:cBhvr>
                                      <p:tavLst>
                                        <p:tav tm="0">
                                          <p:val>
                                            <p:strVal val="#ppt_x"/>
                                          </p:val>
                                        </p:tav>
                                        <p:tav tm="100000">
                                          <p:val>
                                            <p:strVal val="#ppt_x"/>
                                          </p:val>
                                        </p:tav>
                                      </p:tavLst>
                                    </p:anim>
                                    <p:anim calcmode="lin" valueType="num">
                                      <p:cBhvr>
                                        <p:cTn id="95" dur="1000" fill="hold"/>
                                        <p:tgtEl>
                                          <p:spTgt spid="4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500"/>
                                  </p:stCondLst>
                                  <p:childTnLst>
                                    <p:set>
                                      <p:cBhvr>
                                        <p:cTn id="97" dur="1" fill="hold">
                                          <p:stCondLst>
                                            <p:cond delay="0"/>
                                          </p:stCondLst>
                                        </p:cTn>
                                        <p:tgtEl>
                                          <p:spTgt spid="43"/>
                                        </p:tgtEl>
                                        <p:attrNameLst>
                                          <p:attrName>style.visibility</p:attrName>
                                        </p:attrNameLst>
                                      </p:cBhvr>
                                      <p:to>
                                        <p:strVal val="visible"/>
                                      </p:to>
                                    </p:set>
                                    <p:animEffect transition="in" filter="fade">
                                      <p:cBhvr>
                                        <p:cTn id="98" dur="1000"/>
                                        <p:tgtEl>
                                          <p:spTgt spid="43"/>
                                        </p:tgtEl>
                                      </p:cBhvr>
                                    </p:animEffect>
                                    <p:anim calcmode="lin" valueType="num">
                                      <p:cBhvr>
                                        <p:cTn id="99" dur="1000" fill="hold"/>
                                        <p:tgtEl>
                                          <p:spTgt spid="43"/>
                                        </p:tgtEl>
                                        <p:attrNameLst>
                                          <p:attrName>ppt_x</p:attrName>
                                        </p:attrNameLst>
                                      </p:cBhvr>
                                      <p:tavLst>
                                        <p:tav tm="0">
                                          <p:val>
                                            <p:strVal val="#ppt_x"/>
                                          </p:val>
                                        </p:tav>
                                        <p:tav tm="100000">
                                          <p:val>
                                            <p:strVal val="#ppt_x"/>
                                          </p:val>
                                        </p:tav>
                                      </p:tavLst>
                                    </p:anim>
                                    <p:anim calcmode="lin" valueType="num">
                                      <p:cBhvr>
                                        <p:cTn id="100" dur="1000" fill="hold"/>
                                        <p:tgtEl>
                                          <p:spTgt spid="4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50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1000"/>
                                        <p:tgtEl>
                                          <p:spTgt spid="44"/>
                                        </p:tgtEl>
                                      </p:cBhvr>
                                    </p:animEffect>
                                    <p:anim calcmode="lin" valueType="num">
                                      <p:cBhvr>
                                        <p:cTn id="104" dur="1000" fill="hold"/>
                                        <p:tgtEl>
                                          <p:spTgt spid="44"/>
                                        </p:tgtEl>
                                        <p:attrNameLst>
                                          <p:attrName>ppt_x</p:attrName>
                                        </p:attrNameLst>
                                      </p:cBhvr>
                                      <p:tavLst>
                                        <p:tav tm="0">
                                          <p:val>
                                            <p:strVal val="#ppt_x"/>
                                          </p:val>
                                        </p:tav>
                                        <p:tav tm="100000">
                                          <p:val>
                                            <p:strVal val="#ppt_x"/>
                                          </p:val>
                                        </p:tav>
                                      </p:tavLst>
                                    </p:anim>
                                    <p:anim calcmode="lin" valueType="num">
                                      <p:cBhvr>
                                        <p:cTn id="105" dur="1000" fill="hold"/>
                                        <p:tgtEl>
                                          <p:spTgt spid="4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50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1000"/>
                                        <p:tgtEl>
                                          <p:spTgt spid="11"/>
                                        </p:tgtEl>
                                      </p:cBhvr>
                                    </p:animEffect>
                                    <p:anim calcmode="lin" valueType="num">
                                      <p:cBhvr>
                                        <p:cTn id="109" dur="1000" fill="hold"/>
                                        <p:tgtEl>
                                          <p:spTgt spid="11"/>
                                        </p:tgtEl>
                                        <p:attrNameLst>
                                          <p:attrName>ppt_x</p:attrName>
                                        </p:attrNameLst>
                                      </p:cBhvr>
                                      <p:tavLst>
                                        <p:tav tm="0">
                                          <p:val>
                                            <p:strVal val="#ppt_x"/>
                                          </p:val>
                                        </p:tav>
                                        <p:tav tm="100000">
                                          <p:val>
                                            <p:strVal val="#ppt_x"/>
                                          </p:val>
                                        </p:tav>
                                      </p:tavLst>
                                    </p:anim>
                                    <p:anim calcmode="lin" valueType="num">
                                      <p:cBhvr>
                                        <p:cTn id="110" dur="1000" fill="hold"/>
                                        <p:tgtEl>
                                          <p:spTgt spid="11"/>
                                        </p:tgtEl>
                                        <p:attrNameLst>
                                          <p:attrName>ppt_y</p:attrName>
                                        </p:attrNameLst>
                                      </p:cBhvr>
                                      <p:tavLst>
                                        <p:tav tm="0">
                                          <p:val>
                                            <p:strVal val="#ppt_y+.1"/>
                                          </p:val>
                                        </p:tav>
                                        <p:tav tm="100000">
                                          <p:val>
                                            <p:strVal val="#ppt_y"/>
                                          </p:val>
                                        </p:tav>
                                      </p:tavLst>
                                    </p:anim>
                                  </p:childTnLst>
                                </p:cTn>
                              </p:par>
                              <p:par>
                                <p:cTn id="111" presetID="10"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animBg="1"/>
      <p:bldP spid="6" grpId="0" animBg="1"/>
      <p:bldP spid="9" grpId="0" animBg="1"/>
      <p:bldP spid="10" grpId="0" animBg="1"/>
      <p:bldP spid="12" grpId="0" animBg="1"/>
      <p:bldP spid="13" grpId="0" animBg="1"/>
      <p:bldP spid="14" grpId="0" animBg="1"/>
      <p:bldP spid="23" grpId="0"/>
      <p:bldP spid="41" grpId="0"/>
      <p:bldP spid="42" grpId="0"/>
      <p:bldP spid="43" grpId="0"/>
      <p:bldP spid="44" grpId="0"/>
      <p:bldP spid="11" grpId="0"/>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dirty="0" err="1" smtClean="0"/>
              <a:t>Nested</a:t>
            </a:r>
            <a:r>
              <a:rPr lang="hu-HU" sz="4000" dirty="0" smtClean="0"/>
              <a:t> </a:t>
            </a:r>
            <a:r>
              <a:rPr lang="hu-HU" sz="4000" dirty="0" err="1" smtClean="0"/>
              <a:t>if</a:t>
            </a:r>
            <a:r>
              <a:rPr lang="hu-HU" sz="4000" dirty="0" smtClean="0"/>
              <a:t> </a:t>
            </a:r>
            <a:r>
              <a:rPr lang="hu-HU" sz="4000" dirty="0" err="1" smtClean="0"/>
              <a:t>Statements</a:t>
            </a:r>
            <a:endParaRPr lang="hu-HU" sz="4000" dirty="0"/>
          </a:p>
        </p:txBody>
      </p:sp>
      <p:sp>
        <p:nvSpPr>
          <p:cNvPr id="8" name="Szövegdoboz 7"/>
          <p:cNvSpPr txBox="1"/>
          <p:nvPr/>
        </p:nvSpPr>
        <p:spPr>
          <a:xfrm>
            <a:off x="953353" y="1729270"/>
            <a:ext cx="10489003" cy="923330"/>
          </a:xfrm>
          <a:prstGeom prst="rect">
            <a:avLst/>
          </a:prstGeom>
          <a:noFill/>
        </p:spPr>
        <p:txBody>
          <a:bodyPr wrap="square" rtlCol="0">
            <a:spAutoFit/>
          </a:bodyPr>
          <a:lstStyle/>
          <a:p>
            <a:pPr algn="just"/>
            <a:r>
              <a:rPr lang="en-US" dirty="0"/>
              <a:t>Can we make a triple nested </a:t>
            </a:r>
            <a:r>
              <a:rPr lang="en-US" dirty="0" smtClean="0"/>
              <a:t>statement? </a:t>
            </a:r>
            <a:r>
              <a:rPr lang="en-US" dirty="0"/>
              <a:t>The answer is yes </a:t>
            </a:r>
            <a:r>
              <a:rPr lang="hu-HU" dirty="0" err="1" smtClean="0"/>
              <a:t>we</a:t>
            </a:r>
            <a:r>
              <a:rPr lang="en-US" dirty="0" smtClean="0"/>
              <a:t> </a:t>
            </a:r>
            <a:r>
              <a:rPr lang="en-US" dirty="0"/>
              <a:t>can. But don't forget that you can often use logical </a:t>
            </a:r>
            <a:r>
              <a:rPr lang="en-US" dirty="0" smtClean="0"/>
              <a:t>operators</a:t>
            </a:r>
            <a:r>
              <a:rPr lang="hu-HU" dirty="0"/>
              <a:t> </a:t>
            </a:r>
            <a:r>
              <a:rPr lang="hu-HU" dirty="0" err="1"/>
              <a:t>as</a:t>
            </a:r>
            <a:r>
              <a:rPr lang="hu-HU" dirty="0"/>
              <a:t> a </a:t>
            </a:r>
            <a:r>
              <a:rPr lang="hu-HU" dirty="0" err="1"/>
              <a:t>simpler</a:t>
            </a:r>
            <a:r>
              <a:rPr lang="hu-HU" dirty="0"/>
              <a:t> </a:t>
            </a:r>
            <a:r>
              <a:rPr lang="hu-HU" dirty="0" err="1"/>
              <a:t>solution</a:t>
            </a:r>
            <a:r>
              <a:rPr lang="en-US" dirty="0" smtClean="0"/>
              <a:t> </a:t>
            </a:r>
            <a:r>
              <a:rPr lang="en-US" dirty="0"/>
              <a:t>to avoid </a:t>
            </a:r>
            <a:r>
              <a:rPr lang="en-US" dirty="0" smtClean="0"/>
              <a:t>to</a:t>
            </a:r>
            <a:r>
              <a:rPr lang="hu-HU" dirty="0" smtClean="0"/>
              <a:t>o</a:t>
            </a:r>
            <a:r>
              <a:rPr lang="en-US" dirty="0" smtClean="0"/>
              <a:t> </a:t>
            </a:r>
            <a:r>
              <a:rPr lang="en-US" dirty="0"/>
              <a:t>much nesting to increase the code readability.</a:t>
            </a:r>
            <a:endParaRPr lang="hu-HU" dirty="0"/>
          </a:p>
        </p:txBody>
      </p:sp>
      <p:sp>
        <p:nvSpPr>
          <p:cNvPr id="3" name="Szövegdoboz 2"/>
          <p:cNvSpPr txBox="1"/>
          <p:nvPr/>
        </p:nvSpPr>
        <p:spPr>
          <a:xfrm>
            <a:off x="2632659" y="2932011"/>
            <a:ext cx="6385506" cy="3416320"/>
          </a:xfrm>
          <a:prstGeom prst="rect">
            <a:avLst/>
          </a:prstGeom>
          <a:solidFill>
            <a:schemeClr val="accent5">
              <a:lumMod val="50000"/>
            </a:schemeClr>
          </a:solidFill>
          <a:ln w="12700">
            <a:solidFill>
              <a:schemeClr val="tx1"/>
            </a:solidFill>
          </a:ln>
        </p:spPr>
        <p:txBody>
          <a:bodyPr wrap="square" rtlCol="0">
            <a:spAutoFit/>
          </a:bodyPr>
          <a:lstStyle/>
          <a:p>
            <a:r>
              <a:rPr lang="en-US" b="1" dirty="0" smtClean="0">
                <a:solidFill>
                  <a:srgbClr val="FFFF00"/>
                </a:solidFill>
              </a:rPr>
              <a:t>if</a:t>
            </a:r>
            <a:r>
              <a:rPr lang="en-US" dirty="0" smtClean="0"/>
              <a:t>(</a:t>
            </a:r>
            <a:r>
              <a:rPr lang="en-US" b="1" dirty="0" smtClean="0">
                <a:solidFill>
                  <a:srgbClr val="FFC000"/>
                </a:solidFill>
              </a:rPr>
              <a:t>condition</a:t>
            </a:r>
            <a:r>
              <a:rPr lang="hu-HU" b="1" dirty="0" smtClean="0">
                <a:solidFill>
                  <a:srgbClr val="FFC000"/>
                </a:solidFill>
              </a:rPr>
              <a:t>1</a:t>
            </a:r>
            <a:r>
              <a:rPr lang="en-US" dirty="0" smtClean="0"/>
              <a:t>)</a:t>
            </a:r>
            <a:r>
              <a:rPr lang="en-US" dirty="0" smtClean="0">
                <a:solidFill>
                  <a:srgbClr val="FFFF00"/>
                </a:solidFill>
              </a:rPr>
              <a:t>{</a:t>
            </a:r>
            <a:r>
              <a:rPr lang="en-US" dirty="0"/>
              <a:t>    </a:t>
            </a:r>
          </a:p>
          <a:p>
            <a:r>
              <a:rPr lang="en-US" dirty="0"/>
              <a:t>     //code </a:t>
            </a:r>
            <a:r>
              <a:rPr lang="en-US" dirty="0" smtClean="0"/>
              <a:t>executed</a:t>
            </a:r>
            <a:r>
              <a:rPr lang="hu-HU" dirty="0" smtClean="0"/>
              <a:t> </a:t>
            </a:r>
            <a:r>
              <a:rPr lang="en-US" dirty="0"/>
              <a:t>if </a:t>
            </a:r>
            <a:r>
              <a:rPr lang="en-US" dirty="0" smtClean="0"/>
              <a:t>condition</a:t>
            </a:r>
            <a:r>
              <a:rPr lang="hu-HU" dirty="0" smtClean="0"/>
              <a:t>1</a:t>
            </a:r>
            <a:r>
              <a:rPr lang="en-US" dirty="0"/>
              <a:t> is </a:t>
            </a:r>
            <a:r>
              <a:rPr lang="en-US" b="1" dirty="0">
                <a:solidFill>
                  <a:srgbClr val="92D050"/>
                </a:solidFill>
              </a:rPr>
              <a:t>true </a:t>
            </a:r>
            <a:r>
              <a:rPr lang="en-US" dirty="0"/>
              <a:t>    </a:t>
            </a:r>
          </a:p>
          <a:p>
            <a:r>
              <a:rPr lang="en-US" dirty="0"/>
              <a:t>          </a:t>
            </a:r>
            <a:r>
              <a:rPr lang="en-US" b="1" dirty="0">
                <a:solidFill>
                  <a:srgbClr val="FFFF00"/>
                </a:solidFill>
              </a:rPr>
              <a:t> </a:t>
            </a:r>
            <a:r>
              <a:rPr lang="en-US" b="1" dirty="0" smtClean="0">
                <a:solidFill>
                  <a:srgbClr val="FFFF00"/>
                </a:solidFill>
              </a:rPr>
              <a:t>if</a:t>
            </a:r>
            <a:r>
              <a:rPr lang="en-US" dirty="0" smtClean="0"/>
              <a:t>(</a:t>
            </a:r>
            <a:r>
              <a:rPr lang="en-US" b="1" dirty="0" smtClean="0">
                <a:solidFill>
                  <a:srgbClr val="FFC000"/>
                </a:solidFill>
              </a:rPr>
              <a:t>condition</a:t>
            </a:r>
            <a:r>
              <a:rPr lang="hu-HU" b="1" dirty="0" smtClean="0">
                <a:solidFill>
                  <a:srgbClr val="FFC000"/>
                </a:solidFill>
              </a:rPr>
              <a:t>2</a:t>
            </a:r>
            <a:r>
              <a:rPr lang="en-US" dirty="0" smtClean="0"/>
              <a:t>)</a:t>
            </a:r>
            <a:r>
              <a:rPr lang="en-US" dirty="0" smtClean="0">
                <a:solidFill>
                  <a:srgbClr val="FFFF00"/>
                </a:solidFill>
              </a:rPr>
              <a:t>{</a:t>
            </a:r>
            <a:r>
              <a:rPr lang="en-US" dirty="0"/>
              <a:t>  </a:t>
            </a:r>
          </a:p>
          <a:p>
            <a:r>
              <a:rPr lang="en-US" dirty="0"/>
              <a:t>             </a:t>
            </a:r>
            <a:r>
              <a:rPr lang="hu-HU" dirty="0"/>
              <a:t>	</a:t>
            </a:r>
            <a:r>
              <a:rPr lang="en-US" dirty="0"/>
              <a:t>//code executed if condition1 </a:t>
            </a:r>
            <a:r>
              <a:rPr lang="hu-HU" dirty="0" smtClean="0"/>
              <a:t>is </a:t>
            </a:r>
            <a:r>
              <a:rPr lang="en-US" b="1" dirty="0" smtClean="0">
                <a:solidFill>
                  <a:srgbClr val="92D050"/>
                </a:solidFill>
              </a:rPr>
              <a:t>true</a:t>
            </a:r>
            <a:r>
              <a:rPr lang="en-US" dirty="0" smtClean="0"/>
              <a:t> </a:t>
            </a:r>
            <a:r>
              <a:rPr lang="hu-HU" dirty="0" smtClean="0"/>
              <a:t>and   </a:t>
            </a:r>
            <a:endParaRPr lang="hu-HU" dirty="0"/>
          </a:p>
          <a:p>
            <a:r>
              <a:rPr lang="hu-HU" dirty="0"/>
              <a:t>                                          </a:t>
            </a:r>
            <a:r>
              <a:rPr lang="hu-HU" dirty="0" smtClean="0"/>
              <a:t>       </a:t>
            </a:r>
            <a:r>
              <a:rPr lang="en-US" dirty="0" smtClean="0"/>
              <a:t>condition2 </a:t>
            </a:r>
            <a:r>
              <a:rPr lang="en-US" dirty="0"/>
              <a:t>is </a:t>
            </a:r>
            <a:r>
              <a:rPr lang="en-US" b="1" dirty="0">
                <a:solidFill>
                  <a:srgbClr val="92D050"/>
                </a:solidFill>
              </a:rPr>
              <a:t>true</a:t>
            </a:r>
            <a:r>
              <a:rPr lang="en-US" dirty="0"/>
              <a:t>  </a:t>
            </a:r>
            <a:endParaRPr lang="hu-HU" dirty="0" smtClean="0"/>
          </a:p>
          <a:p>
            <a:r>
              <a:rPr lang="en-US" b="1" dirty="0">
                <a:solidFill>
                  <a:srgbClr val="FFFF00"/>
                </a:solidFill>
              </a:rPr>
              <a:t> </a:t>
            </a:r>
            <a:r>
              <a:rPr lang="hu-HU" b="1" dirty="0" smtClean="0">
                <a:solidFill>
                  <a:srgbClr val="FFFF00"/>
                </a:solidFill>
              </a:rPr>
              <a:t>			</a:t>
            </a:r>
            <a:r>
              <a:rPr lang="en-US" b="1" dirty="0" smtClean="0">
                <a:solidFill>
                  <a:srgbClr val="FFFF00"/>
                </a:solidFill>
              </a:rPr>
              <a:t>if</a:t>
            </a:r>
            <a:r>
              <a:rPr lang="en-US" dirty="0" smtClean="0"/>
              <a:t>(</a:t>
            </a:r>
            <a:r>
              <a:rPr lang="en-US" b="1" dirty="0" smtClean="0">
                <a:solidFill>
                  <a:srgbClr val="FFC000"/>
                </a:solidFill>
              </a:rPr>
              <a:t>condition</a:t>
            </a:r>
            <a:r>
              <a:rPr lang="hu-HU" b="1" dirty="0" smtClean="0">
                <a:solidFill>
                  <a:srgbClr val="FFC000"/>
                </a:solidFill>
              </a:rPr>
              <a:t>3</a:t>
            </a:r>
            <a:r>
              <a:rPr lang="en-US" dirty="0" smtClean="0"/>
              <a:t>)</a:t>
            </a:r>
            <a:r>
              <a:rPr lang="en-US" dirty="0" smtClean="0">
                <a:solidFill>
                  <a:srgbClr val="FFFF00"/>
                </a:solidFill>
              </a:rPr>
              <a:t>{</a:t>
            </a:r>
            <a:r>
              <a:rPr lang="en-US" dirty="0"/>
              <a:t>  </a:t>
            </a:r>
          </a:p>
          <a:p>
            <a:r>
              <a:rPr lang="en-US" dirty="0"/>
              <a:t>             </a:t>
            </a:r>
            <a:r>
              <a:rPr lang="hu-HU" dirty="0"/>
              <a:t>	</a:t>
            </a:r>
            <a:r>
              <a:rPr lang="hu-HU" dirty="0" smtClean="0"/>
              <a:t>	   </a:t>
            </a:r>
            <a:r>
              <a:rPr lang="en-US" dirty="0" smtClean="0"/>
              <a:t>//</a:t>
            </a:r>
            <a:r>
              <a:rPr lang="en-US" dirty="0"/>
              <a:t>code executed if condition1 </a:t>
            </a:r>
            <a:r>
              <a:rPr lang="hu-HU" dirty="0"/>
              <a:t>is </a:t>
            </a:r>
            <a:r>
              <a:rPr lang="en-US" b="1" dirty="0">
                <a:solidFill>
                  <a:srgbClr val="92D050"/>
                </a:solidFill>
              </a:rPr>
              <a:t>true</a:t>
            </a:r>
            <a:r>
              <a:rPr lang="en-US" dirty="0"/>
              <a:t> </a:t>
            </a:r>
            <a:r>
              <a:rPr lang="hu-HU" dirty="0"/>
              <a:t>and   </a:t>
            </a:r>
          </a:p>
          <a:p>
            <a:r>
              <a:rPr lang="hu-HU" dirty="0"/>
              <a:t>                                                 </a:t>
            </a:r>
            <a:r>
              <a:rPr lang="hu-HU" dirty="0" smtClean="0"/>
              <a:t>		  </a:t>
            </a:r>
            <a:r>
              <a:rPr lang="en-US" dirty="0" smtClean="0"/>
              <a:t>condition2 </a:t>
            </a:r>
            <a:r>
              <a:rPr lang="en-US" dirty="0"/>
              <a:t>is </a:t>
            </a:r>
            <a:r>
              <a:rPr lang="en-US" b="1" dirty="0">
                <a:solidFill>
                  <a:srgbClr val="92D050"/>
                </a:solidFill>
              </a:rPr>
              <a:t>true</a:t>
            </a:r>
            <a:r>
              <a:rPr lang="en-US" dirty="0"/>
              <a:t>  </a:t>
            </a:r>
          </a:p>
          <a:p>
            <a:r>
              <a:rPr lang="hu-HU" dirty="0" smtClean="0"/>
              <a:t>						     		  </a:t>
            </a:r>
            <a:r>
              <a:rPr lang="en-US" dirty="0" smtClean="0"/>
              <a:t>condition</a:t>
            </a:r>
            <a:r>
              <a:rPr lang="hu-HU" dirty="0" smtClean="0"/>
              <a:t>3</a:t>
            </a:r>
            <a:r>
              <a:rPr lang="en-US" dirty="0" smtClean="0"/>
              <a:t> </a:t>
            </a:r>
            <a:r>
              <a:rPr lang="en-US" dirty="0"/>
              <a:t>is </a:t>
            </a:r>
            <a:r>
              <a:rPr lang="en-US" b="1" dirty="0" smtClean="0">
                <a:solidFill>
                  <a:srgbClr val="92D050"/>
                </a:solidFill>
              </a:rPr>
              <a:t>true</a:t>
            </a:r>
            <a:endParaRPr lang="hu-HU" b="1" dirty="0" smtClean="0">
              <a:solidFill>
                <a:srgbClr val="92D050"/>
              </a:solidFill>
            </a:endParaRPr>
          </a:p>
          <a:p>
            <a:r>
              <a:rPr lang="en-US" dirty="0"/>
              <a:t>    </a:t>
            </a:r>
            <a:r>
              <a:rPr lang="hu-HU" dirty="0" smtClean="0"/>
              <a:t>	 </a:t>
            </a:r>
            <a:r>
              <a:rPr lang="en-US" dirty="0" smtClean="0">
                <a:solidFill>
                  <a:srgbClr val="FFFF00"/>
                </a:solidFill>
              </a:rPr>
              <a:t>}</a:t>
            </a:r>
            <a:r>
              <a:rPr lang="en-US" dirty="0"/>
              <a:t>  </a:t>
            </a:r>
          </a:p>
          <a:p>
            <a:r>
              <a:rPr lang="en-US" dirty="0"/>
              <a:t>    </a:t>
            </a:r>
            <a:r>
              <a:rPr lang="en-US" dirty="0">
                <a:solidFill>
                  <a:srgbClr val="FFFF00"/>
                </a:solidFill>
              </a:rPr>
              <a:t>}</a:t>
            </a:r>
            <a:r>
              <a:rPr lang="en-US" dirty="0"/>
              <a:t>    </a:t>
            </a:r>
          </a:p>
          <a:p>
            <a:r>
              <a:rPr lang="en-US" dirty="0">
                <a:solidFill>
                  <a:srgbClr val="FFFF00"/>
                </a:solidFill>
              </a:rPr>
              <a:t>}</a:t>
            </a:r>
            <a:r>
              <a:rPr lang="en-US" dirty="0"/>
              <a:t>  </a:t>
            </a:r>
          </a:p>
        </p:txBody>
      </p:sp>
      <p:sp>
        <p:nvSpPr>
          <p:cNvPr id="5" name="Lekerekített téglalap 4"/>
          <p:cNvSpPr/>
          <p:nvPr/>
        </p:nvSpPr>
        <p:spPr>
          <a:xfrm>
            <a:off x="6350466" y="2733598"/>
            <a:ext cx="2420907" cy="39682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Nested</a:t>
            </a:r>
            <a:r>
              <a:rPr lang="hu-HU" dirty="0" smtClean="0"/>
              <a:t> </a:t>
            </a:r>
            <a:r>
              <a:rPr lang="hu-HU" dirty="0" err="1" smtClean="0"/>
              <a:t>if</a:t>
            </a:r>
            <a:r>
              <a:rPr lang="hu-HU" dirty="0" smtClean="0"/>
              <a:t> </a:t>
            </a:r>
            <a:r>
              <a:rPr lang="hu-HU" dirty="0" err="1" smtClean="0"/>
              <a:t>statement</a:t>
            </a:r>
            <a:endParaRPr lang="hu-HU" dirty="0"/>
          </a:p>
        </p:txBody>
      </p:sp>
    </p:spTree>
    <p:extLst>
      <p:ext uri="{BB962C8B-B14F-4D97-AF65-F5344CB8AC3E}">
        <p14:creationId xmlns:p14="http://schemas.microsoft.com/office/powerpoint/2010/main" val="222785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animBg="1"/>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9098</TotalTime>
  <Words>240</Words>
  <Application>Microsoft Office PowerPoint</Application>
  <PresentationFormat>Widescreen</PresentationFormat>
  <Paragraphs>91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Java Programming:  Step by Step from A to Z MORE ABOUT  Conditional Statements The nested if statement</vt:lpstr>
      <vt:lpstr>Conditional Statements overview</vt:lpstr>
      <vt:lpstr>Conditional Statements overview</vt:lpstr>
      <vt:lpstr>Conditional Statements overview</vt:lpstr>
      <vt:lpstr>Nested if Statements</vt:lpstr>
      <vt:lpstr>Nested if Statements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User</cp:lastModifiedBy>
  <cp:revision>262</cp:revision>
  <dcterms:created xsi:type="dcterms:W3CDTF">2019-02-12T21:35:40Z</dcterms:created>
  <dcterms:modified xsi:type="dcterms:W3CDTF">2019-04-18T14:14:33Z</dcterms:modified>
</cp:coreProperties>
</file>