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69" r:id="rId3"/>
    <p:sldId id="296" r:id="rId4"/>
    <p:sldId id="297" r:id="rId5"/>
    <p:sldId id="299" r:id="rId6"/>
    <p:sldId id="298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1362" y="1447800"/>
            <a:ext cx="11151613" cy="398093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sz="4400" dirty="0" smtClean="0">
                <a:solidFill>
                  <a:srgbClr val="FF0000"/>
                </a:solidFill>
              </a:rPr>
              <a:t>MORE ABOUT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</a:t>
            </a: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nested</a:t>
            </a: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loop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Loops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46110" y="1520810"/>
            <a:ext cx="107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loop </a:t>
            </a:r>
            <a:r>
              <a:rPr lang="en-US" dirty="0" smtClean="0"/>
              <a:t>statement </a:t>
            </a:r>
            <a:r>
              <a:rPr lang="en-US" dirty="0"/>
              <a:t>allows us to execute a statement or group of statements multiple times. It repeatedly loops until a particular condition is satisfied. </a:t>
            </a:r>
            <a:endParaRPr lang="hu-HU" dirty="0" smtClean="0"/>
          </a:p>
        </p:txBody>
      </p:sp>
      <p:sp>
        <p:nvSpPr>
          <p:cNvPr id="10" name="Folyamatábra: Befejezés 9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46110" y="3795726"/>
            <a:ext cx="5032670" cy="1460016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2400" dirty="0" err="1" smtClean="0">
                <a:solidFill>
                  <a:srgbClr val="FFFF00"/>
                </a:solidFill>
              </a:rPr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r>
              <a:rPr lang="hu-HU" sz="2400" dirty="0" smtClean="0"/>
              <a:t> (and </a:t>
            </a:r>
            <a:r>
              <a:rPr lang="hu-HU" sz="2400" dirty="0" err="1" smtClean="0">
                <a:solidFill>
                  <a:srgbClr val="FFFF00"/>
                </a:solidFill>
              </a:rPr>
              <a:t>for-each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r>
              <a:rPr lang="hu-HU" sz="2400" dirty="0" smtClean="0"/>
              <a:t>)</a:t>
            </a:r>
            <a:endParaRPr lang="hu-HU" sz="2400" dirty="0"/>
          </a:p>
          <a:p>
            <a:r>
              <a:rPr lang="hu-HU" sz="2400" dirty="0" err="1" smtClean="0">
                <a:solidFill>
                  <a:srgbClr val="FFFF00"/>
                </a:solidFill>
              </a:rPr>
              <a:t>while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endParaRPr lang="hu-HU" sz="2400" dirty="0"/>
          </a:p>
          <a:p>
            <a:r>
              <a:rPr lang="hu-HU" sz="2400" dirty="0" err="1">
                <a:solidFill>
                  <a:srgbClr val="FFFF00"/>
                </a:solidFill>
              </a:rPr>
              <a:t>d</a:t>
            </a:r>
            <a:r>
              <a:rPr lang="hu-HU" sz="2400" dirty="0" err="1" smtClean="0">
                <a:solidFill>
                  <a:srgbClr val="FFFF00"/>
                </a:solidFill>
              </a:rPr>
              <a:t>o</a:t>
            </a:r>
            <a:r>
              <a:rPr lang="hu-HU" sz="2400" dirty="0" smtClean="0">
                <a:solidFill>
                  <a:srgbClr val="FFFF00"/>
                </a:solidFill>
              </a:rPr>
              <a:t> </a:t>
            </a:r>
            <a:r>
              <a:rPr lang="hu-HU" sz="2400" dirty="0" err="1" smtClean="0">
                <a:solidFill>
                  <a:srgbClr val="FFFF00"/>
                </a:solidFill>
              </a:rPr>
              <a:t>while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endParaRPr lang="hu-HU" sz="2400" dirty="0"/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6393135" y="3795725"/>
            <a:ext cx="5032670" cy="1460017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hu-HU" sz="2400" dirty="0" err="1">
                <a:solidFill>
                  <a:srgbClr val="00B0F0"/>
                </a:solidFill>
              </a:rPr>
              <a:t>b</a:t>
            </a:r>
            <a:r>
              <a:rPr lang="hu-HU" sz="2400" dirty="0" err="1" smtClean="0">
                <a:solidFill>
                  <a:srgbClr val="00B0F0"/>
                </a:solidFill>
              </a:rPr>
              <a:t>reak</a:t>
            </a:r>
            <a:r>
              <a:rPr lang="hu-HU" sz="2400" dirty="0" smtClean="0">
                <a:solidFill>
                  <a:srgbClr val="FFFF00"/>
                </a:solidFill>
              </a:rPr>
              <a:t> </a:t>
            </a:r>
            <a:r>
              <a:rPr lang="hu-HU" sz="2400" dirty="0" err="1" smtClean="0"/>
              <a:t>statement</a:t>
            </a:r>
            <a:endParaRPr lang="hu-HU" sz="2400" dirty="0"/>
          </a:p>
          <a:p>
            <a:r>
              <a:rPr lang="hu-HU" sz="2400" dirty="0" err="1" smtClean="0">
                <a:solidFill>
                  <a:srgbClr val="00B0F0"/>
                </a:solidFill>
              </a:rPr>
              <a:t>continue</a:t>
            </a:r>
            <a:r>
              <a:rPr lang="hu-HU" sz="2400" dirty="0"/>
              <a:t> </a:t>
            </a:r>
            <a:r>
              <a:rPr lang="hu-HU" sz="2400" dirty="0" err="1" smtClean="0"/>
              <a:t>statement</a:t>
            </a:r>
            <a:endParaRPr lang="hu-HU" sz="2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93616" y="2833612"/>
            <a:ext cx="117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A</a:t>
            </a:r>
            <a:r>
              <a:rPr lang="en-US" dirty="0" smtClean="0"/>
              <a:t>s </a:t>
            </a:r>
            <a:r>
              <a:rPr lang="en-US" dirty="0"/>
              <a:t>we have seen </a:t>
            </a:r>
            <a:r>
              <a:rPr lang="en-US" dirty="0" smtClean="0"/>
              <a:t>before</a:t>
            </a:r>
            <a:r>
              <a:rPr lang="hu-HU" dirty="0" smtClean="0"/>
              <a:t> t</a:t>
            </a:r>
            <a:r>
              <a:rPr lang="en-US" dirty="0"/>
              <a:t>here are </a:t>
            </a:r>
            <a:r>
              <a:rPr lang="en-US" b="1" dirty="0">
                <a:solidFill>
                  <a:srgbClr val="FFFF00"/>
                </a:solidFill>
              </a:rPr>
              <a:t>three types of loops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two type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 of loop control statements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en-US" dirty="0"/>
              <a:t>in java.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0" grpId="0" animBg="1"/>
      <p:bldP spid="8" grpId="0" build="p" animBg="1"/>
      <p:bldP spid="6" grpId="0" build="p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Loops</a:t>
            </a:r>
            <a:r>
              <a:rPr lang="hu-HU" sz="4000" dirty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9" name="Folyamatábra: Befejezés 18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17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For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loop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46112" y="2198519"/>
            <a:ext cx="3850388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(int i = 0; i &lt; 4; i++)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(i</a:t>
            </a:r>
            <a:r>
              <a:rPr lang="hu-HU" i="1" dirty="0"/>
              <a:t>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1213232" y="4014338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2481547" y="3342359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5128134" y="2198518"/>
            <a:ext cx="5610678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String[] </a:t>
            </a:r>
            <a:r>
              <a:rPr lang="hu-HU" dirty="0" err="1"/>
              <a:t>colours</a:t>
            </a:r>
            <a:r>
              <a:rPr lang="nl-NL" dirty="0"/>
              <a:t> = </a:t>
            </a:r>
            <a:r>
              <a:rPr lang="nl-NL" dirty="0" smtClean="0"/>
              <a:t>{</a:t>
            </a:r>
            <a:r>
              <a:rPr lang="hu-HU" dirty="0"/>
              <a:t>"</a:t>
            </a:r>
            <a:r>
              <a:rPr lang="hu-HU" dirty="0" err="1"/>
              <a:t>red</a:t>
            </a:r>
            <a:r>
              <a:rPr lang="hu-HU" dirty="0"/>
              <a:t>", "</a:t>
            </a:r>
            <a:r>
              <a:rPr lang="hu-HU" dirty="0" err="1"/>
              <a:t>green</a:t>
            </a:r>
            <a:r>
              <a:rPr lang="hu-HU" dirty="0"/>
              <a:t>", "</a:t>
            </a:r>
            <a:r>
              <a:rPr lang="hu-HU" dirty="0" err="1" smtClean="0"/>
              <a:t>blue</a:t>
            </a:r>
            <a:r>
              <a:rPr lang="hu-HU" dirty="0"/>
              <a:t> "</a:t>
            </a:r>
            <a:r>
              <a:rPr lang="hu-HU" dirty="0" smtClean="0"/>
              <a:t>, </a:t>
            </a:r>
            <a:r>
              <a:rPr lang="hu-HU" dirty="0"/>
              <a:t>" </a:t>
            </a:r>
            <a:r>
              <a:rPr lang="hu-HU" dirty="0" err="1" smtClean="0"/>
              <a:t>yellow</a:t>
            </a:r>
            <a:r>
              <a:rPr lang="hu-HU" dirty="0" smtClean="0"/>
              <a:t>"</a:t>
            </a:r>
            <a:r>
              <a:rPr lang="nl-NL" dirty="0" smtClean="0"/>
              <a:t>};</a:t>
            </a:r>
            <a:r>
              <a:rPr lang="hu-HU" dirty="0" smtClean="0"/>
              <a:t> </a:t>
            </a:r>
            <a:endParaRPr lang="hu-HU" dirty="0"/>
          </a:p>
          <a:p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nl-NL" b="1" dirty="0" smtClean="0">
                <a:solidFill>
                  <a:srgbClr val="FFC000"/>
                </a:solidFill>
              </a:rPr>
              <a:t>String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s </a:t>
            </a:r>
            <a:r>
              <a:rPr lang="hu-HU" b="1" dirty="0" smtClean="0">
                <a:solidFill>
                  <a:srgbClr val="FFC000"/>
                </a:solidFill>
              </a:rPr>
              <a:t>: colours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 smtClean="0"/>
              <a:t>	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(s);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Lekerekített téglalap 12"/>
          <p:cNvSpPr/>
          <p:nvPr/>
        </p:nvSpPr>
        <p:spPr>
          <a:xfrm>
            <a:off x="5754043" y="4014338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err="1" smtClean="0"/>
              <a:t>red</a:t>
            </a:r>
            <a:endParaRPr lang="hu-HU" sz="2800" dirty="0" smtClean="0"/>
          </a:p>
          <a:p>
            <a:r>
              <a:rPr lang="hu-HU" sz="2800" dirty="0" err="1" smtClean="0"/>
              <a:t>green</a:t>
            </a:r>
            <a:endParaRPr lang="hu-HU" sz="2800" dirty="0" smtClean="0"/>
          </a:p>
          <a:p>
            <a:r>
              <a:rPr lang="hu-HU" sz="2800" dirty="0" err="1" smtClean="0"/>
              <a:t>blue</a:t>
            </a:r>
            <a:endParaRPr lang="hu-HU" sz="2800" dirty="0" smtClean="0"/>
          </a:p>
          <a:p>
            <a:r>
              <a:rPr lang="hu-HU" sz="2800" dirty="0" err="1" smtClean="0"/>
              <a:t>yellow</a:t>
            </a:r>
            <a:endParaRPr lang="hu-HU" sz="2800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H="1">
            <a:off x="7022358" y="3334121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14"/>
          <p:cNvSpPr/>
          <p:nvPr/>
        </p:nvSpPr>
        <p:spPr>
          <a:xfrm>
            <a:off x="5818557" y="1834645"/>
            <a:ext cx="2420907" cy="396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</a:t>
            </a:r>
            <a:r>
              <a:rPr lang="hu-HU" dirty="0" err="1" smtClean="0"/>
              <a:t>or-each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1277746" y="1842883"/>
            <a:ext cx="2420907" cy="3968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8" grpId="0" animBg="1"/>
      <p:bldP spid="10" grpId="0" animBg="1"/>
      <p:bldP spid="13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Loops</a:t>
            </a:r>
            <a:r>
              <a:rPr lang="hu-HU" sz="4000" dirty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9" name="Folyamatábra: Befejezés 18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18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While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loop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46112" y="2198519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int </a:t>
            </a:r>
            <a:r>
              <a:rPr lang="hu-HU" dirty="0"/>
              <a:t>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 smtClean="0">
                <a:solidFill>
                  <a:srgbClr val="FFFF00"/>
                </a:solidFill>
              </a:rPr>
              <a:t>while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(i &lt;</a:t>
            </a:r>
            <a:r>
              <a:rPr lang="hu-HU" b="1" dirty="0" smtClean="0">
                <a:solidFill>
                  <a:srgbClr val="FFC000"/>
                </a:solidFill>
              </a:rPr>
              <a:t>=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3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 smtClean="0"/>
              <a:t>	</a:t>
            </a:r>
            <a:r>
              <a:rPr lang="hu-HU" dirty="0" err="1" smtClean="0"/>
              <a:t>System.out.println</a:t>
            </a:r>
            <a:r>
              <a:rPr lang="hu-HU" dirty="0" smtClean="0"/>
              <a:t>(i);</a:t>
            </a:r>
          </a:p>
          <a:p>
            <a:r>
              <a:rPr lang="hu-HU" b="1" dirty="0" smtClean="0">
                <a:solidFill>
                  <a:srgbClr val="FFC000"/>
                </a:solidFill>
              </a:rPr>
              <a:t>       i</a:t>
            </a:r>
            <a:r>
              <a:rPr lang="hu-HU" b="1" dirty="0">
                <a:solidFill>
                  <a:srgbClr val="FFC000"/>
                </a:solidFill>
              </a:rPr>
              <a:t>++;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1215348" y="4486686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2483663" y="3946515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5198681" y="2202989"/>
            <a:ext cx="386939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int 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>
                <a:solidFill>
                  <a:srgbClr val="FFFF00"/>
                </a:solidFill>
              </a:rPr>
              <a:t>d</a:t>
            </a:r>
            <a:r>
              <a:rPr lang="hu-HU" b="1" dirty="0" err="1" smtClean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C000"/>
                </a:solidFill>
              </a:rPr>
              <a:t>       i++;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/>
              <a:t>System.out.println</a:t>
            </a:r>
            <a:r>
              <a:rPr lang="hu-HU" dirty="0"/>
              <a:t>(i</a:t>
            </a:r>
            <a:r>
              <a:rPr lang="hu-HU" dirty="0" smtClean="0"/>
              <a:t>);</a:t>
            </a:r>
            <a:endParaRPr lang="hu-HU" b="1" dirty="0">
              <a:solidFill>
                <a:srgbClr val="FFC0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hu-HU" b="1" dirty="0" err="1">
                <a:solidFill>
                  <a:srgbClr val="FFFF00"/>
                </a:solidFill>
              </a:rPr>
              <a:t>while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(i&gt;100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r>
              <a:rPr lang="hu-HU" b="1" dirty="0">
                <a:solidFill>
                  <a:srgbClr val="FFFF00"/>
                </a:solidFill>
              </a:rPr>
              <a:t>;  </a:t>
            </a:r>
            <a:r>
              <a:rPr lang="hu-HU" b="1" dirty="0">
                <a:solidFill>
                  <a:srgbClr val="FF0000"/>
                </a:solidFill>
              </a:rPr>
              <a:t>//</a:t>
            </a:r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5770821" y="4485481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smtClean="0"/>
              <a:t>1</a:t>
            </a:r>
            <a:endParaRPr lang="hu-HU" sz="2800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H="1">
            <a:off x="7039136" y="3945310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14"/>
          <p:cNvSpPr/>
          <p:nvPr/>
        </p:nvSpPr>
        <p:spPr>
          <a:xfrm>
            <a:off x="6419920" y="1903473"/>
            <a:ext cx="2420907" cy="3968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 smtClean="0"/>
              <a:t>o</a:t>
            </a:r>
            <a:r>
              <a:rPr lang="hu-HU" dirty="0" smtClean="0"/>
              <a:t> </a:t>
            </a:r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1850309" y="1903473"/>
            <a:ext cx="2420907" cy="3968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99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8" grpId="0" animBg="1"/>
      <p:bldP spid="10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Loops</a:t>
            </a:r>
            <a:r>
              <a:rPr lang="hu-HU" sz="4000" dirty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9" name="Folyamatábra: Befejezés 18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9234616" y="5486400"/>
            <a:ext cx="2673367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19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>
                <a:solidFill>
                  <a:srgbClr val="FFFF00"/>
                </a:solidFill>
              </a:rPr>
              <a:t>Break</a:t>
            </a:r>
            <a:r>
              <a:rPr lang="hu-HU" dirty="0">
                <a:solidFill>
                  <a:srgbClr val="FFFF00"/>
                </a:solidFill>
              </a:rPr>
              <a:t> and </a:t>
            </a:r>
            <a:r>
              <a:rPr lang="hu-HU" dirty="0" err="1">
                <a:solidFill>
                  <a:srgbClr val="FFFF00"/>
                </a:solidFill>
              </a:rPr>
              <a:t>continue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646112" y="2198519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(int i = 0; i &lt; </a:t>
            </a:r>
            <a:r>
              <a:rPr lang="hu-HU" b="1" dirty="0" smtClean="0">
                <a:solidFill>
                  <a:srgbClr val="FFC000"/>
                </a:solidFill>
              </a:rPr>
              <a:t>10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</a:t>
            </a:r>
            <a:r>
              <a:rPr lang="nn-NO" dirty="0" smtClean="0"/>
              <a:t>if </a:t>
            </a:r>
            <a:r>
              <a:rPr lang="nn-NO" dirty="0"/>
              <a:t>(i == 4) 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nn-NO" b="1" dirty="0" smtClean="0">
                <a:solidFill>
                  <a:srgbClr val="00B0F0"/>
                </a:solidFill>
              </a:rPr>
              <a:t>break</a:t>
            </a:r>
            <a:r>
              <a:rPr lang="nn-NO" b="1" dirty="0">
                <a:solidFill>
                  <a:srgbClr val="00B0F0"/>
                </a:solidFill>
              </a:rPr>
              <a:t>;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/>
              <a:t>}</a:t>
            </a:r>
            <a:endParaRPr lang="nn-NO" dirty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(i</a:t>
            </a:r>
            <a:r>
              <a:rPr lang="hu-HU" i="1" dirty="0"/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1303850" y="430266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2572165" y="376249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5148087" y="2198519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(int i = 0; i &lt; </a:t>
            </a:r>
            <a:r>
              <a:rPr lang="hu-HU" b="1" dirty="0" smtClean="0">
                <a:solidFill>
                  <a:srgbClr val="FFC000"/>
                </a:solidFill>
              </a:rPr>
              <a:t>5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</a:t>
            </a:r>
            <a:r>
              <a:rPr lang="nn-NO" dirty="0" smtClean="0"/>
              <a:t>if </a:t>
            </a:r>
            <a:r>
              <a:rPr lang="nn-NO" dirty="0"/>
              <a:t>(i == </a:t>
            </a:r>
            <a:r>
              <a:rPr lang="hu-HU" dirty="0" smtClean="0"/>
              <a:t>2</a:t>
            </a:r>
            <a:r>
              <a:rPr lang="nn-NO" dirty="0" smtClean="0"/>
              <a:t>) </a:t>
            </a:r>
            <a:r>
              <a:rPr lang="nn-NO" dirty="0"/>
              <a:t>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hu-HU" b="1" dirty="0" err="1" smtClean="0">
                <a:solidFill>
                  <a:srgbClr val="00B0F0"/>
                </a:solidFill>
              </a:rPr>
              <a:t>continue</a:t>
            </a:r>
            <a:r>
              <a:rPr lang="nn-NO" b="1" dirty="0" smtClean="0">
                <a:solidFill>
                  <a:srgbClr val="00B0F0"/>
                </a:solidFill>
              </a:rPr>
              <a:t>;</a:t>
            </a:r>
            <a:endParaRPr lang="nn-NO" b="1" dirty="0">
              <a:solidFill>
                <a:srgbClr val="00B0F0"/>
              </a:solidFill>
            </a:endParaRP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/>
              <a:t>}</a:t>
            </a:r>
            <a:endParaRPr lang="nn-NO" dirty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(i</a:t>
            </a:r>
            <a:r>
              <a:rPr lang="hu-HU" i="1" dirty="0"/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22" name="Lekerekített téglalap 21"/>
          <p:cNvSpPr/>
          <p:nvPr/>
        </p:nvSpPr>
        <p:spPr>
          <a:xfrm>
            <a:off x="5797588" y="430266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/>
              <a:t>3</a:t>
            </a:r>
            <a:endParaRPr lang="hu-HU" sz="2800" dirty="0" smtClean="0"/>
          </a:p>
          <a:p>
            <a:r>
              <a:rPr lang="hu-HU" sz="2800" dirty="0"/>
              <a:t>4</a:t>
            </a:r>
          </a:p>
        </p:txBody>
      </p:sp>
      <p:cxnSp>
        <p:nvCxnSpPr>
          <p:cNvPr id="23" name="Egyenes összekötő nyíllal 22"/>
          <p:cNvCxnSpPr/>
          <p:nvPr/>
        </p:nvCxnSpPr>
        <p:spPr>
          <a:xfrm flipH="1">
            <a:off x="7065903" y="376249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kerekített téglalap 16"/>
          <p:cNvSpPr/>
          <p:nvPr/>
        </p:nvSpPr>
        <p:spPr>
          <a:xfrm>
            <a:off x="1879104" y="1848697"/>
            <a:ext cx="2420907" cy="3968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break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6393284" y="1848551"/>
            <a:ext cx="2420907" cy="3968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continue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21" grpId="0" animBg="1"/>
      <p:bldP spid="22" grpId="0" animBg="1"/>
      <p:bldP spid="1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Nested</a:t>
            </a:r>
            <a:r>
              <a:rPr lang="hu-HU" sz="4000" dirty="0" smtClean="0"/>
              <a:t> </a:t>
            </a:r>
            <a:r>
              <a:rPr lang="hu-HU" sz="4000" dirty="0" err="1" smtClean="0"/>
              <a:t>loops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69557" y="1300167"/>
            <a:ext cx="1124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placing of one loop inside the body of another loop is called nesting. In other words if a loop exists inside the body of another loop, it's called nested loop. In this case the outer loop takes control of the number of complete repetitions of the inner loop.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22542" y="2508285"/>
            <a:ext cx="4461347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(int i = 0; i &lt; </a:t>
            </a:r>
            <a:r>
              <a:rPr lang="hu-HU" b="1" dirty="0" smtClean="0">
                <a:solidFill>
                  <a:srgbClr val="FFC000"/>
                </a:solidFill>
              </a:rPr>
              <a:t>5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</a:t>
            </a:r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>
                <a:solidFill>
                  <a:srgbClr val="FFC000"/>
                </a:solidFill>
              </a:rPr>
              <a:t>(int </a:t>
            </a:r>
            <a:r>
              <a:rPr lang="hu-HU" b="1" dirty="0" smtClean="0">
                <a:solidFill>
                  <a:srgbClr val="FFC000"/>
                </a:solidFill>
              </a:rPr>
              <a:t>j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= 0; </a:t>
            </a:r>
            <a:r>
              <a:rPr lang="hu-HU" b="1" dirty="0" smtClean="0">
                <a:solidFill>
                  <a:srgbClr val="FFC000"/>
                </a:solidFill>
              </a:rPr>
              <a:t>j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&lt; </a:t>
            </a:r>
            <a:r>
              <a:rPr lang="hu-HU" b="1" dirty="0" smtClean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hu-HU" b="1" dirty="0" smtClean="0">
                <a:solidFill>
                  <a:srgbClr val="FFC000"/>
                </a:solidFill>
              </a:rPr>
              <a:t>j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hu-HU" dirty="0" err="1"/>
              <a:t>System.</a:t>
            </a:r>
            <a:r>
              <a:rPr lang="hu-HU" i="1" dirty="0" err="1"/>
              <a:t>out.println</a:t>
            </a:r>
            <a:r>
              <a:rPr lang="hu-HU" i="1" dirty="0" smtClean="0"/>
              <a:t>(*);</a:t>
            </a:r>
            <a:endParaRPr lang="nn-NO" b="1" dirty="0">
              <a:solidFill>
                <a:srgbClr val="00B0F0"/>
              </a:solidFill>
            </a:endParaRP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>
                <a:solidFill>
                  <a:srgbClr val="FFFF00"/>
                </a:solidFill>
              </a:rPr>
              <a:t>}</a:t>
            </a:r>
            <a:endParaRPr lang="nn-NO" dirty="0">
              <a:solidFill>
                <a:srgbClr val="FFFF00"/>
              </a:solidFill>
            </a:endParaRPr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(); 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i="1" dirty="0" err="1" smtClean="0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i="1" dirty="0" err="1" smtClean="0">
                <a:solidFill>
                  <a:schemeClr val="tx1">
                    <a:lumMod val="75000"/>
                  </a:schemeClr>
                </a:solidFill>
              </a:rPr>
              <a:t>new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 line</a:t>
            </a:r>
            <a:endParaRPr lang="hu-HU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1674550" y="4521815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200" dirty="0" smtClean="0"/>
              <a:t>*</a:t>
            </a:r>
          </a:p>
          <a:p>
            <a:r>
              <a:rPr lang="hu-HU" sz="3200" dirty="0" smtClean="0"/>
              <a:t>**</a:t>
            </a:r>
          </a:p>
          <a:p>
            <a:r>
              <a:rPr lang="hu-HU" sz="3200" dirty="0" smtClean="0"/>
              <a:t>***</a:t>
            </a:r>
          </a:p>
          <a:p>
            <a:r>
              <a:rPr lang="hu-HU" sz="3200" dirty="0" smtClean="0"/>
              <a:t>****</a:t>
            </a:r>
            <a:endParaRPr lang="hu-HU" sz="3200" dirty="0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2753215" y="4094908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180468" y="2507945"/>
            <a:ext cx="4461347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String</a:t>
            </a:r>
            <a:r>
              <a:rPr lang="hu-HU" dirty="0"/>
              <a:t>[] </a:t>
            </a:r>
            <a:r>
              <a:rPr lang="hu-HU" dirty="0" err="1"/>
              <a:t>arrayString</a:t>
            </a:r>
            <a:r>
              <a:rPr lang="hu-HU" dirty="0"/>
              <a:t> = {"</a:t>
            </a:r>
            <a:r>
              <a:rPr lang="hu-HU" dirty="0" err="1"/>
              <a:t>up</a:t>
            </a:r>
            <a:r>
              <a:rPr lang="hu-HU" dirty="0"/>
              <a:t>", "down"};</a:t>
            </a:r>
          </a:p>
          <a:p>
            <a:r>
              <a:rPr lang="hu-HU" dirty="0" smtClean="0"/>
              <a:t>int</a:t>
            </a:r>
            <a:r>
              <a:rPr lang="hu-HU" dirty="0"/>
              <a:t>[] </a:t>
            </a:r>
            <a:r>
              <a:rPr lang="hu-HU" dirty="0" err="1"/>
              <a:t>arrayNum</a:t>
            </a:r>
            <a:r>
              <a:rPr lang="hu-HU" dirty="0"/>
              <a:t> = {1, 2};</a:t>
            </a:r>
          </a:p>
          <a:p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err="1" smtClean="0">
                <a:solidFill>
                  <a:srgbClr val="FFC000"/>
                </a:solidFill>
              </a:rPr>
              <a:t>String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s : </a:t>
            </a:r>
            <a:r>
              <a:rPr lang="hu-HU" b="1" dirty="0" err="1" smtClean="0">
                <a:solidFill>
                  <a:srgbClr val="FFC000"/>
                </a:solidFill>
              </a:rPr>
              <a:t>arrayString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</a:t>
            </a:r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>
                <a:solidFill>
                  <a:srgbClr val="FFC000"/>
                </a:solidFill>
              </a:rPr>
              <a:t>Integer i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: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arrayNum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(s</a:t>
            </a:r>
            <a:r>
              <a:rPr lang="hu-HU" dirty="0"/>
              <a:t> </a:t>
            </a:r>
            <a:r>
              <a:rPr lang="hu-HU" dirty="0" smtClean="0"/>
              <a:t>+ " " + </a:t>
            </a:r>
            <a:r>
              <a:rPr lang="hu-HU" i="1" dirty="0" smtClean="0"/>
              <a:t>i);</a:t>
            </a:r>
            <a:endParaRPr lang="nn-NO" b="1" dirty="0">
              <a:solidFill>
                <a:srgbClr val="00B0F0"/>
              </a:solidFill>
            </a:endParaRP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>
                <a:solidFill>
                  <a:srgbClr val="FFFF00"/>
                </a:solidFill>
              </a:rPr>
              <a:t>}</a:t>
            </a:r>
            <a:endParaRPr lang="nn-NO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8351326" y="4521815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err="1"/>
              <a:t>up</a:t>
            </a:r>
            <a:r>
              <a:rPr lang="hu-HU" sz="2800" dirty="0"/>
              <a:t> 1</a:t>
            </a:r>
          </a:p>
          <a:p>
            <a:r>
              <a:rPr lang="hu-HU" sz="2800" dirty="0" err="1"/>
              <a:t>up</a:t>
            </a:r>
            <a:r>
              <a:rPr lang="hu-HU" sz="2800" dirty="0"/>
              <a:t> 2</a:t>
            </a:r>
          </a:p>
          <a:p>
            <a:r>
              <a:rPr lang="hu-HU" sz="2800" dirty="0"/>
              <a:t>down 1</a:t>
            </a:r>
          </a:p>
          <a:p>
            <a:r>
              <a:rPr lang="hu-HU" sz="2800" dirty="0"/>
              <a:t>down 2</a:t>
            </a:r>
          </a:p>
        </p:txBody>
      </p:sp>
      <p:cxnSp>
        <p:nvCxnSpPr>
          <p:cNvPr id="17" name="Egyenes összekötő nyíllal 16"/>
          <p:cNvCxnSpPr/>
          <p:nvPr/>
        </p:nvCxnSpPr>
        <p:spPr>
          <a:xfrm flipH="1">
            <a:off x="9404488" y="4120931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kerekített téglalap 17"/>
          <p:cNvSpPr/>
          <p:nvPr/>
        </p:nvSpPr>
        <p:spPr>
          <a:xfrm>
            <a:off x="5622589" y="3523607"/>
            <a:ext cx="1838357" cy="5764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Nested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for-each</a:t>
            </a:r>
            <a:r>
              <a:rPr lang="hu-HU" dirty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4703410" y="2868631"/>
            <a:ext cx="1838357" cy="5764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Nested</a:t>
            </a:r>
            <a:endParaRPr lang="hu-HU" dirty="0" smtClean="0"/>
          </a:p>
          <a:p>
            <a:pPr algn="ctr"/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97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1" grpId="0" animBg="1"/>
      <p:bldP spid="12" grpId="0" animBg="1"/>
      <p:bldP spid="14" grpId="0" animBg="1"/>
      <p:bldP spid="16" grpId="0" animBg="1"/>
      <p:bldP spid="1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Optional</a:t>
            </a:r>
            <a:r>
              <a:rPr lang="hu-HU" sz="4000" dirty="0"/>
              <a:t> </a:t>
            </a:r>
            <a:r>
              <a:rPr lang="hu-HU" sz="4000" dirty="0" err="1" smtClean="0"/>
              <a:t>Labels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loops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46111" y="1848377"/>
            <a:ext cx="1086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have a name </a:t>
            </a:r>
            <a:r>
              <a:rPr lang="hu-HU" dirty="0" err="1" smtClean="0"/>
              <a:t>for</a:t>
            </a:r>
            <a:r>
              <a:rPr lang="en-US" dirty="0" smtClean="0"/>
              <a:t> </a:t>
            </a:r>
            <a:r>
              <a:rPr lang="en-US" dirty="0"/>
              <a:t>each Java for loop. To do so, we use label before the for loop. It is useful if we have </a:t>
            </a:r>
            <a:r>
              <a:rPr lang="hu-HU" dirty="0" smtClean="0"/>
              <a:t>a </a:t>
            </a:r>
            <a:r>
              <a:rPr lang="en-US" dirty="0" smtClean="0"/>
              <a:t>nested </a:t>
            </a:r>
            <a:r>
              <a:rPr lang="en-US" dirty="0"/>
              <a:t>for loop so that we can break/continue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exact</a:t>
            </a:r>
            <a:r>
              <a:rPr lang="en-US" dirty="0" smtClean="0"/>
              <a:t> loop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usage</a:t>
            </a:r>
            <a:r>
              <a:rPr lang="hu-HU" dirty="0" smtClean="0"/>
              <a:t> of </a:t>
            </a:r>
            <a:r>
              <a:rPr lang="hu-HU" dirty="0" err="1" smtClean="0"/>
              <a:t>labels</a:t>
            </a:r>
            <a:r>
              <a:rPr lang="hu-HU" dirty="0" smtClean="0"/>
              <a:t> and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nested</a:t>
            </a:r>
            <a:r>
              <a:rPr lang="hu-HU" dirty="0" smtClean="0"/>
              <a:t> </a:t>
            </a:r>
            <a:r>
              <a:rPr lang="hu-HU" dirty="0" err="1" smtClean="0"/>
              <a:t>loops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lecture</a:t>
            </a:r>
            <a:r>
              <a:rPr lang="hu-HU" dirty="0" smtClean="0"/>
              <a:t>. 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490944" y="3966380"/>
            <a:ext cx="4461347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OUTER_LOOP:</a:t>
            </a: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>
                <a:solidFill>
                  <a:srgbClr val="FFC000"/>
                </a:solidFill>
              </a:rPr>
              <a:t>(int i = 0; i &lt; </a:t>
            </a:r>
            <a:r>
              <a:rPr lang="hu-HU" b="1" dirty="0" smtClean="0">
                <a:solidFill>
                  <a:srgbClr val="FFC000"/>
                </a:solidFill>
              </a:rPr>
              <a:t>5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</a:t>
            </a:r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INNER_LOOP: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>
                <a:solidFill>
                  <a:srgbClr val="FFC000"/>
                </a:solidFill>
              </a:rPr>
              <a:t>(int </a:t>
            </a:r>
            <a:r>
              <a:rPr lang="hu-HU" b="1" dirty="0" smtClean="0">
                <a:solidFill>
                  <a:srgbClr val="FFC000"/>
                </a:solidFill>
              </a:rPr>
              <a:t>j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= 0; </a:t>
            </a:r>
            <a:r>
              <a:rPr lang="hu-HU" b="1" dirty="0" smtClean="0">
                <a:solidFill>
                  <a:srgbClr val="FFC000"/>
                </a:solidFill>
              </a:rPr>
              <a:t>j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&lt; </a:t>
            </a:r>
            <a:r>
              <a:rPr lang="hu-HU" b="1" dirty="0" smtClean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i++)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                     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(*);</a:t>
            </a:r>
            <a:endParaRPr lang="nn-NO" b="1" dirty="0">
              <a:solidFill>
                <a:srgbClr val="00B0F0"/>
              </a:solidFill>
            </a:endParaRP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>
                <a:solidFill>
                  <a:srgbClr val="FFFF00"/>
                </a:solidFill>
              </a:rPr>
              <a:t>}</a:t>
            </a:r>
            <a:endParaRPr lang="nn-NO" dirty="0">
              <a:solidFill>
                <a:srgbClr val="FFFF00"/>
              </a:solidFill>
            </a:endParaRPr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(); 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i="1" dirty="0" err="1" smtClean="0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i="1" dirty="0" err="1" smtClean="0">
                <a:solidFill>
                  <a:schemeClr val="tx1">
                    <a:lumMod val="75000"/>
                  </a:schemeClr>
                </a:solidFill>
              </a:rPr>
              <a:t>new</a:t>
            </a:r>
            <a:r>
              <a:rPr lang="hu-HU" i="1" dirty="0" smtClean="0">
                <a:solidFill>
                  <a:schemeClr val="tx1">
                    <a:lumMod val="75000"/>
                  </a:schemeClr>
                </a:solidFill>
              </a:rPr>
              <a:t> line</a:t>
            </a:r>
            <a:endParaRPr lang="hu-HU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4556397" y="3627219"/>
            <a:ext cx="3253065" cy="39682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Nested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labels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11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1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6721</TotalTime>
  <Words>561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 Programming:  Step by Step from A to Z MORE ABOUT Loops The nested loop</vt:lpstr>
      <vt:lpstr>Loops overview</vt:lpstr>
      <vt:lpstr>Loops overview</vt:lpstr>
      <vt:lpstr>Loops overview</vt:lpstr>
      <vt:lpstr>Loops overview</vt:lpstr>
      <vt:lpstr>Nested loops</vt:lpstr>
      <vt:lpstr>Optional Labels for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278</cp:revision>
  <dcterms:created xsi:type="dcterms:W3CDTF">2019-02-12T21:35:40Z</dcterms:created>
  <dcterms:modified xsi:type="dcterms:W3CDTF">2019-04-17T09:31:31Z</dcterms:modified>
</cp:coreProperties>
</file>