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9" r:id="rId2"/>
    <p:sldId id="269" r:id="rId3"/>
    <p:sldId id="287" r:id="rId4"/>
    <p:sldId id="28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84886" y="1447800"/>
            <a:ext cx="11038703" cy="3915032"/>
          </a:xfrm>
        </p:spPr>
        <p:txBody>
          <a:bodyPr/>
          <a:lstStyle/>
          <a:p>
            <a:r>
              <a:rPr lang="en-US" b="1" dirty="0"/>
              <a:t>Java </a:t>
            </a:r>
            <a:r>
              <a:rPr lang="hu-HU" b="1" dirty="0" smtClean="0"/>
              <a:t>P</a:t>
            </a:r>
            <a:r>
              <a:rPr lang="en-US" b="1" dirty="0" err="1" smtClean="0"/>
              <a:t>rogra</a:t>
            </a:r>
            <a:r>
              <a:rPr lang="hu-HU" b="1" dirty="0" smtClean="0"/>
              <a:t>m</a:t>
            </a:r>
            <a:r>
              <a:rPr lang="en-US" b="1" dirty="0" err="1" smtClean="0"/>
              <a:t>ming</a:t>
            </a:r>
            <a:r>
              <a:rPr lang="en-US" b="1" dirty="0"/>
              <a:t>: </a:t>
            </a:r>
            <a:r>
              <a:rPr lang="hu-HU" b="1" dirty="0"/>
              <a:t/>
            </a:r>
            <a:br>
              <a:rPr lang="hu-HU" b="1" dirty="0"/>
            </a:br>
            <a:r>
              <a:rPr lang="en-US" b="1" dirty="0"/>
              <a:t>Step by Step from A to Z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sz="4400" dirty="0">
                <a:solidFill>
                  <a:srgbClr val="FF0000"/>
                </a:solidFill>
              </a:rPr>
              <a:t>MORE ABOUT </a:t>
            </a: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Arrays</a:t>
            </a: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hu-HU" sz="44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Array</a:t>
            </a:r>
            <a:r>
              <a:rPr lang="hu-HU" sz="4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44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Methods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76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b="1" dirty="0" err="1" smtClean="0"/>
              <a:t>Arrays</a:t>
            </a:r>
            <a:r>
              <a:rPr lang="hu-HU" sz="4000" b="1" dirty="0" smtClean="0"/>
              <a:t> </a:t>
            </a:r>
            <a:r>
              <a:rPr lang="hu-HU" sz="4000" b="1" dirty="0" err="1" smtClean="0"/>
              <a:t>overview</a:t>
            </a:r>
            <a:endParaRPr lang="hu-HU" sz="4000" b="1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511771" y="1526201"/>
            <a:ext cx="11153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learned earlier an array is a container object that stores a fixed number of elements from </a:t>
            </a:r>
            <a:r>
              <a:rPr lang="hu-HU" dirty="0" err="1" smtClean="0"/>
              <a:t>the</a:t>
            </a:r>
            <a:r>
              <a:rPr lang="en-US" dirty="0" smtClean="0"/>
              <a:t> </a:t>
            </a:r>
            <a:r>
              <a:rPr lang="en-US" dirty="0"/>
              <a:t>same data type. Each element can be referred to by an index. Arrays are zero based and the index of the first element is zero. </a:t>
            </a:r>
            <a:endParaRPr lang="hu-HU" dirty="0"/>
          </a:p>
        </p:txBody>
      </p:sp>
      <p:sp>
        <p:nvSpPr>
          <p:cNvPr id="18" name="Szövegdoboz 17"/>
          <p:cNvSpPr txBox="1"/>
          <p:nvPr/>
        </p:nvSpPr>
        <p:spPr>
          <a:xfrm>
            <a:off x="511771" y="3767296"/>
            <a:ext cx="486032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/>
              <a:t>String[] names = {"Adam", "Kevin", "Joe</a:t>
            </a:r>
            <a:r>
              <a:rPr lang="nl-NL" dirty="0" smtClean="0"/>
              <a:t>"};</a:t>
            </a:r>
            <a:endParaRPr lang="hu-HU" dirty="0"/>
          </a:p>
        </p:txBody>
      </p:sp>
      <p:sp>
        <p:nvSpPr>
          <p:cNvPr id="8" name="Folyamatábra: Befejezés 7"/>
          <p:cNvSpPr/>
          <p:nvPr/>
        </p:nvSpPr>
        <p:spPr>
          <a:xfrm rot="1976181">
            <a:off x="10028306" y="731557"/>
            <a:ext cx="1952368" cy="4942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Reminder</a:t>
            </a:r>
            <a:endParaRPr lang="hu-HU" dirty="0"/>
          </a:p>
        </p:txBody>
      </p:sp>
      <p:sp>
        <p:nvSpPr>
          <p:cNvPr id="9" name="Folyamatábra: Másik feldolgozás 8"/>
          <p:cNvSpPr/>
          <p:nvPr/>
        </p:nvSpPr>
        <p:spPr>
          <a:xfrm>
            <a:off x="9632373" y="5486400"/>
            <a:ext cx="2275610" cy="1143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Hint! </a:t>
            </a:r>
            <a:r>
              <a:rPr lang="hu-HU" dirty="0" smtClean="0"/>
              <a:t>P</a:t>
            </a:r>
            <a:r>
              <a:rPr lang="en-US" dirty="0" err="1" smtClean="0"/>
              <a:t>reviously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endParaRPr lang="hu-HU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First </a:t>
            </a:r>
            <a:r>
              <a:rPr lang="en-US" dirty="0">
                <a:solidFill>
                  <a:srgbClr val="FFFF00"/>
                </a:solidFill>
              </a:rPr>
              <a:t>Steps in Java, lecture </a:t>
            </a:r>
            <a:r>
              <a:rPr lang="en-US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rgbClr val="FFFF00"/>
                </a:solidFill>
              </a:rPr>
              <a:t>7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endParaRPr lang="hu-HU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„</a:t>
            </a:r>
            <a:r>
              <a:rPr lang="hu-HU" dirty="0" err="1" smtClean="0">
                <a:solidFill>
                  <a:srgbClr val="FFFF00"/>
                </a:solidFill>
              </a:rPr>
              <a:t>Arrays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297826" y="3640508"/>
            <a:ext cx="4782254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/>
              <a:t>(</a:t>
            </a:r>
            <a:r>
              <a:rPr lang="hu-HU" dirty="0" err="1"/>
              <a:t>String</a:t>
            </a:r>
            <a:r>
              <a:rPr lang="hu-HU" dirty="0"/>
              <a:t> n : </a:t>
            </a:r>
            <a:r>
              <a:rPr lang="hu-HU" dirty="0" err="1"/>
              <a:t>names</a:t>
            </a:r>
            <a:r>
              <a:rPr lang="hu-HU" dirty="0"/>
              <a:t>) {</a:t>
            </a:r>
          </a:p>
          <a:p>
            <a:r>
              <a:rPr lang="hu-HU" dirty="0"/>
              <a:t>  </a:t>
            </a:r>
            <a:r>
              <a:rPr lang="hu-HU" dirty="0" err="1"/>
              <a:t>System.out.println</a:t>
            </a:r>
            <a:r>
              <a:rPr lang="hu-HU" dirty="0"/>
              <a:t>(n);</a:t>
            </a:r>
          </a:p>
          <a:p>
            <a:r>
              <a:rPr lang="hu-HU" dirty="0"/>
              <a:t>}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240161" y="3098007"/>
            <a:ext cx="508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Loop through </a:t>
            </a:r>
            <a:r>
              <a:rPr lang="hu-HU" dirty="0" err="1" smtClean="0">
                <a:solidFill>
                  <a:srgbClr val="FFFF00"/>
                </a:solidFill>
              </a:rPr>
              <a:t>the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Array with for-each loop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511771" y="3098007"/>
            <a:ext cx="493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FF00"/>
                </a:solidFill>
              </a:rPr>
              <a:t>Creating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smtClean="0">
                <a:solidFill>
                  <a:srgbClr val="FFFF00"/>
                </a:solidFill>
              </a:rPr>
              <a:t>(</a:t>
            </a:r>
            <a:r>
              <a:rPr lang="hu-HU" dirty="0" err="1" smtClean="0">
                <a:solidFill>
                  <a:srgbClr val="FFFF00"/>
                </a:solidFill>
              </a:rPr>
              <a:t>one</a:t>
            </a:r>
            <a:r>
              <a:rPr lang="hu-HU" dirty="0" err="1">
                <a:solidFill>
                  <a:srgbClr val="FFFF00"/>
                </a:solidFill>
              </a:rPr>
              <a:t>-</a:t>
            </a:r>
            <a:r>
              <a:rPr lang="hu-HU" dirty="0" err="1" smtClean="0">
                <a:solidFill>
                  <a:srgbClr val="FFFF00"/>
                </a:solidFill>
              </a:rPr>
              <a:t>dimensional</a:t>
            </a:r>
            <a:r>
              <a:rPr lang="hu-HU" dirty="0" smtClean="0">
                <a:solidFill>
                  <a:srgbClr val="FFFF00"/>
                </a:solidFill>
              </a:rPr>
              <a:t>) </a:t>
            </a:r>
            <a:r>
              <a:rPr lang="hu-HU" dirty="0" err="1" smtClean="0">
                <a:solidFill>
                  <a:srgbClr val="FFFF00"/>
                </a:solidFill>
              </a:rPr>
              <a:t>Arrays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511771" y="4886235"/>
            <a:ext cx="4860324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String[] names = new String[3];</a:t>
            </a:r>
          </a:p>
          <a:p>
            <a:r>
              <a:rPr lang="en-US" dirty="0"/>
              <a:t>names[0] = "Adam";</a:t>
            </a:r>
          </a:p>
          <a:p>
            <a:r>
              <a:rPr lang="en-US" dirty="0"/>
              <a:t>names[1] = "Kevin";</a:t>
            </a:r>
          </a:p>
          <a:p>
            <a:r>
              <a:rPr lang="en-US" dirty="0"/>
              <a:t>names[2] = "Joe";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1869989" y="4316627"/>
            <a:ext cx="48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FFC000"/>
                </a:solidFill>
              </a:rPr>
              <a:t>or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20" name="Lekerekített téglalap 19"/>
          <p:cNvSpPr/>
          <p:nvPr/>
        </p:nvSpPr>
        <p:spPr>
          <a:xfrm>
            <a:off x="6298854" y="4934822"/>
            <a:ext cx="2392068" cy="1482456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2600" dirty="0" smtClean="0"/>
              <a:t>Adam</a:t>
            </a:r>
          </a:p>
          <a:p>
            <a:r>
              <a:rPr lang="hu-HU" sz="2600" dirty="0" smtClean="0"/>
              <a:t>Kevin</a:t>
            </a:r>
          </a:p>
          <a:p>
            <a:r>
              <a:rPr lang="hu-HU" sz="2600" dirty="0" smtClean="0"/>
              <a:t>Joe</a:t>
            </a:r>
            <a:endParaRPr lang="hu-HU" sz="2600" dirty="0"/>
          </a:p>
        </p:txBody>
      </p:sp>
      <p:cxnSp>
        <p:nvCxnSpPr>
          <p:cNvPr id="21" name="Egyenes összekötő nyíllal 20"/>
          <p:cNvCxnSpPr/>
          <p:nvPr/>
        </p:nvCxnSpPr>
        <p:spPr>
          <a:xfrm flipH="1">
            <a:off x="7489779" y="4477483"/>
            <a:ext cx="6653" cy="3501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35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8" grpId="0" animBg="1"/>
      <p:bldP spid="8" grpId="0" animBg="1"/>
      <p:bldP spid="9" grpId="0" animBg="1"/>
      <p:bldP spid="3" grpId="0" animBg="1"/>
      <p:bldP spid="4" grpId="0"/>
      <p:bldP spid="5" grpId="0"/>
      <p:bldP spid="6" grpId="0" animBg="1"/>
      <p:bldP spid="7" grpId="0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b="1" dirty="0" err="1"/>
              <a:t>Array</a:t>
            </a:r>
            <a:r>
              <a:rPr lang="hu-HU" sz="4000" b="1" dirty="0"/>
              <a:t> </a:t>
            </a:r>
            <a:r>
              <a:rPr lang="hu-HU" sz="4000" b="1" dirty="0" err="1"/>
              <a:t>methods</a:t>
            </a:r>
            <a:endParaRPr lang="hu-HU" sz="4000" b="1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537239" y="1543973"/>
            <a:ext cx="11211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Arrays </a:t>
            </a:r>
            <a:r>
              <a:rPr lang="en-US" dirty="0" smtClean="0"/>
              <a:t>class </a:t>
            </a:r>
            <a:r>
              <a:rPr lang="hu-HU" dirty="0" err="1"/>
              <a:t>contains</a:t>
            </a:r>
            <a:r>
              <a:rPr lang="hu-HU" dirty="0"/>
              <a:t> </a:t>
            </a:r>
            <a:r>
              <a:rPr lang="hu-HU" dirty="0" err="1"/>
              <a:t>various</a:t>
            </a:r>
            <a:r>
              <a:rPr lang="hu-HU" dirty="0"/>
              <a:t> </a:t>
            </a:r>
            <a:r>
              <a:rPr lang="hu-HU" dirty="0" err="1" smtClean="0"/>
              <a:t>methods</a:t>
            </a:r>
            <a:r>
              <a:rPr lang="en-US" dirty="0" smtClean="0"/>
              <a:t> </a:t>
            </a:r>
            <a:r>
              <a:rPr lang="en-US" dirty="0"/>
              <a:t>for working with arrays. These methods can be used for modifying, sorting, copying, or searching data. We already learned about one of these methods earlier</a:t>
            </a:r>
            <a:r>
              <a:rPr lang="hu-HU" dirty="0"/>
              <a:t> </a:t>
            </a:r>
            <a:r>
              <a:rPr lang="en-US" dirty="0" smtClean="0"/>
              <a:t>and </a:t>
            </a:r>
            <a:r>
              <a:rPr lang="en-US" dirty="0"/>
              <a:t>that was the </a:t>
            </a:r>
            <a:r>
              <a:rPr lang="en-US" dirty="0">
                <a:solidFill>
                  <a:srgbClr val="FFFF00"/>
                </a:solidFill>
              </a:rPr>
              <a:t>sort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metho</a:t>
            </a:r>
            <a:r>
              <a:rPr lang="hu-HU" dirty="0">
                <a:solidFill>
                  <a:srgbClr val="FFFF00"/>
                </a:solidFill>
              </a:rPr>
              <a:t>d</a:t>
            </a:r>
            <a:r>
              <a:rPr lang="hu-HU" dirty="0"/>
              <a:t>. </a:t>
            </a:r>
          </a:p>
        </p:txBody>
      </p:sp>
      <p:sp>
        <p:nvSpPr>
          <p:cNvPr id="11" name="Folyamatábra: Másik feldolgozás 10"/>
          <p:cNvSpPr/>
          <p:nvPr/>
        </p:nvSpPr>
        <p:spPr>
          <a:xfrm>
            <a:off x="9632373" y="5486400"/>
            <a:ext cx="2275610" cy="1143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Hint! </a:t>
            </a:r>
            <a:r>
              <a:rPr lang="hu-HU" dirty="0" smtClean="0"/>
              <a:t>P</a:t>
            </a:r>
            <a:r>
              <a:rPr lang="en-US" dirty="0" err="1" smtClean="0"/>
              <a:t>reviously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endParaRPr lang="hu-HU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First </a:t>
            </a:r>
            <a:r>
              <a:rPr lang="en-US" dirty="0">
                <a:solidFill>
                  <a:srgbClr val="FFFF00"/>
                </a:solidFill>
              </a:rPr>
              <a:t>Steps in Java, lecture </a:t>
            </a:r>
            <a:r>
              <a:rPr lang="en-US" dirty="0" smtClean="0">
                <a:solidFill>
                  <a:srgbClr val="FFFF00"/>
                </a:solidFill>
              </a:rPr>
              <a:t>1</a:t>
            </a:r>
            <a:r>
              <a:rPr lang="hu-HU" dirty="0" smtClean="0">
                <a:solidFill>
                  <a:srgbClr val="FFFF00"/>
                </a:solidFill>
              </a:rPr>
              <a:t>8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endParaRPr lang="hu-HU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„</a:t>
            </a:r>
            <a:r>
              <a:rPr lang="hu-HU" dirty="0" err="1" smtClean="0">
                <a:solidFill>
                  <a:srgbClr val="FFFF00"/>
                </a:solidFill>
              </a:rPr>
              <a:t>Sorting</a:t>
            </a:r>
            <a:r>
              <a:rPr lang="hu-HU" dirty="0" smtClean="0">
                <a:solidFill>
                  <a:srgbClr val="FFFF00"/>
                </a:solidFill>
              </a:rPr>
              <a:t> </a:t>
            </a:r>
            <a:r>
              <a:rPr lang="hu-HU" dirty="0" err="1" smtClean="0">
                <a:solidFill>
                  <a:srgbClr val="FFFF00"/>
                </a:solidFill>
              </a:rPr>
              <a:t>arrays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12" name="Folyamatábra: Befejezés 11"/>
          <p:cNvSpPr/>
          <p:nvPr/>
        </p:nvSpPr>
        <p:spPr>
          <a:xfrm rot="1976181">
            <a:off x="10028306" y="731557"/>
            <a:ext cx="1952368" cy="4942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Reminder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646111" y="3689391"/>
            <a:ext cx="4189500" cy="203132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[] numbers = {1, 5, 3, -2, 10, 8};</a:t>
            </a:r>
          </a:p>
          <a:p>
            <a:r>
              <a:rPr lang="hu-HU" dirty="0"/>
              <a:t>     </a:t>
            </a:r>
            <a:endParaRPr lang="hu-HU" dirty="0" smtClean="0"/>
          </a:p>
          <a:p>
            <a:r>
              <a:rPr lang="hu-HU" dirty="0" err="1" smtClean="0"/>
              <a:t>Arrays.</a:t>
            </a:r>
            <a:r>
              <a:rPr lang="hu-HU" i="1" dirty="0" err="1" smtClean="0">
                <a:solidFill>
                  <a:srgbClr val="FFFF00"/>
                </a:solidFill>
              </a:rPr>
              <a:t>sort</a:t>
            </a:r>
            <a:r>
              <a:rPr lang="hu-HU" i="1" dirty="0" smtClean="0"/>
              <a:t>(</a:t>
            </a:r>
            <a:r>
              <a:rPr lang="hu-HU" i="1" dirty="0" err="1" smtClean="0"/>
              <a:t>numbers</a:t>
            </a:r>
            <a:r>
              <a:rPr lang="hu-HU" i="1" dirty="0"/>
              <a:t>);</a:t>
            </a:r>
          </a:p>
          <a:p>
            <a:r>
              <a:rPr lang="hu-HU" dirty="0"/>
              <a:t>     </a:t>
            </a:r>
            <a:endParaRPr lang="hu-HU" dirty="0" smtClean="0"/>
          </a:p>
          <a:p>
            <a:r>
              <a:rPr lang="hu-HU" dirty="0" err="1" smtClean="0"/>
              <a:t>for</a:t>
            </a:r>
            <a:r>
              <a:rPr lang="hu-HU" dirty="0" smtClean="0"/>
              <a:t>(Integer </a:t>
            </a:r>
            <a:r>
              <a:rPr lang="hu-HU" dirty="0"/>
              <a:t>s : </a:t>
            </a:r>
            <a:r>
              <a:rPr lang="hu-HU" dirty="0" err="1"/>
              <a:t>numbers</a:t>
            </a:r>
            <a:r>
              <a:rPr lang="hu-HU" dirty="0"/>
              <a:t>){</a:t>
            </a:r>
          </a:p>
          <a:p>
            <a:r>
              <a:rPr lang="hu-HU" dirty="0"/>
              <a:t>     </a:t>
            </a:r>
            <a:r>
              <a:rPr lang="hu-HU" dirty="0" err="1"/>
              <a:t>System.</a:t>
            </a:r>
            <a:r>
              <a:rPr lang="hu-HU" i="1" dirty="0" err="1"/>
              <a:t>out.println</a:t>
            </a:r>
            <a:r>
              <a:rPr lang="hu-HU" i="1" dirty="0"/>
              <a:t>(s);</a:t>
            </a:r>
          </a:p>
          <a:p>
            <a:r>
              <a:rPr lang="hu-HU" dirty="0" smtClean="0"/>
              <a:t>}</a:t>
            </a:r>
            <a:endParaRPr lang="hu-HU" dirty="0"/>
          </a:p>
        </p:txBody>
      </p:sp>
      <p:sp>
        <p:nvSpPr>
          <p:cNvPr id="16" name="Lekerekített téglalap 15"/>
          <p:cNvSpPr/>
          <p:nvPr/>
        </p:nvSpPr>
        <p:spPr>
          <a:xfrm>
            <a:off x="5710216" y="3084400"/>
            <a:ext cx="4039632" cy="3105308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2800" dirty="0"/>
              <a:t>-2</a:t>
            </a:r>
          </a:p>
          <a:p>
            <a:r>
              <a:rPr lang="hu-HU" sz="2800" dirty="0"/>
              <a:t>1</a:t>
            </a:r>
          </a:p>
          <a:p>
            <a:r>
              <a:rPr lang="hu-HU" sz="2800" dirty="0"/>
              <a:t>3</a:t>
            </a:r>
          </a:p>
          <a:p>
            <a:r>
              <a:rPr lang="hu-HU" sz="2800" dirty="0"/>
              <a:t>5</a:t>
            </a:r>
          </a:p>
          <a:p>
            <a:r>
              <a:rPr lang="hu-HU" sz="2800" dirty="0"/>
              <a:t>8</a:t>
            </a:r>
          </a:p>
          <a:p>
            <a:r>
              <a:rPr lang="hu-HU" sz="2800" dirty="0"/>
              <a:t>10</a:t>
            </a:r>
            <a:endParaRPr lang="hu-HU" sz="2600" dirty="0"/>
          </a:p>
        </p:txBody>
      </p:sp>
      <p:cxnSp>
        <p:nvCxnSpPr>
          <p:cNvPr id="17" name="Egyenes összekötő nyíllal 16"/>
          <p:cNvCxnSpPr/>
          <p:nvPr/>
        </p:nvCxnSpPr>
        <p:spPr>
          <a:xfrm rot="-5400000" flipH="1">
            <a:off x="5048054" y="4403343"/>
            <a:ext cx="9981" cy="73344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60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1" grpId="0" animBg="1"/>
      <p:bldP spid="12" grpId="0" animBg="1"/>
      <p:bldP spid="9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b="1" dirty="0" err="1" smtClean="0"/>
              <a:t>Array</a:t>
            </a:r>
            <a:r>
              <a:rPr lang="hu-HU" sz="4000" b="1" dirty="0" smtClean="0"/>
              <a:t> </a:t>
            </a:r>
            <a:r>
              <a:rPr lang="hu-HU" sz="4000" b="1" dirty="0" err="1" smtClean="0"/>
              <a:t>methods</a:t>
            </a:r>
            <a:endParaRPr lang="hu-HU" sz="4000" b="1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537239" y="1553065"/>
            <a:ext cx="11211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 smtClean="0"/>
              <a:t>lectures</a:t>
            </a:r>
            <a:r>
              <a:rPr lang="hu-HU" dirty="0" smtClean="0"/>
              <a:t>, </a:t>
            </a:r>
            <a:r>
              <a:rPr lang="hu-HU" dirty="0" err="1"/>
              <a:t>among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 smtClean="0"/>
              <a:t>things</a:t>
            </a:r>
            <a:r>
              <a:rPr lang="hu-HU" dirty="0" smtClean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more of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 smtClean="0"/>
              <a:t>Array</a:t>
            </a:r>
            <a:r>
              <a:rPr lang="hu-HU" dirty="0" smtClean="0"/>
              <a:t> </a:t>
            </a:r>
            <a:r>
              <a:rPr lang="hu-HU" dirty="0" err="1" smtClean="0"/>
              <a:t>methods</a:t>
            </a:r>
            <a:r>
              <a:rPr lang="hu-HU" dirty="0" smtClean="0"/>
              <a:t> </a:t>
            </a:r>
            <a:r>
              <a:rPr lang="hu-HU" dirty="0" err="1"/>
              <a:t>but</a:t>
            </a:r>
            <a:r>
              <a:rPr lang="hu-HU" dirty="0"/>
              <a:t> is </a:t>
            </a:r>
            <a:r>
              <a:rPr lang="hu-HU" dirty="0" err="1"/>
              <a:t>good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know</a:t>
            </a:r>
            <a:r>
              <a:rPr lang="hu-HU" dirty="0"/>
              <a:t>,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lots</a:t>
            </a:r>
            <a:r>
              <a:rPr lang="hu-HU" dirty="0"/>
              <a:t> of </a:t>
            </a:r>
            <a:r>
              <a:rPr lang="hu-HU" dirty="0" err="1" smtClean="0"/>
              <a:t>useful</a:t>
            </a:r>
            <a:r>
              <a:rPr lang="hu-HU" dirty="0" smtClean="0"/>
              <a:t> </a:t>
            </a:r>
            <a:r>
              <a:rPr lang="hu-HU" dirty="0" err="1" smtClean="0"/>
              <a:t>methods</a:t>
            </a:r>
            <a:r>
              <a:rPr lang="hu-HU" dirty="0" smtClean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Array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.</a:t>
            </a:r>
          </a:p>
          <a:p>
            <a:r>
              <a:rPr lang="en-US" dirty="0" smtClean="0"/>
              <a:t> </a:t>
            </a:r>
            <a:endParaRPr lang="hu-HU" dirty="0"/>
          </a:p>
        </p:txBody>
      </p:sp>
      <p:sp>
        <p:nvSpPr>
          <p:cNvPr id="6" name="Tartalom helye 4"/>
          <p:cNvSpPr>
            <a:spLocks noGrp="1"/>
          </p:cNvSpPr>
          <p:nvPr>
            <p:ph sz="half" idx="1"/>
          </p:nvPr>
        </p:nvSpPr>
        <p:spPr>
          <a:xfrm>
            <a:off x="128337" y="2577197"/>
            <a:ext cx="11974826" cy="7711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/>
              <a:t>always</a:t>
            </a:r>
            <a:r>
              <a:rPr lang="hu-HU" dirty="0"/>
              <a:t> </a:t>
            </a:r>
            <a:r>
              <a:rPr lang="hu-HU" dirty="0" smtClean="0"/>
              <a:t>y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/>
              <a:t>can look around on the website </a:t>
            </a:r>
            <a:r>
              <a:rPr lang="hu-HU" dirty="0" smtClean="0"/>
              <a:t>of </a:t>
            </a:r>
            <a:r>
              <a:rPr lang="en-US" dirty="0" smtClean="0"/>
              <a:t>Oracle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more </a:t>
            </a:r>
            <a:r>
              <a:rPr lang="hu-HU" dirty="0" err="1" smtClean="0"/>
              <a:t>information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Array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r>
              <a:rPr lang="hu-HU" dirty="0" smtClean="0"/>
              <a:t> </a:t>
            </a:r>
            <a:r>
              <a:rPr lang="hu-HU" dirty="0" err="1" smtClean="0"/>
              <a:t>methods</a:t>
            </a:r>
            <a:r>
              <a:rPr lang="hu-HU" dirty="0" smtClean="0"/>
              <a:t>.</a:t>
            </a:r>
          </a:p>
          <a:p>
            <a:pPr marL="0" indent="0">
              <a:buNone/>
            </a:pPr>
            <a:r>
              <a:rPr lang="hu-HU" dirty="0" smtClean="0"/>
              <a:t>	                 </a:t>
            </a:r>
            <a:r>
              <a:rPr lang="hu-HU" b="1" dirty="0" smtClean="0">
                <a:solidFill>
                  <a:srgbClr val="FFFF00"/>
                </a:solidFill>
              </a:rPr>
              <a:t>Java API </a:t>
            </a:r>
            <a:r>
              <a:rPr lang="hu-HU" b="1" dirty="0" err="1" smtClean="0">
                <a:solidFill>
                  <a:srgbClr val="FFFF00"/>
                </a:solidFill>
              </a:rPr>
              <a:t>Documentation</a:t>
            </a:r>
            <a:r>
              <a:rPr lang="hu-HU" dirty="0" smtClean="0"/>
              <a:t>                              </a:t>
            </a:r>
            <a:r>
              <a:rPr lang="hu-HU" b="1" dirty="0">
                <a:solidFill>
                  <a:srgbClr val="FFFF00"/>
                </a:solidFill>
              </a:rPr>
              <a:t>https://docs.oracle.com/en/java/</a:t>
            </a:r>
            <a:endParaRPr lang="hu-HU" b="1" dirty="0" smtClean="0">
              <a:solidFill>
                <a:srgbClr val="FFFF00"/>
              </a:solidFill>
            </a:endParaRPr>
          </a:p>
        </p:txBody>
      </p:sp>
      <p:cxnSp>
        <p:nvCxnSpPr>
          <p:cNvPr id="7" name="Egyenes összekötő nyíllal 6"/>
          <p:cNvCxnSpPr/>
          <p:nvPr/>
        </p:nvCxnSpPr>
        <p:spPr>
          <a:xfrm flipV="1">
            <a:off x="4701349" y="3172665"/>
            <a:ext cx="1532238" cy="823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11" y="3471184"/>
            <a:ext cx="10058400" cy="2268278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98" y="4487999"/>
            <a:ext cx="10058400" cy="23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7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6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6764</TotalTime>
  <Words>302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Java Programming:  Step by Step from A to Z MORE ABOUT Arrays Array Methods</vt:lpstr>
      <vt:lpstr>Arrays overview</vt:lpstr>
      <vt:lpstr>Array methods</vt:lpstr>
      <vt:lpstr>Array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User</cp:lastModifiedBy>
  <cp:revision>204</cp:revision>
  <dcterms:created xsi:type="dcterms:W3CDTF">2019-02-12T21:35:40Z</dcterms:created>
  <dcterms:modified xsi:type="dcterms:W3CDTF">2019-04-18T14:14:25Z</dcterms:modified>
</cp:coreProperties>
</file>