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89" r:id="rId3"/>
    <p:sldId id="288" r:id="rId4"/>
    <p:sldId id="293" r:id="rId5"/>
    <p:sldId id="292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50788" y="1447800"/>
            <a:ext cx="10906897" cy="4293973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Multidimensional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Arrays</a:t>
            </a:r>
            <a:endParaRPr lang="hu-H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4288" y="445884"/>
            <a:ext cx="9840657" cy="807671"/>
          </a:xfrm>
        </p:spPr>
        <p:txBody>
          <a:bodyPr/>
          <a:lstStyle/>
          <a:p>
            <a:r>
              <a:rPr lang="hu-HU" sz="4000" dirty="0" err="1"/>
              <a:t>Multidimensional</a:t>
            </a:r>
            <a:r>
              <a:rPr lang="hu-HU" sz="4000" dirty="0"/>
              <a:t> </a:t>
            </a:r>
            <a:r>
              <a:rPr lang="hu-HU" sz="4000" dirty="0" err="1"/>
              <a:t>Arrays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78381" y="1293688"/>
            <a:ext cx="653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you can declare an array of arrays known as multidimensional array. That means components of a multidimensional array are also arrays.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78381" y="2677083"/>
            <a:ext cx="388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Two dimensional array</a:t>
            </a:r>
            <a:r>
              <a:rPr lang="en-US" dirty="0"/>
              <a:t>: looks like a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/>
              <a:t>. To access the elements of a two-dimensional array, you use two </a:t>
            </a:r>
            <a:r>
              <a:rPr lang="en-US" dirty="0" smtClean="0"/>
              <a:t>indexes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):</a:t>
            </a:r>
            <a:r>
              <a:rPr lang="en-US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a</a:t>
            </a:r>
            <a:r>
              <a:rPr lang="en-US" dirty="0" smtClean="0">
                <a:solidFill>
                  <a:srgbClr val="FFC000"/>
                </a:solidFill>
              </a:rPr>
              <a:t> [</a:t>
            </a:r>
            <a:r>
              <a:rPr lang="hu-HU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][</a:t>
            </a:r>
            <a:r>
              <a:rPr lang="hu-HU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hu-HU" dirty="0"/>
          </a:p>
        </p:txBody>
      </p:sp>
      <p:graphicFrame>
        <p:nvGraphicFramePr>
          <p:cNvPr id="59" name="Tábláza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81042"/>
              </p:ext>
            </p:extLst>
          </p:nvPr>
        </p:nvGraphicFramePr>
        <p:xfrm>
          <a:off x="7411713" y="1933291"/>
          <a:ext cx="4195400" cy="21532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9080"/>
                <a:gridCol w="839080"/>
                <a:gridCol w="839080"/>
                <a:gridCol w="839080"/>
                <a:gridCol w="839080"/>
              </a:tblGrid>
              <a:tr h="492862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5534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34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34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Kocka 59"/>
          <p:cNvSpPr/>
          <p:nvPr/>
        </p:nvSpPr>
        <p:spPr>
          <a:xfrm>
            <a:off x="7990144" y="585093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[1,2,0]</a:t>
            </a:r>
            <a:endParaRPr lang="hu-HU" sz="1200" dirty="0"/>
          </a:p>
        </p:txBody>
      </p:sp>
      <p:sp>
        <p:nvSpPr>
          <p:cNvPr id="61" name="Kocka 60"/>
          <p:cNvSpPr/>
          <p:nvPr/>
        </p:nvSpPr>
        <p:spPr>
          <a:xfrm>
            <a:off x="7990144" y="528459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[</a:t>
            </a:r>
            <a:r>
              <a:rPr lang="hu-HU" sz="1200" dirty="0" smtClean="0"/>
              <a:t>1,</a:t>
            </a:r>
            <a:r>
              <a:rPr lang="hu-HU" sz="1200" dirty="0" err="1" smtClean="0"/>
              <a:t>1</a:t>
            </a:r>
            <a:r>
              <a:rPr lang="hu-HU" sz="1200" dirty="0" smtClean="0"/>
              <a:t>,0]</a:t>
            </a:r>
            <a:endParaRPr lang="hu-HU" sz="1200" dirty="0"/>
          </a:p>
        </p:txBody>
      </p:sp>
      <p:sp>
        <p:nvSpPr>
          <p:cNvPr id="62" name="Kocka 61"/>
          <p:cNvSpPr/>
          <p:nvPr/>
        </p:nvSpPr>
        <p:spPr>
          <a:xfrm>
            <a:off x="7990144" y="472237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[1,0,</a:t>
            </a:r>
            <a:r>
              <a:rPr lang="hu-HU" sz="1200" dirty="0" err="1" smtClean="0"/>
              <a:t>0</a:t>
            </a:r>
            <a:r>
              <a:rPr lang="hu-HU" sz="1200" dirty="0" smtClean="0"/>
              <a:t>]</a:t>
            </a:r>
            <a:endParaRPr lang="hu-HU" sz="1200" dirty="0"/>
          </a:p>
        </p:txBody>
      </p:sp>
      <p:sp>
        <p:nvSpPr>
          <p:cNvPr id="66" name="Kocka 65"/>
          <p:cNvSpPr/>
          <p:nvPr/>
        </p:nvSpPr>
        <p:spPr>
          <a:xfrm>
            <a:off x="8867470" y="5852738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[1,2,1</a:t>
            </a:r>
            <a:r>
              <a:rPr lang="hu-HU" sz="1200" dirty="0"/>
              <a:t>]</a:t>
            </a:r>
          </a:p>
        </p:txBody>
      </p:sp>
      <p:sp>
        <p:nvSpPr>
          <p:cNvPr id="67" name="Kocka 66"/>
          <p:cNvSpPr/>
          <p:nvPr/>
        </p:nvSpPr>
        <p:spPr>
          <a:xfrm>
            <a:off x="8867470" y="528640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[1,</a:t>
            </a:r>
            <a:r>
              <a:rPr lang="hu-HU" sz="1200" dirty="0" err="1"/>
              <a:t>1</a:t>
            </a:r>
            <a:r>
              <a:rPr lang="hu-HU" sz="1200" dirty="0"/>
              <a:t>,</a:t>
            </a:r>
            <a:r>
              <a:rPr lang="hu-HU" sz="1200" dirty="0" err="1"/>
              <a:t>1</a:t>
            </a:r>
            <a:r>
              <a:rPr lang="hu-HU" sz="1200" dirty="0"/>
              <a:t>]</a:t>
            </a:r>
          </a:p>
        </p:txBody>
      </p:sp>
      <p:sp>
        <p:nvSpPr>
          <p:cNvPr id="68" name="Kocka 67"/>
          <p:cNvSpPr/>
          <p:nvPr/>
        </p:nvSpPr>
        <p:spPr>
          <a:xfrm>
            <a:off x="8867470" y="472418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[1,0,1</a:t>
            </a:r>
            <a:r>
              <a:rPr lang="hu-HU" sz="1200" dirty="0"/>
              <a:t>]</a:t>
            </a:r>
          </a:p>
        </p:txBody>
      </p:sp>
      <p:sp>
        <p:nvSpPr>
          <p:cNvPr id="72" name="Kocka 71"/>
          <p:cNvSpPr/>
          <p:nvPr/>
        </p:nvSpPr>
        <p:spPr>
          <a:xfrm>
            <a:off x="9748913" y="585093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[1,2,</a:t>
            </a:r>
            <a:r>
              <a:rPr lang="hu-HU" sz="1200" dirty="0" err="1" smtClean="0"/>
              <a:t>2</a:t>
            </a:r>
            <a:r>
              <a:rPr lang="hu-HU" sz="1200" dirty="0" smtClean="0"/>
              <a:t>]</a:t>
            </a:r>
            <a:endParaRPr lang="hu-HU" sz="1200" dirty="0"/>
          </a:p>
        </p:txBody>
      </p:sp>
      <p:sp>
        <p:nvSpPr>
          <p:cNvPr id="73" name="Kocka 72"/>
          <p:cNvSpPr/>
          <p:nvPr/>
        </p:nvSpPr>
        <p:spPr>
          <a:xfrm>
            <a:off x="9748913" y="528459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[</a:t>
            </a:r>
            <a:r>
              <a:rPr lang="hu-HU" sz="1200" dirty="0" smtClean="0"/>
              <a:t>1,</a:t>
            </a:r>
            <a:r>
              <a:rPr lang="hu-HU" sz="1200" dirty="0" err="1" smtClean="0"/>
              <a:t>1</a:t>
            </a:r>
            <a:r>
              <a:rPr lang="hu-HU" sz="1200" dirty="0" smtClean="0"/>
              <a:t>,2]</a:t>
            </a:r>
            <a:endParaRPr lang="hu-HU" sz="1200" dirty="0"/>
          </a:p>
        </p:txBody>
      </p:sp>
      <p:sp>
        <p:nvSpPr>
          <p:cNvPr id="74" name="Kocka 73"/>
          <p:cNvSpPr/>
          <p:nvPr/>
        </p:nvSpPr>
        <p:spPr>
          <a:xfrm>
            <a:off x="9748913" y="472237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[1,0,2]</a:t>
            </a:r>
            <a:endParaRPr lang="hu-HU" sz="1200" dirty="0"/>
          </a:p>
        </p:txBody>
      </p:sp>
      <p:sp>
        <p:nvSpPr>
          <p:cNvPr id="78" name="Kocka 77"/>
          <p:cNvSpPr/>
          <p:nvPr/>
        </p:nvSpPr>
        <p:spPr>
          <a:xfrm>
            <a:off x="10638589" y="585093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[1,2,3]</a:t>
            </a:r>
            <a:endParaRPr lang="hu-HU" sz="1200" dirty="0"/>
          </a:p>
        </p:txBody>
      </p:sp>
      <p:sp>
        <p:nvSpPr>
          <p:cNvPr id="79" name="Kocka 78"/>
          <p:cNvSpPr/>
          <p:nvPr/>
        </p:nvSpPr>
        <p:spPr>
          <a:xfrm>
            <a:off x="10638589" y="528459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[</a:t>
            </a:r>
            <a:r>
              <a:rPr lang="hu-HU" sz="1200" dirty="0" smtClean="0"/>
              <a:t>1,</a:t>
            </a:r>
            <a:r>
              <a:rPr lang="hu-HU" sz="1200" dirty="0" err="1" smtClean="0"/>
              <a:t>1</a:t>
            </a:r>
            <a:r>
              <a:rPr lang="hu-HU" sz="1200" dirty="0" smtClean="0"/>
              <a:t>,3]</a:t>
            </a:r>
            <a:endParaRPr lang="hu-HU" sz="1200" dirty="0"/>
          </a:p>
        </p:txBody>
      </p:sp>
      <p:sp>
        <p:nvSpPr>
          <p:cNvPr id="80" name="Kocka 79"/>
          <p:cNvSpPr/>
          <p:nvPr/>
        </p:nvSpPr>
        <p:spPr>
          <a:xfrm>
            <a:off x="10638589" y="472237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[1,0,3]</a:t>
            </a:r>
            <a:endParaRPr lang="hu-HU" sz="1200" dirty="0"/>
          </a:p>
        </p:txBody>
      </p:sp>
      <p:sp>
        <p:nvSpPr>
          <p:cNvPr id="85" name="Szövegdoboz 84"/>
          <p:cNvSpPr txBox="1"/>
          <p:nvPr/>
        </p:nvSpPr>
        <p:spPr>
          <a:xfrm>
            <a:off x="7705268" y="1550214"/>
            <a:ext cx="42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This 2D array </a:t>
            </a:r>
            <a:r>
              <a:rPr lang="en-US" sz="1600" dirty="0" smtClean="0">
                <a:solidFill>
                  <a:srgbClr val="FFC000"/>
                </a:solidFill>
              </a:rPr>
              <a:t>can </a:t>
            </a:r>
            <a:r>
              <a:rPr lang="en-US" sz="1600" dirty="0">
                <a:solidFill>
                  <a:srgbClr val="FFC000"/>
                </a:solidFill>
              </a:rPr>
              <a:t>store </a:t>
            </a:r>
            <a:r>
              <a:rPr lang="en-US" sz="1600" dirty="0" smtClean="0">
                <a:solidFill>
                  <a:srgbClr val="FFC000"/>
                </a:solidFill>
              </a:rPr>
              <a:t>3*4 </a:t>
            </a:r>
            <a:r>
              <a:rPr lang="en-US" sz="1600" dirty="0">
                <a:solidFill>
                  <a:srgbClr val="FFC000"/>
                </a:solidFill>
              </a:rPr>
              <a:t>= 12 </a:t>
            </a:r>
            <a:r>
              <a:rPr lang="en-US" sz="1600" dirty="0" smtClean="0">
                <a:solidFill>
                  <a:srgbClr val="FFC000"/>
                </a:solidFill>
              </a:rPr>
              <a:t>elements.</a:t>
            </a:r>
            <a:endParaRPr lang="hu-HU" sz="1600" dirty="0">
              <a:solidFill>
                <a:srgbClr val="FFC000"/>
              </a:solidFill>
            </a:endParaRPr>
          </a:p>
        </p:txBody>
      </p:sp>
      <p:sp>
        <p:nvSpPr>
          <p:cNvPr id="87" name="Szövegdoboz 86"/>
          <p:cNvSpPr txBox="1"/>
          <p:nvPr/>
        </p:nvSpPr>
        <p:spPr>
          <a:xfrm>
            <a:off x="4530255" y="2773237"/>
            <a:ext cx="29985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rgbClr val="FFFF00"/>
                </a:solidFill>
              </a:rPr>
              <a:t>int</a:t>
            </a:r>
            <a:r>
              <a:rPr lang="en-US" sz="1900" dirty="0">
                <a:solidFill>
                  <a:srgbClr val="FFFF00"/>
                </a:solidFill>
              </a:rPr>
              <a:t>[][] </a:t>
            </a:r>
            <a:r>
              <a:rPr lang="hu-HU" sz="1900" dirty="0" smtClean="0">
                <a:solidFill>
                  <a:srgbClr val="FFFF00"/>
                </a:solidFill>
              </a:rPr>
              <a:t>a</a:t>
            </a:r>
            <a:r>
              <a:rPr lang="en-US" sz="1900" dirty="0" smtClean="0">
                <a:solidFill>
                  <a:srgbClr val="FFFF00"/>
                </a:solidFill>
              </a:rPr>
              <a:t> </a:t>
            </a:r>
            <a:r>
              <a:rPr lang="en-US" sz="1900" dirty="0">
                <a:solidFill>
                  <a:srgbClr val="FFFF00"/>
                </a:solidFill>
              </a:rPr>
              <a:t>= new </a:t>
            </a:r>
            <a:r>
              <a:rPr lang="en-US" sz="1900" dirty="0" err="1" smtClean="0">
                <a:solidFill>
                  <a:srgbClr val="FFFF00"/>
                </a:solidFill>
              </a:rPr>
              <a:t>int</a:t>
            </a:r>
            <a:r>
              <a:rPr lang="en-US" sz="1900" dirty="0" smtClean="0">
                <a:solidFill>
                  <a:srgbClr val="FFFF00"/>
                </a:solidFill>
              </a:rPr>
              <a:t>[</a:t>
            </a:r>
            <a:r>
              <a:rPr lang="hu-HU" sz="1900" dirty="0" smtClean="0">
                <a:solidFill>
                  <a:srgbClr val="FFFF00"/>
                </a:solidFill>
              </a:rPr>
              <a:t>3</a:t>
            </a:r>
            <a:r>
              <a:rPr lang="en-US" sz="1900" dirty="0" smtClean="0">
                <a:solidFill>
                  <a:srgbClr val="FFFF00"/>
                </a:solidFill>
              </a:rPr>
              <a:t>][</a:t>
            </a:r>
            <a:r>
              <a:rPr lang="hu-HU" sz="1900" dirty="0" smtClean="0">
                <a:solidFill>
                  <a:srgbClr val="FFFF00"/>
                </a:solidFill>
              </a:rPr>
              <a:t>4</a:t>
            </a:r>
            <a:r>
              <a:rPr lang="en-US" sz="1900" dirty="0" smtClean="0">
                <a:solidFill>
                  <a:srgbClr val="FFFF00"/>
                </a:solidFill>
              </a:rPr>
              <a:t>];</a:t>
            </a:r>
            <a:endParaRPr lang="hu-HU" sz="1900" dirty="0">
              <a:solidFill>
                <a:srgbClr val="FFFF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378941" y="4545536"/>
            <a:ext cx="3887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Three dimensional </a:t>
            </a:r>
            <a:r>
              <a:rPr lang="en-US" b="1" dirty="0" err="1" smtClean="0">
                <a:solidFill>
                  <a:srgbClr val="FFFF00"/>
                </a:solidFill>
              </a:rPr>
              <a:t>arr</a:t>
            </a:r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y</a:t>
            </a:r>
            <a:r>
              <a:rPr lang="en-US" dirty="0"/>
              <a:t>: Here we declared a three dimensional array of size </a:t>
            </a:r>
            <a:r>
              <a:rPr lang="hu-HU" dirty="0" smtClean="0"/>
              <a:t>2</a:t>
            </a:r>
            <a:r>
              <a:rPr lang="en-US" dirty="0" smtClean="0"/>
              <a:t> </a:t>
            </a:r>
            <a:r>
              <a:rPr lang="en-US" dirty="0"/>
              <a:t>levels * </a:t>
            </a:r>
            <a:r>
              <a:rPr lang="hu-HU" dirty="0" smtClean="0"/>
              <a:t>3</a:t>
            </a:r>
            <a:r>
              <a:rPr lang="en-US" dirty="0" smtClean="0"/>
              <a:t> </a:t>
            </a:r>
            <a:r>
              <a:rPr lang="en-US" dirty="0"/>
              <a:t>rows * </a:t>
            </a:r>
            <a:r>
              <a:rPr lang="hu-HU" dirty="0" smtClean="0"/>
              <a:t>4</a:t>
            </a:r>
            <a:r>
              <a:rPr lang="en-US" dirty="0" smtClean="0"/>
              <a:t> </a:t>
            </a:r>
            <a:r>
              <a:rPr lang="en-US" dirty="0"/>
              <a:t>columns. You can think of this array as a </a:t>
            </a:r>
            <a:r>
              <a:rPr lang="en-US" dirty="0">
                <a:solidFill>
                  <a:srgbClr val="FF0000"/>
                </a:solidFill>
              </a:rPr>
              <a:t>cube</a:t>
            </a:r>
            <a:r>
              <a:rPr lang="en-US" dirty="0"/>
              <a:t>. Each element requires three indexes to </a:t>
            </a:r>
            <a:r>
              <a:rPr lang="en-US" dirty="0" smtClean="0"/>
              <a:t>access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.):</a:t>
            </a:r>
            <a:r>
              <a:rPr lang="en-US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[</a:t>
            </a:r>
            <a:r>
              <a:rPr lang="hu-HU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][</a:t>
            </a:r>
            <a:r>
              <a:rPr lang="hu-HU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][</a:t>
            </a:r>
            <a:r>
              <a:rPr lang="hu-HU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705268" y="4329972"/>
            <a:ext cx="4486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This 3D array </a:t>
            </a:r>
            <a:r>
              <a:rPr lang="en-US" sz="1600" dirty="0" smtClean="0">
                <a:solidFill>
                  <a:srgbClr val="FFC000"/>
                </a:solidFill>
              </a:rPr>
              <a:t>can </a:t>
            </a:r>
            <a:r>
              <a:rPr lang="en-US" sz="1600" dirty="0">
                <a:solidFill>
                  <a:srgbClr val="FFC000"/>
                </a:solidFill>
              </a:rPr>
              <a:t>store </a:t>
            </a:r>
            <a:r>
              <a:rPr lang="en-US" sz="1600" dirty="0" smtClean="0">
                <a:solidFill>
                  <a:srgbClr val="FFC000"/>
                </a:solidFill>
              </a:rPr>
              <a:t>3*4*2 </a:t>
            </a:r>
            <a:r>
              <a:rPr lang="en-US" sz="1600" dirty="0">
                <a:solidFill>
                  <a:srgbClr val="FFC000"/>
                </a:solidFill>
              </a:rPr>
              <a:t>= </a:t>
            </a:r>
            <a:r>
              <a:rPr lang="en-US" sz="1600" dirty="0" smtClean="0">
                <a:solidFill>
                  <a:srgbClr val="FFC000"/>
                </a:solidFill>
              </a:rPr>
              <a:t>24</a:t>
            </a:r>
            <a:r>
              <a:rPr lang="hu-HU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elements</a:t>
            </a:r>
            <a:r>
              <a:rPr lang="en-US" sz="1600" dirty="0">
                <a:solidFill>
                  <a:srgbClr val="FFC000"/>
                </a:solidFill>
              </a:rPr>
              <a:t>.</a:t>
            </a:r>
            <a:endParaRPr lang="hu-HU" sz="1600" dirty="0">
              <a:solidFill>
                <a:srgbClr val="FFC00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4480827" y="5507820"/>
            <a:ext cx="35340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rgbClr val="FFFF00"/>
                </a:solidFill>
              </a:rPr>
              <a:t>int</a:t>
            </a:r>
            <a:r>
              <a:rPr lang="en-US" sz="1900" dirty="0" smtClean="0">
                <a:solidFill>
                  <a:srgbClr val="FFFF00"/>
                </a:solidFill>
              </a:rPr>
              <a:t>[][][] </a:t>
            </a:r>
            <a:r>
              <a:rPr lang="hu-HU" sz="1900" dirty="0" smtClean="0">
                <a:solidFill>
                  <a:srgbClr val="FFFF00"/>
                </a:solidFill>
              </a:rPr>
              <a:t>a</a:t>
            </a:r>
            <a:r>
              <a:rPr lang="en-US" sz="1900" dirty="0" smtClean="0">
                <a:solidFill>
                  <a:srgbClr val="FFFF00"/>
                </a:solidFill>
              </a:rPr>
              <a:t> </a:t>
            </a:r>
            <a:r>
              <a:rPr lang="en-US" sz="1900" dirty="0">
                <a:solidFill>
                  <a:srgbClr val="FFFF00"/>
                </a:solidFill>
              </a:rPr>
              <a:t>= new </a:t>
            </a:r>
            <a:r>
              <a:rPr lang="en-US" sz="1900" dirty="0" err="1" smtClean="0">
                <a:solidFill>
                  <a:srgbClr val="FFFF00"/>
                </a:solidFill>
              </a:rPr>
              <a:t>int</a:t>
            </a:r>
            <a:r>
              <a:rPr lang="en-US" sz="1900" dirty="0" smtClean="0">
                <a:solidFill>
                  <a:srgbClr val="FFFF00"/>
                </a:solidFill>
              </a:rPr>
              <a:t>[</a:t>
            </a:r>
            <a:r>
              <a:rPr lang="hu-HU" sz="1900" dirty="0" smtClean="0">
                <a:solidFill>
                  <a:srgbClr val="FFFF00"/>
                </a:solidFill>
              </a:rPr>
              <a:t>2</a:t>
            </a:r>
            <a:r>
              <a:rPr lang="en-US" sz="1900" dirty="0" smtClean="0">
                <a:solidFill>
                  <a:srgbClr val="FFFF00"/>
                </a:solidFill>
              </a:rPr>
              <a:t>][</a:t>
            </a:r>
            <a:r>
              <a:rPr lang="hu-HU" sz="1900" dirty="0" smtClean="0">
                <a:solidFill>
                  <a:srgbClr val="FFFF00"/>
                </a:solidFill>
              </a:rPr>
              <a:t>3</a:t>
            </a:r>
            <a:r>
              <a:rPr lang="en-US" sz="1900" dirty="0" smtClean="0">
                <a:solidFill>
                  <a:srgbClr val="FFFF00"/>
                </a:solidFill>
              </a:rPr>
              <a:t>][</a:t>
            </a:r>
            <a:r>
              <a:rPr lang="hu-HU" sz="1900" dirty="0" smtClean="0">
                <a:solidFill>
                  <a:srgbClr val="FFFF00"/>
                </a:solidFill>
              </a:rPr>
              <a:t>4</a:t>
            </a:r>
            <a:r>
              <a:rPr lang="en-US" sz="1900" dirty="0" smtClean="0">
                <a:solidFill>
                  <a:srgbClr val="FFFF00"/>
                </a:solidFill>
              </a:rPr>
              <a:t>];</a:t>
            </a:r>
            <a:endParaRPr lang="hu-HU" sz="1900" dirty="0">
              <a:solidFill>
                <a:srgbClr val="FFFF00"/>
              </a:solidFill>
            </a:endParaRPr>
          </a:p>
        </p:txBody>
      </p:sp>
      <p:sp>
        <p:nvSpPr>
          <p:cNvPr id="38" name="Kocka 37"/>
          <p:cNvSpPr/>
          <p:nvPr/>
        </p:nvSpPr>
        <p:spPr>
          <a:xfrm>
            <a:off x="7755361" y="607970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[0,2,0</a:t>
            </a:r>
            <a:r>
              <a:rPr lang="hu-HU" sz="1200" dirty="0"/>
              <a:t>]</a:t>
            </a:r>
          </a:p>
        </p:txBody>
      </p:sp>
      <p:sp>
        <p:nvSpPr>
          <p:cNvPr id="39" name="Kocka 38"/>
          <p:cNvSpPr/>
          <p:nvPr/>
        </p:nvSpPr>
        <p:spPr>
          <a:xfrm>
            <a:off x="7755361" y="551336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[0,1,0</a:t>
            </a:r>
            <a:r>
              <a:rPr lang="hu-HU" sz="1200" dirty="0"/>
              <a:t>]</a:t>
            </a:r>
          </a:p>
        </p:txBody>
      </p:sp>
      <p:sp>
        <p:nvSpPr>
          <p:cNvPr id="40" name="Kocka 39"/>
          <p:cNvSpPr/>
          <p:nvPr/>
        </p:nvSpPr>
        <p:spPr>
          <a:xfrm>
            <a:off x="7755361" y="495114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a [0,</a:t>
            </a:r>
            <a:r>
              <a:rPr lang="hu-HU" sz="1200" dirty="0" err="1" smtClean="0"/>
              <a:t>0</a:t>
            </a:r>
            <a:r>
              <a:rPr lang="hu-HU" sz="1200" dirty="0" smtClean="0"/>
              <a:t>,</a:t>
            </a:r>
            <a:r>
              <a:rPr lang="hu-HU" sz="1200" dirty="0" err="1" smtClean="0"/>
              <a:t>0</a:t>
            </a:r>
            <a:r>
              <a:rPr lang="hu-HU" sz="1200" dirty="0" smtClean="0"/>
              <a:t>]</a:t>
            </a:r>
            <a:endParaRPr lang="hu-HU" sz="1200" dirty="0"/>
          </a:p>
        </p:txBody>
      </p:sp>
      <p:sp>
        <p:nvSpPr>
          <p:cNvPr id="41" name="Kocka 40"/>
          <p:cNvSpPr/>
          <p:nvPr/>
        </p:nvSpPr>
        <p:spPr>
          <a:xfrm>
            <a:off x="8632687" y="6081508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[0,2,1]</a:t>
            </a:r>
            <a:endParaRPr lang="hu-HU" sz="1200" dirty="0"/>
          </a:p>
        </p:txBody>
      </p:sp>
      <p:sp>
        <p:nvSpPr>
          <p:cNvPr id="42" name="Kocka 41"/>
          <p:cNvSpPr/>
          <p:nvPr/>
        </p:nvSpPr>
        <p:spPr>
          <a:xfrm>
            <a:off x="8632687" y="551517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[0,1,</a:t>
            </a:r>
            <a:r>
              <a:rPr lang="hu-HU" sz="1200" dirty="0" err="1" smtClean="0"/>
              <a:t>1</a:t>
            </a:r>
            <a:r>
              <a:rPr lang="hu-HU" sz="1200" dirty="0" smtClean="0"/>
              <a:t>]</a:t>
            </a:r>
            <a:endParaRPr lang="hu-HU" sz="1200" dirty="0"/>
          </a:p>
        </p:txBody>
      </p:sp>
      <p:sp>
        <p:nvSpPr>
          <p:cNvPr id="43" name="Kocka 42"/>
          <p:cNvSpPr/>
          <p:nvPr/>
        </p:nvSpPr>
        <p:spPr>
          <a:xfrm>
            <a:off x="8632687" y="495295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</a:t>
            </a:r>
            <a:r>
              <a:rPr lang="hu-HU" sz="1200" dirty="0" err="1" smtClean="0"/>
              <a:t>0</a:t>
            </a:r>
            <a:r>
              <a:rPr lang="hu-HU" sz="1200" dirty="0" smtClean="0"/>
              <a:t>,1]</a:t>
            </a:r>
            <a:endParaRPr lang="hu-HU" sz="1200" dirty="0"/>
          </a:p>
        </p:txBody>
      </p:sp>
      <p:sp>
        <p:nvSpPr>
          <p:cNvPr id="44" name="Kocka 43"/>
          <p:cNvSpPr/>
          <p:nvPr/>
        </p:nvSpPr>
        <p:spPr>
          <a:xfrm>
            <a:off x="9514130" y="607970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[0,2,</a:t>
            </a:r>
            <a:r>
              <a:rPr lang="hu-HU" sz="1200" dirty="0" err="1" smtClean="0"/>
              <a:t>2</a:t>
            </a:r>
            <a:r>
              <a:rPr lang="hu-HU" sz="1200" dirty="0" smtClean="0"/>
              <a:t>]</a:t>
            </a:r>
            <a:endParaRPr lang="hu-HU" sz="1200" dirty="0"/>
          </a:p>
        </p:txBody>
      </p:sp>
      <p:sp>
        <p:nvSpPr>
          <p:cNvPr id="45" name="Kocka 44"/>
          <p:cNvSpPr/>
          <p:nvPr/>
        </p:nvSpPr>
        <p:spPr>
          <a:xfrm>
            <a:off x="9514130" y="551336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[0,1,2]</a:t>
            </a:r>
            <a:endParaRPr lang="hu-HU" sz="1200" dirty="0"/>
          </a:p>
        </p:txBody>
      </p:sp>
      <p:sp>
        <p:nvSpPr>
          <p:cNvPr id="46" name="Kocka 45"/>
          <p:cNvSpPr/>
          <p:nvPr/>
        </p:nvSpPr>
        <p:spPr>
          <a:xfrm>
            <a:off x="9514130" y="495114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</a:t>
            </a:r>
            <a:r>
              <a:rPr lang="hu-HU" sz="1200" dirty="0" err="1" smtClean="0"/>
              <a:t>0</a:t>
            </a:r>
            <a:r>
              <a:rPr lang="hu-HU" sz="1200" dirty="0" smtClean="0"/>
              <a:t>,2]</a:t>
            </a:r>
            <a:endParaRPr lang="hu-HU" sz="1200" dirty="0"/>
          </a:p>
        </p:txBody>
      </p:sp>
      <p:sp>
        <p:nvSpPr>
          <p:cNvPr id="47" name="Kocka 46"/>
          <p:cNvSpPr/>
          <p:nvPr/>
        </p:nvSpPr>
        <p:spPr>
          <a:xfrm>
            <a:off x="10403806" y="6079700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[0,2,3]</a:t>
            </a:r>
            <a:endParaRPr lang="hu-HU" sz="1200" dirty="0"/>
          </a:p>
        </p:txBody>
      </p:sp>
      <p:sp>
        <p:nvSpPr>
          <p:cNvPr id="48" name="Kocka 47"/>
          <p:cNvSpPr/>
          <p:nvPr/>
        </p:nvSpPr>
        <p:spPr>
          <a:xfrm>
            <a:off x="10403806" y="5513362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[0,1,3]</a:t>
            </a:r>
            <a:endParaRPr lang="hu-HU" sz="1200" dirty="0"/>
          </a:p>
        </p:txBody>
      </p:sp>
      <p:sp>
        <p:nvSpPr>
          <p:cNvPr id="49" name="Kocka 48"/>
          <p:cNvSpPr/>
          <p:nvPr/>
        </p:nvSpPr>
        <p:spPr>
          <a:xfrm>
            <a:off x="10403806" y="4951144"/>
            <a:ext cx="972065" cy="654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 </a:t>
            </a:r>
            <a:r>
              <a:rPr lang="hu-HU" sz="1200" dirty="0" smtClean="0"/>
              <a:t>[0,</a:t>
            </a:r>
            <a:r>
              <a:rPr lang="hu-HU" sz="1200" dirty="0" err="1" smtClean="0"/>
              <a:t>0</a:t>
            </a:r>
            <a:r>
              <a:rPr lang="hu-HU" sz="1200" dirty="0" smtClean="0"/>
              <a:t>,3]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858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0" grpId="0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5" grpId="0"/>
      <p:bldP spid="87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Creating</a:t>
            </a:r>
            <a:r>
              <a:rPr lang="hu-HU" sz="4000" dirty="0"/>
              <a:t> t</a:t>
            </a:r>
            <a:r>
              <a:rPr lang="en-US" sz="4000" dirty="0" err="1" smtClean="0"/>
              <a:t>wo</a:t>
            </a:r>
            <a:r>
              <a:rPr lang="hu-HU" sz="4000" dirty="0" smtClean="0"/>
              <a:t>-</a:t>
            </a:r>
            <a:r>
              <a:rPr lang="en-US" sz="4000" dirty="0" smtClean="0"/>
              <a:t>dimensional </a:t>
            </a:r>
            <a:r>
              <a:rPr lang="en-US" sz="4000" dirty="0"/>
              <a:t>array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78941" y="1229633"/>
            <a:ext cx="1155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beyond 2 dimensions are rarely used, so that's why we'll focus on </a:t>
            </a:r>
            <a:r>
              <a:rPr lang="en-US" dirty="0" smtClean="0"/>
              <a:t>two-</a:t>
            </a:r>
            <a:r>
              <a:rPr lang="en-US" dirty="0" err="1" smtClean="0"/>
              <a:t>dimens</a:t>
            </a:r>
            <a:r>
              <a:rPr lang="hu-HU" dirty="0" smtClean="0"/>
              <a:t>i</a:t>
            </a:r>
            <a:r>
              <a:rPr lang="en-US" dirty="0" err="1" smtClean="0"/>
              <a:t>onal</a:t>
            </a:r>
            <a:r>
              <a:rPr lang="en-US" dirty="0" smtClean="0"/>
              <a:t> array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instead of 3D </a:t>
            </a:r>
            <a:r>
              <a:rPr lang="en-US" dirty="0" smtClean="0"/>
              <a:t>array</a:t>
            </a:r>
            <a:r>
              <a:rPr lang="hu-HU" dirty="0" smtClean="0"/>
              <a:t>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Anyway </a:t>
            </a:r>
            <a:r>
              <a:rPr lang="en-US" dirty="0"/>
              <a:t>with the knowledge of two dimensional arrays you will succeed with more than two dimensional arrays too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an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two-dimensional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creating</a:t>
            </a:r>
            <a:r>
              <a:rPr lang="hu-HU" dirty="0"/>
              <a:t>:</a:t>
            </a:r>
          </a:p>
        </p:txBody>
      </p:sp>
      <p:sp>
        <p:nvSpPr>
          <p:cNvPr id="87" name="Szövegdoboz 86"/>
          <p:cNvSpPr txBox="1"/>
          <p:nvPr/>
        </p:nvSpPr>
        <p:spPr>
          <a:xfrm>
            <a:off x="378941" y="2476679"/>
            <a:ext cx="299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[][] </a:t>
            </a:r>
            <a:r>
              <a:rPr lang="hu-HU" sz="2000" dirty="0" smtClean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new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[3][4];</a:t>
            </a:r>
            <a:endParaRPr lang="hu-HU" sz="2000" dirty="0">
              <a:solidFill>
                <a:srgbClr val="FFFF00"/>
              </a:solidFill>
            </a:endParaRPr>
          </a:p>
        </p:txBody>
      </p:sp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81834"/>
              </p:ext>
            </p:extLst>
          </p:nvPr>
        </p:nvGraphicFramePr>
        <p:xfrm>
          <a:off x="6607316" y="3164244"/>
          <a:ext cx="5027420" cy="336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484"/>
                <a:gridCol w="1005484"/>
                <a:gridCol w="1005484"/>
                <a:gridCol w="1005484"/>
                <a:gridCol w="1005484"/>
              </a:tblGrid>
              <a:tr h="512854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Szövegdoboz 49"/>
          <p:cNvSpPr txBox="1"/>
          <p:nvPr/>
        </p:nvSpPr>
        <p:spPr>
          <a:xfrm>
            <a:off x="1845279" y="4375079"/>
            <a:ext cx="298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/>
              <a:t>a 2D array without initialization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/>
              <a:t> </a:t>
            </a:r>
            <a:r>
              <a:rPr lang="hu-HU" dirty="0" smtClean="0"/>
              <a:t>is a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 smtClean="0"/>
              <a:t>called</a:t>
            </a:r>
            <a:r>
              <a:rPr lang="hu-HU" dirty="0"/>
              <a:t> </a:t>
            </a:r>
            <a:r>
              <a:rPr lang="hu-HU" dirty="0" err="1"/>
              <a:t>Indirect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of </a:t>
            </a:r>
            <a:r>
              <a:rPr lang="hu-HU" dirty="0" err="1" smtClean="0"/>
              <a:t>Declaration</a:t>
            </a:r>
            <a:r>
              <a:rPr lang="hu-HU" dirty="0" smtClean="0"/>
              <a:t>.</a:t>
            </a:r>
            <a:endParaRPr lang="hu-HU" dirty="0"/>
          </a:p>
        </p:txBody>
      </p:sp>
      <p:cxnSp>
        <p:nvCxnSpPr>
          <p:cNvPr id="93" name="Egyenes összekötő nyíllal 92"/>
          <p:cNvCxnSpPr>
            <a:endCxn id="87" idx="2"/>
          </p:cNvCxnSpPr>
          <p:nvPr/>
        </p:nvCxnSpPr>
        <p:spPr>
          <a:xfrm flipH="1" flipV="1">
            <a:off x="1878227" y="2876789"/>
            <a:ext cx="1351004" cy="151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4118919" y="3106307"/>
            <a:ext cx="254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Notice</a:t>
            </a:r>
            <a:r>
              <a:rPr lang="hu-HU" dirty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zero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5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87" grpId="0"/>
      <p:bldP spid="5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Creating</a:t>
            </a:r>
            <a:r>
              <a:rPr lang="hu-HU" sz="4000" dirty="0"/>
              <a:t> t</a:t>
            </a:r>
            <a:r>
              <a:rPr lang="en-US" sz="4000" dirty="0" err="1" smtClean="0"/>
              <a:t>wo</a:t>
            </a:r>
            <a:r>
              <a:rPr lang="hu-HU" sz="4000" dirty="0" smtClean="0"/>
              <a:t>-</a:t>
            </a:r>
            <a:r>
              <a:rPr lang="en-US" sz="4000" dirty="0" smtClean="0"/>
              <a:t>dimensional </a:t>
            </a:r>
            <a:r>
              <a:rPr lang="en-US" sz="4000" dirty="0"/>
              <a:t>array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78941" y="1229633"/>
            <a:ext cx="1155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beyond 2 dimensions are rarely used, so that's why we'll focus on </a:t>
            </a:r>
            <a:r>
              <a:rPr lang="en-US" dirty="0" smtClean="0"/>
              <a:t>two-</a:t>
            </a:r>
            <a:r>
              <a:rPr lang="en-US" dirty="0" err="1" smtClean="0"/>
              <a:t>dimens</a:t>
            </a:r>
            <a:r>
              <a:rPr lang="hu-HU" dirty="0" smtClean="0"/>
              <a:t>i</a:t>
            </a:r>
            <a:r>
              <a:rPr lang="en-US" dirty="0" err="1" smtClean="0"/>
              <a:t>onal</a:t>
            </a:r>
            <a:r>
              <a:rPr lang="en-US" dirty="0" smtClean="0"/>
              <a:t> array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instead of 3D </a:t>
            </a:r>
            <a:r>
              <a:rPr lang="en-US" dirty="0" smtClean="0"/>
              <a:t>array</a:t>
            </a:r>
            <a:r>
              <a:rPr lang="hu-HU" dirty="0" smtClean="0"/>
              <a:t>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Anyway </a:t>
            </a:r>
            <a:r>
              <a:rPr lang="en-US" dirty="0"/>
              <a:t>with the knowledge of two dimensional arrays you will succeed with more than two dimensional arrays too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an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two-dimensional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creating</a:t>
            </a:r>
            <a:r>
              <a:rPr lang="hu-HU" dirty="0"/>
              <a:t>:</a:t>
            </a:r>
          </a:p>
        </p:txBody>
      </p:sp>
      <p:sp>
        <p:nvSpPr>
          <p:cNvPr id="87" name="Szövegdoboz 86"/>
          <p:cNvSpPr txBox="1"/>
          <p:nvPr/>
        </p:nvSpPr>
        <p:spPr>
          <a:xfrm>
            <a:off x="378941" y="2476679"/>
            <a:ext cx="299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[][] </a:t>
            </a:r>
            <a:r>
              <a:rPr lang="hu-HU" sz="2000" dirty="0" smtClean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new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[3][4];</a:t>
            </a:r>
            <a:endParaRPr lang="hu-HU" sz="2000" dirty="0">
              <a:solidFill>
                <a:srgbClr val="FFFF00"/>
              </a:solidFill>
            </a:endParaRPr>
          </a:p>
        </p:txBody>
      </p:sp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81834"/>
              </p:ext>
            </p:extLst>
          </p:nvPr>
        </p:nvGraphicFramePr>
        <p:xfrm>
          <a:off x="6607316" y="3164244"/>
          <a:ext cx="5027420" cy="336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484"/>
                <a:gridCol w="1005484"/>
                <a:gridCol w="1005484"/>
                <a:gridCol w="1005484"/>
                <a:gridCol w="1005484"/>
              </a:tblGrid>
              <a:tr h="512854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Szövegdoboz 49"/>
          <p:cNvSpPr txBox="1"/>
          <p:nvPr/>
        </p:nvSpPr>
        <p:spPr>
          <a:xfrm>
            <a:off x="1843090" y="4375079"/>
            <a:ext cx="2803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dirty="0" err="1"/>
              <a:t>creats</a:t>
            </a:r>
            <a:r>
              <a:rPr lang="en-US" dirty="0"/>
              <a:t> a 2D array without initialization.</a:t>
            </a:r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Indirect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of </a:t>
            </a:r>
            <a:r>
              <a:rPr lang="hu-HU" dirty="0" err="1"/>
              <a:t>Declaration</a:t>
            </a:r>
            <a:r>
              <a:rPr lang="hu-HU" dirty="0"/>
              <a:t>.</a:t>
            </a:r>
          </a:p>
        </p:txBody>
      </p:sp>
      <p:cxnSp>
        <p:nvCxnSpPr>
          <p:cNvPr id="93" name="Egyenes összekötő nyíllal 92"/>
          <p:cNvCxnSpPr>
            <a:endCxn id="87" idx="2"/>
          </p:cNvCxnSpPr>
          <p:nvPr/>
        </p:nvCxnSpPr>
        <p:spPr>
          <a:xfrm flipH="1" flipV="1">
            <a:off x="1878227" y="2876789"/>
            <a:ext cx="1351004" cy="151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4118919" y="3106307"/>
            <a:ext cx="254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Notice</a:t>
            </a:r>
            <a:r>
              <a:rPr lang="hu-HU" dirty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zero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4417547" y="3101624"/>
            <a:ext cx="138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Number</a:t>
            </a:r>
            <a:r>
              <a:rPr lang="hu-HU" dirty="0" smtClean="0">
                <a:solidFill>
                  <a:srgbClr val="FFC000"/>
                </a:solidFill>
              </a:rPr>
              <a:t> of </a:t>
            </a:r>
          </a:p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Arrays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7438783" y="2206764"/>
            <a:ext cx="396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00B0F0"/>
                </a:solidFill>
              </a:rPr>
              <a:t>Number</a:t>
            </a:r>
            <a:r>
              <a:rPr lang="hu-HU" dirty="0" smtClean="0">
                <a:solidFill>
                  <a:srgbClr val="00B0F0"/>
                </a:solidFill>
              </a:rPr>
              <a:t> of </a:t>
            </a:r>
            <a:r>
              <a:rPr lang="en-US" dirty="0" smtClean="0">
                <a:solidFill>
                  <a:srgbClr val="00B0F0"/>
                </a:solidFill>
              </a:rPr>
              <a:t>element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 inside </a:t>
            </a:r>
            <a:r>
              <a:rPr lang="hu-HU" dirty="0" smtClean="0">
                <a:solidFill>
                  <a:srgbClr val="00B0F0"/>
                </a:solidFill>
              </a:rPr>
              <a:t>A</a:t>
            </a:r>
            <a:r>
              <a:rPr lang="en-US" dirty="0" err="1" smtClean="0">
                <a:solidFill>
                  <a:srgbClr val="00B0F0"/>
                </a:solidFill>
              </a:rPr>
              <a:t>rray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endParaRPr lang="hu-HU" dirty="0">
              <a:solidFill>
                <a:srgbClr val="00B0F0"/>
              </a:solidFill>
            </a:endParaRPr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2757312" y="3363269"/>
            <a:ext cx="3750580" cy="16288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763678" y="3363269"/>
            <a:ext cx="3744214" cy="25591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>
            <a:off x="2763678" y="3340906"/>
            <a:ext cx="3767254" cy="8537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/>
          <p:nvPr/>
        </p:nvCxnSpPr>
        <p:spPr>
          <a:xfrm>
            <a:off x="3029050" y="2374553"/>
            <a:ext cx="4348774" cy="1769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>
            <a:off x="8081322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9065746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10077223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>
            <a:off x="11056359" y="2658475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/>
          <p:nvPr/>
        </p:nvCxnSpPr>
        <p:spPr>
          <a:xfrm flipV="1">
            <a:off x="2724360" y="2899152"/>
            <a:ext cx="0" cy="44175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 rot="5160000">
            <a:off x="2954653" y="2431701"/>
            <a:ext cx="128270" cy="55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Creating</a:t>
            </a:r>
            <a:r>
              <a:rPr lang="hu-HU" sz="4000" dirty="0"/>
              <a:t> t</a:t>
            </a:r>
            <a:r>
              <a:rPr lang="en-US" sz="4000" dirty="0" err="1" smtClean="0"/>
              <a:t>wo</a:t>
            </a:r>
            <a:r>
              <a:rPr lang="hu-HU" sz="4000" dirty="0" smtClean="0"/>
              <a:t>-</a:t>
            </a:r>
            <a:r>
              <a:rPr lang="en-US" sz="4000" dirty="0" smtClean="0"/>
              <a:t>dimensional </a:t>
            </a:r>
            <a:r>
              <a:rPr lang="en-US" sz="4000" dirty="0"/>
              <a:t>array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78941" y="1229633"/>
            <a:ext cx="1155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beyond 2 dimensions are rarely used, so that's why we'll focus on </a:t>
            </a:r>
            <a:r>
              <a:rPr lang="en-US" dirty="0" smtClean="0"/>
              <a:t>two-</a:t>
            </a:r>
            <a:r>
              <a:rPr lang="en-US" dirty="0" err="1" smtClean="0"/>
              <a:t>dimens</a:t>
            </a:r>
            <a:r>
              <a:rPr lang="hu-HU" dirty="0" smtClean="0"/>
              <a:t>i</a:t>
            </a:r>
            <a:r>
              <a:rPr lang="en-US" dirty="0" err="1" smtClean="0"/>
              <a:t>onal</a:t>
            </a:r>
            <a:r>
              <a:rPr lang="en-US" dirty="0" smtClean="0"/>
              <a:t> array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instead of 3D </a:t>
            </a:r>
            <a:r>
              <a:rPr lang="en-US" dirty="0" smtClean="0"/>
              <a:t>array</a:t>
            </a:r>
            <a:r>
              <a:rPr lang="hu-HU" dirty="0" smtClean="0"/>
              <a:t>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Anyway </a:t>
            </a:r>
            <a:r>
              <a:rPr lang="en-US" dirty="0"/>
              <a:t>with the knowledge of two dimensional arrays you will succeed with more than two dimensional arrays too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an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two-dimensional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creating</a:t>
            </a:r>
            <a:r>
              <a:rPr lang="hu-HU" dirty="0"/>
              <a:t>:</a:t>
            </a:r>
          </a:p>
        </p:txBody>
      </p:sp>
      <p:sp>
        <p:nvSpPr>
          <p:cNvPr id="87" name="Szövegdoboz 86"/>
          <p:cNvSpPr txBox="1"/>
          <p:nvPr/>
        </p:nvSpPr>
        <p:spPr>
          <a:xfrm>
            <a:off x="378941" y="2476679"/>
            <a:ext cx="299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[][] </a:t>
            </a:r>
            <a:r>
              <a:rPr lang="hu-HU" sz="2000" dirty="0" smtClean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new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[3][4];</a:t>
            </a:r>
            <a:endParaRPr lang="hu-HU" sz="2000" dirty="0">
              <a:solidFill>
                <a:srgbClr val="FFFF00"/>
              </a:solidFill>
            </a:endParaRPr>
          </a:p>
        </p:txBody>
      </p:sp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63565"/>
              </p:ext>
            </p:extLst>
          </p:nvPr>
        </p:nvGraphicFramePr>
        <p:xfrm>
          <a:off x="6607316" y="3164244"/>
          <a:ext cx="5027420" cy="336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484"/>
                <a:gridCol w="1005484"/>
                <a:gridCol w="1005484"/>
                <a:gridCol w="1005484"/>
                <a:gridCol w="1005484"/>
              </a:tblGrid>
              <a:tr h="512854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4417547" y="3101624"/>
            <a:ext cx="138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Number</a:t>
            </a:r>
            <a:r>
              <a:rPr lang="hu-HU" dirty="0" smtClean="0">
                <a:solidFill>
                  <a:srgbClr val="FFC000"/>
                </a:solidFill>
              </a:rPr>
              <a:t> of </a:t>
            </a:r>
          </a:p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Arrays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7438783" y="2206764"/>
            <a:ext cx="396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00B0F0"/>
                </a:solidFill>
              </a:rPr>
              <a:t>Number</a:t>
            </a:r>
            <a:r>
              <a:rPr lang="hu-HU" dirty="0" smtClean="0">
                <a:solidFill>
                  <a:srgbClr val="00B0F0"/>
                </a:solidFill>
              </a:rPr>
              <a:t> of </a:t>
            </a:r>
            <a:r>
              <a:rPr lang="en-US" dirty="0" smtClean="0">
                <a:solidFill>
                  <a:srgbClr val="00B0F0"/>
                </a:solidFill>
              </a:rPr>
              <a:t>element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 inside </a:t>
            </a:r>
            <a:r>
              <a:rPr lang="hu-HU" dirty="0" smtClean="0">
                <a:solidFill>
                  <a:srgbClr val="00B0F0"/>
                </a:solidFill>
              </a:rPr>
              <a:t>A</a:t>
            </a:r>
            <a:r>
              <a:rPr lang="en-US" dirty="0" err="1" smtClean="0">
                <a:solidFill>
                  <a:srgbClr val="00B0F0"/>
                </a:solidFill>
              </a:rPr>
              <a:t>rray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endParaRPr lang="hu-HU" dirty="0">
              <a:solidFill>
                <a:srgbClr val="00B0F0"/>
              </a:solidFill>
            </a:endParaRPr>
          </a:p>
        </p:txBody>
      </p:sp>
      <p:cxnSp>
        <p:nvCxnSpPr>
          <p:cNvPr id="48" name="Egyenes összekötő nyíllal 47"/>
          <p:cNvCxnSpPr/>
          <p:nvPr/>
        </p:nvCxnSpPr>
        <p:spPr>
          <a:xfrm>
            <a:off x="2757312" y="3363269"/>
            <a:ext cx="3750580" cy="16288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/>
          <p:nvPr/>
        </p:nvCxnSpPr>
        <p:spPr>
          <a:xfrm>
            <a:off x="2763678" y="3363269"/>
            <a:ext cx="3744214" cy="25591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2763678" y="3340906"/>
            <a:ext cx="3767254" cy="8537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>
            <a:off x="3029050" y="2374553"/>
            <a:ext cx="4348774" cy="1769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/>
          <p:nvPr/>
        </p:nvCxnSpPr>
        <p:spPr>
          <a:xfrm>
            <a:off x="8081322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/>
          <p:nvPr/>
        </p:nvCxnSpPr>
        <p:spPr>
          <a:xfrm>
            <a:off x="9065746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/>
          <p:cNvCxnSpPr/>
          <p:nvPr/>
        </p:nvCxnSpPr>
        <p:spPr>
          <a:xfrm>
            <a:off x="10077223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/>
          <p:nvPr/>
        </p:nvCxnSpPr>
        <p:spPr>
          <a:xfrm>
            <a:off x="11056359" y="2658475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1992849" y="5502697"/>
            <a:ext cx="410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Second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: </a:t>
            </a:r>
            <a:r>
              <a:rPr lang="en-US" dirty="0" smtClean="0"/>
              <a:t>We </a:t>
            </a:r>
            <a:r>
              <a:rPr lang="en-US" dirty="0"/>
              <a:t>initialize the array with some data. This is assignment initialization. The indexes are in the square brackets. 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78941" y="3106307"/>
            <a:ext cx="1813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a[0][0]=</a:t>
            </a:r>
            <a:r>
              <a:rPr lang="pt-BR" b="1" dirty="0" smtClean="0"/>
              <a:t>4</a:t>
            </a:r>
            <a:r>
              <a:rPr lang="pt-BR" dirty="0" smtClean="0">
                <a:solidFill>
                  <a:srgbClr val="FFFF00"/>
                </a:solidFill>
              </a:rPr>
              <a:t>;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a[0][1]=</a:t>
            </a:r>
            <a:r>
              <a:rPr lang="pt-BR" b="1" dirty="0" smtClean="0"/>
              <a:t>2</a:t>
            </a:r>
            <a:r>
              <a:rPr lang="pt-BR" dirty="0" smtClean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a[0</a:t>
            </a:r>
            <a:r>
              <a:rPr lang="pt-BR" dirty="0">
                <a:solidFill>
                  <a:srgbClr val="FFFF00"/>
                </a:solidFill>
              </a:rPr>
              <a:t>][2]=</a:t>
            </a:r>
            <a:r>
              <a:rPr lang="pt-BR" b="1" dirty="0"/>
              <a:t>3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a[0</a:t>
            </a:r>
            <a:r>
              <a:rPr lang="pt-BR" dirty="0">
                <a:solidFill>
                  <a:srgbClr val="FFFF00"/>
                </a:solidFill>
              </a:rPr>
              <a:t>][3]=</a:t>
            </a:r>
            <a:r>
              <a:rPr lang="pt-BR" b="1" dirty="0"/>
              <a:t>12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a[1</a:t>
            </a:r>
            <a:r>
              <a:rPr lang="pt-BR" dirty="0">
                <a:solidFill>
                  <a:srgbClr val="FFFF00"/>
                </a:solidFill>
              </a:rPr>
              <a:t>][0]=</a:t>
            </a:r>
            <a:r>
              <a:rPr lang="pt-BR" b="1" dirty="0"/>
              <a:t>5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a[1</a:t>
            </a:r>
            <a:r>
              <a:rPr lang="pt-BR" dirty="0">
                <a:solidFill>
                  <a:srgbClr val="FFFF00"/>
                </a:solidFill>
              </a:rPr>
              <a:t>][1]=</a:t>
            </a:r>
            <a:r>
              <a:rPr lang="pt-BR" b="1" dirty="0"/>
              <a:t>7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a[1</a:t>
            </a:r>
            <a:r>
              <a:rPr lang="pt-BR" dirty="0">
                <a:solidFill>
                  <a:srgbClr val="FFFF00"/>
                </a:solidFill>
              </a:rPr>
              <a:t>][2]=</a:t>
            </a:r>
            <a:r>
              <a:rPr lang="pt-BR" b="1" dirty="0"/>
              <a:t>6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a[1</a:t>
            </a:r>
            <a:r>
              <a:rPr lang="pt-BR" dirty="0">
                <a:solidFill>
                  <a:srgbClr val="FFFF00"/>
                </a:solidFill>
              </a:rPr>
              <a:t>][3]=</a:t>
            </a:r>
            <a:r>
              <a:rPr lang="pt-BR" b="1" dirty="0"/>
              <a:t>9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a[2</a:t>
            </a:r>
            <a:r>
              <a:rPr lang="pt-BR" dirty="0">
                <a:solidFill>
                  <a:srgbClr val="FFFF00"/>
                </a:solidFill>
              </a:rPr>
              <a:t>][0]=</a:t>
            </a:r>
            <a:r>
              <a:rPr lang="pt-BR" b="1" dirty="0"/>
              <a:t>11</a:t>
            </a:r>
            <a:r>
              <a:rPr lang="pt-BR" dirty="0">
                <a:solidFill>
                  <a:srgbClr val="FFFF00"/>
                </a:solidFill>
              </a:rPr>
              <a:t>;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a[2</a:t>
            </a:r>
            <a:r>
              <a:rPr lang="pt-BR" dirty="0">
                <a:solidFill>
                  <a:srgbClr val="FFFF00"/>
                </a:solidFill>
              </a:rPr>
              <a:t>][1]=</a:t>
            </a:r>
            <a:r>
              <a:rPr lang="pt-BR" b="1" dirty="0"/>
              <a:t>8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a[2</a:t>
            </a:r>
            <a:r>
              <a:rPr lang="pt-BR" dirty="0">
                <a:solidFill>
                  <a:srgbClr val="FFFF00"/>
                </a:solidFill>
              </a:rPr>
              <a:t>][2]=</a:t>
            </a:r>
            <a:r>
              <a:rPr lang="pt-BR" b="1" dirty="0"/>
              <a:t>1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a[2</a:t>
            </a:r>
            <a:r>
              <a:rPr lang="pt-BR" dirty="0">
                <a:solidFill>
                  <a:srgbClr val="FFFF00"/>
                </a:solidFill>
              </a:rPr>
              <a:t>][3]=</a:t>
            </a:r>
            <a:r>
              <a:rPr lang="pt-BR" b="1" dirty="0"/>
              <a:t>10</a:t>
            </a:r>
            <a:r>
              <a:rPr lang="pt-BR" dirty="0">
                <a:solidFill>
                  <a:srgbClr val="FFFF00"/>
                </a:solidFill>
              </a:rPr>
              <a:t>;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92" name="Egyenes összekötő nyíllal 91"/>
          <p:cNvCxnSpPr/>
          <p:nvPr/>
        </p:nvCxnSpPr>
        <p:spPr>
          <a:xfrm flipH="1" flipV="1">
            <a:off x="1635094" y="5881783"/>
            <a:ext cx="265441" cy="221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/>
          <p:cNvCxnSpPr/>
          <p:nvPr/>
        </p:nvCxnSpPr>
        <p:spPr>
          <a:xfrm flipV="1">
            <a:off x="2724360" y="2899152"/>
            <a:ext cx="0" cy="44175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110"/>
          <p:cNvCxnSpPr/>
          <p:nvPr/>
        </p:nvCxnSpPr>
        <p:spPr>
          <a:xfrm rot="5160000">
            <a:off x="2954653" y="2431701"/>
            <a:ext cx="128270" cy="55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V="1">
            <a:off x="6030097" y="6011246"/>
            <a:ext cx="477795" cy="1839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Creating</a:t>
            </a:r>
            <a:r>
              <a:rPr lang="hu-HU" sz="4000" dirty="0"/>
              <a:t> t</a:t>
            </a:r>
            <a:r>
              <a:rPr lang="en-US" sz="4000" dirty="0" err="1" smtClean="0"/>
              <a:t>wo</a:t>
            </a:r>
            <a:r>
              <a:rPr lang="hu-HU" sz="4000" dirty="0" smtClean="0"/>
              <a:t>-</a:t>
            </a:r>
            <a:r>
              <a:rPr lang="en-US" sz="4000" dirty="0" smtClean="0"/>
              <a:t>dimensional </a:t>
            </a:r>
            <a:r>
              <a:rPr lang="en-US" sz="4000" dirty="0"/>
              <a:t>array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71850" y="1229633"/>
            <a:ext cx="116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take a look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another</a:t>
            </a:r>
            <a:r>
              <a:rPr lang="hu-HU" dirty="0" smtClean="0"/>
              <a:t>, more </a:t>
            </a:r>
            <a:r>
              <a:rPr lang="hu-HU" dirty="0" err="1" smtClean="0"/>
              <a:t>used</a:t>
            </a:r>
            <a:r>
              <a:rPr lang="en-US" dirty="0" smtClean="0"/>
              <a:t> </a:t>
            </a:r>
            <a:r>
              <a:rPr lang="en-US" dirty="0"/>
              <a:t>technique </a:t>
            </a:r>
            <a:r>
              <a:rPr lang="en-US" dirty="0" smtClean="0"/>
              <a:t>how </a:t>
            </a:r>
            <a:r>
              <a:rPr lang="en-US" dirty="0"/>
              <a:t>we can </a:t>
            </a:r>
            <a:r>
              <a:rPr lang="en-US" dirty="0" err="1" smtClean="0"/>
              <a:t>creat</a:t>
            </a:r>
            <a:r>
              <a:rPr lang="hu-HU" dirty="0" smtClean="0"/>
              <a:t>e</a:t>
            </a:r>
            <a:r>
              <a:rPr lang="en-US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en-US" dirty="0" smtClean="0"/>
              <a:t>two-dimensional </a:t>
            </a:r>
            <a:r>
              <a:rPr lang="en-US" dirty="0"/>
              <a:t>array.</a:t>
            </a:r>
            <a:endParaRPr lang="hu-HU" dirty="0"/>
          </a:p>
        </p:txBody>
      </p:sp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63565"/>
              </p:ext>
            </p:extLst>
          </p:nvPr>
        </p:nvGraphicFramePr>
        <p:xfrm>
          <a:off x="6607316" y="3164244"/>
          <a:ext cx="5027420" cy="336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484"/>
                <a:gridCol w="1005484"/>
                <a:gridCol w="1005484"/>
                <a:gridCol w="1005484"/>
                <a:gridCol w="1005484"/>
              </a:tblGrid>
              <a:tr h="512854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Szövegdoboz 39"/>
          <p:cNvSpPr txBox="1"/>
          <p:nvPr/>
        </p:nvSpPr>
        <p:spPr>
          <a:xfrm>
            <a:off x="7438783" y="2289144"/>
            <a:ext cx="396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00B0F0"/>
                </a:solidFill>
              </a:rPr>
              <a:t>Number</a:t>
            </a:r>
            <a:r>
              <a:rPr lang="hu-HU" dirty="0" smtClean="0">
                <a:solidFill>
                  <a:srgbClr val="00B0F0"/>
                </a:solidFill>
              </a:rPr>
              <a:t> of </a:t>
            </a:r>
            <a:r>
              <a:rPr lang="en-US" dirty="0" smtClean="0">
                <a:solidFill>
                  <a:srgbClr val="00B0F0"/>
                </a:solidFill>
              </a:rPr>
              <a:t>element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 inside </a:t>
            </a:r>
            <a:r>
              <a:rPr lang="hu-HU" dirty="0" smtClean="0">
                <a:solidFill>
                  <a:srgbClr val="00B0F0"/>
                </a:solidFill>
              </a:rPr>
              <a:t>A</a:t>
            </a:r>
            <a:r>
              <a:rPr lang="en-US" dirty="0" err="1" smtClean="0">
                <a:solidFill>
                  <a:srgbClr val="00B0F0"/>
                </a:solidFill>
              </a:rPr>
              <a:t>rray</a:t>
            </a:r>
            <a:r>
              <a:rPr lang="hu-HU" dirty="0" smtClean="0">
                <a:solidFill>
                  <a:srgbClr val="00B0F0"/>
                </a:solidFill>
              </a:rPr>
              <a:t>s</a:t>
            </a:r>
            <a:endParaRPr lang="hu-HU" dirty="0">
              <a:solidFill>
                <a:srgbClr val="00B0F0"/>
              </a:solidFill>
            </a:endParaRPr>
          </a:p>
        </p:txBody>
      </p:sp>
      <p:cxnSp>
        <p:nvCxnSpPr>
          <p:cNvPr id="55" name="Egyenes összekötő nyíllal 54"/>
          <p:cNvCxnSpPr/>
          <p:nvPr/>
        </p:nvCxnSpPr>
        <p:spPr>
          <a:xfrm>
            <a:off x="1983360" y="1873500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/>
          <p:nvPr/>
        </p:nvCxnSpPr>
        <p:spPr>
          <a:xfrm>
            <a:off x="8081322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/>
          <p:nvPr/>
        </p:nvCxnSpPr>
        <p:spPr>
          <a:xfrm>
            <a:off x="9065746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/>
          <p:cNvCxnSpPr/>
          <p:nvPr/>
        </p:nvCxnSpPr>
        <p:spPr>
          <a:xfrm>
            <a:off x="10077223" y="2658476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/>
          <p:nvPr/>
        </p:nvCxnSpPr>
        <p:spPr>
          <a:xfrm>
            <a:off x="11056359" y="2658475"/>
            <a:ext cx="14137" cy="4011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271850" y="4114613"/>
            <a:ext cx="2824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dirty="0" err="1" smtClean="0"/>
              <a:t>creat</a:t>
            </a:r>
            <a:r>
              <a:rPr lang="hu-HU" dirty="0" smtClean="0"/>
              <a:t>e</a:t>
            </a:r>
            <a:r>
              <a:rPr lang="en-US" dirty="0" smtClean="0"/>
              <a:t> </a:t>
            </a:r>
            <a:r>
              <a:rPr lang="en-US" dirty="0"/>
              <a:t>a 2D array </a:t>
            </a:r>
            <a:r>
              <a:rPr lang="hu-HU" dirty="0" smtClean="0"/>
              <a:t>and </a:t>
            </a:r>
            <a:r>
              <a:rPr lang="hu-HU" dirty="0"/>
              <a:t>w</a:t>
            </a:r>
            <a:r>
              <a:rPr lang="en-US" dirty="0" smtClean="0"/>
              <a:t>e initialize</a:t>
            </a:r>
            <a:r>
              <a:rPr lang="hu-HU" dirty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the time of </a:t>
            </a:r>
            <a:r>
              <a:rPr lang="en-US" dirty="0" smtClean="0"/>
              <a:t>declaration</a:t>
            </a:r>
            <a:r>
              <a:rPr lang="hu-HU" dirty="0" smtClean="0"/>
              <a:t>. </a:t>
            </a:r>
            <a:r>
              <a:rPr lang="en-US" dirty="0"/>
              <a:t>This is so called Direct Method of Declaration.</a:t>
            </a:r>
            <a:endParaRPr lang="hu-HU" dirty="0"/>
          </a:p>
        </p:txBody>
      </p:sp>
      <p:cxnSp>
        <p:nvCxnSpPr>
          <p:cNvPr id="92" name="Egyenes összekötő nyíllal 91"/>
          <p:cNvCxnSpPr/>
          <p:nvPr/>
        </p:nvCxnSpPr>
        <p:spPr>
          <a:xfrm flipV="1">
            <a:off x="1482811" y="2658475"/>
            <a:ext cx="0" cy="13698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433479" y="2172055"/>
            <a:ext cx="629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[][] a = {{4, 2, 3, 12}, {5, 7, 6, 9}, {11, 8, 1, 10}};</a:t>
            </a:r>
            <a:endParaRPr lang="hu-HU" sz="2000" dirty="0">
              <a:solidFill>
                <a:srgbClr val="FFFF00"/>
              </a:solidFill>
            </a:endParaRPr>
          </a:p>
        </p:txBody>
      </p:sp>
      <p:cxnSp>
        <p:nvCxnSpPr>
          <p:cNvPr id="32" name="Egyenes összekötő nyíllal 31"/>
          <p:cNvCxnSpPr/>
          <p:nvPr/>
        </p:nvCxnSpPr>
        <p:spPr>
          <a:xfrm>
            <a:off x="2264193" y="1859344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>
            <a:off x="2548401" y="1863460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>
            <a:off x="2832609" y="1859338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>
            <a:off x="3404391" y="1864655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>
            <a:off x="3685224" y="1850499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/>
          <p:nvPr/>
        </p:nvCxnSpPr>
        <p:spPr>
          <a:xfrm>
            <a:off x="3969432" y="1854615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/>
          <p:nvPr/>
        </p:nvCxnSpPr>
        <p:spPr>
          <a:xfrm>
            <a:off x="4253640" y="1850493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>
            <a:off x="4825423" y="1860533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5106256" y="1846377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>
            <a:off x="5390464" y="1850493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5674672" y="1846371"/>
            <a:ext cx="0" cy="2985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/>
          <p:cNvSpPr txBox="1"/>
          <p:nvPr/>
        </p:nvSpPr>
        <p:spPr>
          <a:xfrm>
            <a:off x="3879736" y="4214118"/>
            <a:ext cx="138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Number</a:t>
            </a:r>
            <a:r>
              <a:rPr lang="hu-HU" dirty="0" smtClean="0">
                <a:solidFill>
                  <a:srgbClr val="FFC000"/>
                </a:solidFill>
              </a:rPr>
              <a:t> of </a:t>
            </a:r>
          </a:p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Arrays</a:t>
            </a:r>
            <a:endParaRPr lang="hu-HU" dirty="0">
              <a:solidFill>
                <a:srgbClr val="FFC000"/>
              </a:solidFill>
            </a:endParaRPr>
          </a:p>
        </p:txBody>
      </p:sp>
      <p:cxnSp>
        <p:nvCxnSpPr>
          <p:cNvPr id="49" name="Egyenes összekötő nyíllal 48"/>
          <p:cNvCxnSpPr/>
          <p:nvPr/>
        </p:nvCxnSpPr>
        <p:spPr>
          <a:xfrm flipV="1">
            <a:off x="3871784" y="5058370"/>
            <a:ext cx="2696821" cy="161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>
            <a:off x="5269018" y="5997146"/>
            <a:ext cx="1262262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/>
          <p:nvPr/>
        </p:nvCxnSpPr>
        <p:spPr>
          <a:xfrm>
            <a:off x="2548401" y="4016196"/>
            <a:ext cx="4020204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/>
          <p:cNvCxnSpPr/>
          <p:nvPr/>
        </p:nvCxnSpPr>
        <p:spPr>
          <a:xfrm flipV="1">
            <a:off x="2537248" y="2658475"/>
            <a:ext cx="0" cy="135772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/>
          <p:cNvCxnSpPr/>
          <p:nvPr/>
        </p:nvCxnSpPr>
        <p:spPr>
          <a:xfrm flipV="1">
            <a:off x="3871784" y="2658475"/>
            <a:ext cx="0" cy="241603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/>
          <p:nvPr/>
        </p:nvCxnSpPr>
        <p:spPr>
          <a:xfrm flipH="1" flipV="1">
            <a:off x="5266025" y="2658475"/>
            <a:ext cx="2994" cy="33386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40" grpId="0"/>
      <p:bldP spid="34" grpId="0"/>
      <p:bldP spid="22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225" y="280786"/>
            <a:ext cx="9840657" cy="807671"/>
          </a:xfrm>
        </p:spPr>
        <p:txBody>
          <a:bodyPr/>
          <a:lstStyle/>
          <a:p>
            <a:r>
              <a:rPr lang="hu-HU" sz="4000" dirty="0" err="1"/>
              <a:t>Irregular</a:t>
            </a:r>
            <a:r>
              <a:rPr lang="hu-HU" sz="4000" dirty="0"/>
              <a:t> </a:t>
            </a:r>
            <a:r>
              <a:rPr lang="hu-HU" sz="4000" dirty="0" smtClean="0"/>
              <a:t>t</a:t>
            </a:r>
            <a:r>
              <a:rPr lang="en-US" sz="4000" dirty="0" err="1" smtClean="0"/>
              <a:t>wo</a:t>
            </a:r>
            <a:r>
              <a:rPr lang="hu-HU" sz="4000" dirty="0" smtClean="0"/>
              <a:t>-</a:t>
            </a:r>
            <a:r>
              <a:rPr lang="en-US" sz="4000" dirty="0" smtClean="0"/>
              <a:t>dimensional </a:t>
            </a:r>
            <a:r>
              <a:rPr lang="en-US" sz="4000" dirty="0"/>
              <a:t>array</a:t>
            </a:r>
            <a:endParaRPr lang="hu-HU" sz="4000" dirty="0"/>
          </a:p>
        </p:txBody>
      </p:sp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10386"/>
              </p:ext>
            </p:extLst>
          </p:nvPr>
        </p:nvGraphicFramePr>
        <p:xfrm>
          <a:off x="6607316" y="3164244"/>
          <a:ext cx="5027420" cy="336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5484"/>
                <a:gridCol w="1005484"/>
                <a:gridCol w="1005484"/>
                <a:gridCol w="1005484"/>
                <a:gridCol w="1005484"/>
              </a:tblGrid>
              <a:tr h="512854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hu-HU" sz="1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hu-HU" sz="1000" dirty="0"/>
                    </a:p>
                  </a:txBody>
                  <a:tcPr marL="59840" marR="59840" marT="29920" marB="29920"/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2]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[0, 3]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[1,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9503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Row</a:t>
                      </a:r>
                      <a:r>
                        <a:rPr lang="hu-HU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</a:p>
                    <a:p>
                      <a:pPr algn="ctr"/>
                      <a:endParaRPr lang="hu-HU" sz="1200" dirty="0"/>
                    </a:p>
                  </a:txBody>
                  <a:tcPr marL="59840" marR="59840" marT="29920" marB="2992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0]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1]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a [2, </a:t>
                      </a:r>
                      <a:r>
                        <a:rPr lang="hu-HU" sz="1400" b="0" dirty="0" err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sz="14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9840" marR="59840" marT="29920" marB="2992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Szövegdoboz 21"/>
          <p:cNvSpPr txBox="1"/>
          <p:nvPr/>
        </p:nvSpPr>
        <p:spPr>
          <a:xfrm>
            <a:off x="433479" y="2172055"/>
            <a:ext cx="629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[][] a = {{4, 2, 3, 12}, {5, </a:t>
            </a:r>
            <a:r>
              <a:rPr lang="en-US" sz="2000" dirty="0" smtClean="0">
                <a:solidFill>
                  <a:srgbClr val="FFFF00"/>
                </a:solidFill>
              </a:rPr>
              <a:t>7}, </a:t>
            </a:r>
            <a:r>
              <a:rPr lang="en-US" sz="2000" dirty="0">
                <a:solidFill>
                  <a:srgbClr val="FFFF00"/>
                </a:solidFill>
              </a:rPr>
              <a:t>{11, 8, </a:t>
            </a:r>
            <a:r>
              <a:rPr lang="en-US" sz="2000" dirty="0" smtClean="0">
                <a:solidFill>
                  <a:srgbClr val="FFFF00"/>
                </a:solidFill>
              </a:rPr>
              <a:t>1}};</a:t>
            </a:r>
            <a:endParaRPr lang="hu-HU" sz="2000" dirty="0">
              <a:solidFill>
                <a:srgbClr val="FFFF00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4514052" y="4214118"/>
            <a:ext cx="138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Number</a:t>
            </a:r>
            <a:r>
              <a:rPr lang="hu-HU" dirty="0" smtClean="0">
                <a:solidFill>
                  <a:srgbClr val="FFC000"/>
                </a:solidFill>
              </a:rPr>
              <a:t> of </a:t>
            </a:r>
          </a:p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Arrays</a:t>
            </a:r>
            <a:endParaRPr lang="hu-HU" dirty="0">
              <a:solidFill>
                <a:srgbClr val="FFC000"/>
              </a:solidFill>
            </a:endParaRPr>
          </a:p>
        </p:txBody>
      </p:sp>
      <p:cxnSp>
        <p:nvCxnSpPr>
          <p:cNvPr id="49" name="Egyenes összekötő nyíllal 48"/>
          <p:cNvCxnSpPr/>
          <p:nvPr/>
        </p:nvCxnSpPr>
        <p:spPr>
          <a:xfrm flipV="1">
            <a:off x="3583457" y="5058370"/>
            <a:ext cx="2985148" cy="161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>
            <a:off x="4558503" y="5997146"/>
            <a:ext cx="2010102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/>
          <p:nvPr/>
        </p:nvCxnSpPr>
        <p:spPr>
          <a:xfrm>
            <a:off x="2548401" y="4016196"/>
            <a:ext cx="4020204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/>
          <p:cNvCxnSpPr/>
          <p:nvPr/>
        </p:nvCxnSpPr>
        <p:spPr>
          <a:xfrm flipV="1">
            <a:off x="2537248" y="2658475"/>
            <a:ext cx="0" cy="135772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/>
          <p:cNvCxnSpPr/>
          <p:nvPr/>
        </p:nvCxnSpPr>
        <p:spPr>
          <a:xfrm flipH="1" flipV="1">
            <a:off x="3583457" y="2658475"/>
            <a:ext cx="2" cy="241603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/>
          <p:nvPr/>
        </p:nvCxnSpPr>
        <p:spPr>
          <a:xfrm flipV="1">
            <a:off x="4541889" y="2658475"/>
            <a:ext cx="16614" cy="33386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317736" y="1054080"/>
            <a:ext cx="1179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Irregular</a:t>
            </a:r>
            <a:r>
              <a:rPr lang="hu-HU" dirty="0"/>
              <a:t> (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smtClean="0"/>
              <a:t>„</a:t>
            </a:r>
            <a:r>
              <a:rPr lang="hu-HU" dirty="0" err="1" smtClean="0"/>
              <a:t>Jagged</a:t>
            </a:r>
            <a:r>
              <a:rPr lang="hu-HU" dirty="0" smtClean="0"/>
              <a:t>”)</a:t>
            </a:r>
            <a:r>
              <a:rPr lang="en-US" dirty="0" smtClean="0"/>
              <a:t> </a:t>
            </a:r>
            <a:r>
              <a:rPr lang="en-US" dirty="0"/>
              <a:t>array is a multidimensional array where member arrays have different </a:t>
            </a:r>
            <a:r>
              <a:rPr lang="en-US" dirty="0" smtClean="0"/>
              <a:t>size</a:t>
            </a:r>
            <a:r>
              <a:rPr lang="hu-HU" dirty="0" smtClean="0"/>
              <a:t>s</a:t>
            </a:r>
            <a:r>
              <a:rPr lang="en-US" dirty="0" smtClean="0"/>
              <a:t>. </a:t>
            </a:r>
            <a:r>
              <a:rPr lang="en-US" dirty="0"/>
              <a:t>For example, we can create a 2D array where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array contains 4 elements, but the second array contains only </a:t>
            </a:r>
            <a:r>
              <a:rPr lang="hu-HU" dirty="0" smtClean="0"/>
              <a:t>2</a:t>
            </a:r>
            <a:r>
              <a:rPr lang="en-US" dirty="0" smtClean="0"/>
              <a:t> </a:t>
            </a:r>
            <a:r>
              <a:rPr lang="en-US" dirty="0"/>
              <a:t>elements. </a:t>
            </a:r>
            <a:endParaRPr lang="hu-HU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4582666" y="2666162"/>
            <a:ext cx="192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a</a:t>
            </a:r>
            <a:r>
              <a:rPr lang="hu-HU" dirty="0" smtClean="0"/>
              <a:t> </a:t>
            </a:r>
            <a:r>
              <a:rPr lang="hu-HU" dirty="0" err="1" smtClean="0"/>
              <a:t>Jagged</a:t>
            </a:r>
            <a:r>
              <a:rPr lang="en-US" dirty="0" smtClean="0"/>
              <a:t> </a:t>
            </a:r>
            <a:r>
              <a:rPr lang="en-US" dirty="0"/>
              <a:t>2D array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en-US" dirty="0" smtClean="0"/>
              <a:t>technique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-19286" y="3538181"/>
            <a:ext cx="263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Warning</a:t>
            </a:r>
            <a:r>
              <a:rPr lang="hu-HU" dirty="0" smtClean="0"/>
              <a:t>!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/>
              <a:t>access</a:t>
            </a:r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 smtClean="0"/>
              <a:t>non-existent</a:t>
            </a:r>
            <a:r>
              <a:rPr lang="hu-HU" dirty="0" smtClean="0"/>
              <a:t> index </a:t>
            </a:r>
            <a:r>
              <a:rPr lang="hu-HU" dirty="0" err="1" smtClean="0"/>
              <a:t>you’ll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an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4739" y="4904913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System.out.println</a:t>
            </a:r>
            <a:r>
              <a:rPr lang="hu-HU" dirty="0" smtClean="0"/>
              <a:t>(</a:t>
            </a:r>
            <a:r>
              <a:rPr lang="hu-HU" dirty="0" smtClean="0">
                <a:solidFill>
                  <a:srgbClr val="FFFF00"/>
                </a:solidFill>
              </a:rPr>
              <a:t>a[1][3]</a:t>
            </a:r>
            <a:r>
              <a:rPr lang="hu-HU" dirty="0" smtClean="0"/>
              <a:t>);</a:t>
            </a:r>
            <a:endParaRPr lang="hu-HU" dirty="0"/>
          </a:p>
        </p:txBody>
      </p:sp>
      <p:sp>
        <p:nvSpPr>
          <p:cNvPr id="53" name="Lekerekített téglalap 52"/>
          <p:cNvSpPr/>
          <p:nvPr/>
        </p:nvSpPr>
        <p:spPr>
          <a:xfrm>
            <a:off x="-224601" y="5732342"/>
            <a:ext cx="5565638" cy="205133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400" b="1" dirty="0" err="1" smtClean="0"/>
              <a:t>ArrayIndexOutOfBoundsException</a:t>
            </a:r>
            <a:endParaRPr lang="hu-HU" sz="2400" b="1" dirty="0"/>
          </a:p>
        </p:txBody>
      </p:sp>
      <p:cxnSp>
        <p:nvCxnSpPr>
          <p:cNvPr id="54" name="Egyenes összekötő nyíllal 53"/>
          <p:cNvCxnSpPr/>
          <p:nvPr/>
        </p:nvCxnSpPr>
        <p:spPr>
          <a:xfrm flipH="1">
            <a:off x="1783013" y="5306790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2301354" y="1844785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00B0F0"/>
                </a:solidFill>
              </a:rPr>
              <a:t>4</a:t>
            </a:r>
            <a:endParaRPr lang="hu-HU" sz="2000" b="1" dirty="0">
              <a:solidFill>
                <a:srgbClr val="00B0F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78020" y="1844294"/>
            <a:ext cx="198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00B0F0"/>
                </a:solidFill>
              </a:rPr>
              <a:t>elements</a:t>
            </a:r>
            <a:endParaRPr lang="hu-HU" sz="2000" b="1" dirty="0">
              <a:solidFill>
                <a:srgbClr val="00B0F0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3363951" y="1839544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4336017" y="1837249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00B0F0"/>
                </a:solidFill>
              </a:rPr>
              <a:t>3</a:t>
            </a:r>
            <a:endParaRPr lang="hu-HU" sz="2000" b="1" dirty="0">
              <a:solidFill>
                <a:srgbClr val="00B0F0"/>
              </a:solidFill>
            </a:endParaRPr>
          </a:p>
        </p:txBody>
      </p:sp>
      <p:cxnSp>
        <p:nvCxnSpPr>
          <p:cNvPr id="6" name="Egyenes összekötő 5"/>
          <p:cNvCxnSpPr/>
          <p:nvPr/>
        </p:nvCxnSpPr>
        <p:spPr>
          <a:xfrm>
            <a:off x="2693772" y="2045546"/>
            <a:ext cx="637227" cy="22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>
            <a:off x="3686435" y="2041424"/>
            <a:ext cx="637227" cy="22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4703810" y="2045541"/>
            <a:ext cx="637227" cy="22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11737727" y="3927700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00B0F0"/>
                </a:solidFill>
              </a:rPr>
              <a:t>4</a:t>
            </a:r>
            <a:endParaRPr lang="hu-HU" sz="2000" b="1" dirty="0">
              <a:solidFill>
                <a:srgbClr val="00B0F0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11747156" y="4906680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1747155" y="5844226"/>
            <a:ext cx="34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00B0F0"/>
                </a:solidFill>
              </a:rPr>
              <a:t>3</a:t>
            </a:r>
            <a:endParaRPr lang="hu-HU" sz="2000" b="1" dirty="0">
              <a:solidFill>
                <a:srgbClr val="00B0F0"/>
              </a:solidFill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6695413" y="2045542"/>
            <a:ext cx="5191793" cy="641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H="1">
            <a:off x="11895435" y="2053780"/>
            <a:ext cx="8238" cy="182918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 rot="5400000">
            <a:off x="11626582" y="4612953"/>
            <a:ext cx="540000" cy="22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 rot="5400000">
            <a:off x="11626581" y="5572578"/>
            <a:ext cx="540000" cy="229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47" grpId="0"/>
      <p:bldP spid="35" grpId="0"/>
      <p:bldP spid="48" grpId="0"/>
      <p:bldP spid="12" grpId="0"/>
      <p:bldP spid="17" grpId="0"/>
      <p:bldP spid="53" grpId="0" animBg="1"/>
      <p:bldP spid="3" grpId="0"/>
      <p:bldP spid="4" grpId="0"/>
      <p:bldP spid="20" grpId="0"/>
      <p:bldP spid="21" grpId="0"/>
      <p:bldP spid="26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6443</TotalTime>
  <Words>1404</Words>
  <Application>Microsoft Office PowerPoint</Application>
  <PresentationFormat>Widescreen</PresentationFormat>
  <Paragraphs>258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 Programming:  Step by Step from A to Z Multidimensional Arrays</vt:lpstr>
      <vt:lpstr>Multidimensional Arrays</vt:lpstr>
      <vt:lpstr>Creating two-dimensional array</vt:lpstr>
      <vt:lpstr>Creating two-dimensional array</vt:lpstr>
      <vt:lpstr>Creating two-dimensional array</vt:lpstr>
      <vt:lpstr>Creating two-dimensional array</vt:lpstr>
      <vt:lpstr>Irregular two-dimensional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204</cp:revision>
  <dcterms:created xsi:type="dcterms:W3CDTF">2019-02-12T21:35:40Z</dcterms:created>
  <dcterms:modified xsi:type="dcterms:W3CDTF">2019-04-18T14:14:21Z</dcterms:modified>
</cp:coreProperties>
</file>