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9" r:id="rId2"/>
    <p:sldId id="269" r:id="rId3"/>
    <p:sldId id="293" r:id="rId4"/>
    <p:sldId id="290" r:id="rId5"/>
    <p:sldId id="29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84886" y="1447800"/>
            <a:ext cx="11063417" cy="3280719"/>
          </a:xfrm>
        </p:spPr>
        <p:txBody>
          <a:bodyPr/>
          <a:lstStyle/>
          <a:p>
            <a:r>
              <a:rPr lang="en-US" b="1" dirty="0"/>
              <a:t>Java </a:t>
            </a:r>
            <a:r>
              <a:rPr lang="hu-HU" b="1" dirty="0" smtClean="0"/>
              <a:t>P</a:t>
            </a:r>
            <a:r>
              <a:rPr lang="en-US" b="1" dirty="0" err="1" smtClean="0"/>
              <a:t>rogra</a:t>
            </a:r>
            <a:r>
              <a:rPr lang="hu-HU" b="1" dirty="0" smtClean="0"/>
              <a:t>m</a:t>
            </a:r>
            <a:r>
              <a:rPr lang="en-US" b="1" dirty="0" err="1" smtClean="0"/>
              <a:t>ming</a:t>
            </a:r>
            <a:r>
              <a:rPr lang="en-US" b="1" dirty="0"/>
              <a:t>: </a:t>
            </a:r>
            <a:r>
              <a:rPr lang="hu-HU" b="1" dirty="0"/>
              <a:t/>
            </a:r>
            <a:br>
              <a:rPr lang="hu-HU" b="1" dirty="0"/>
            </a:br>
            <a:r>
              <a:rPr lang="en-US" b="1" dirty="0"/>
              <a:t>Step by Step from A to Z</a:t>
            </a:r>
            <a:r>
              <a:rPr lang="hu-HU" sz="4400" b="1" dirty="0" smtClean="0"/>
              <a:t/>
            </a:r>
            <a:br>
              <a:rPr lang="hu-HU" sz="4400" b="1" dirty="0" smtClean="0"/>
            </a:br>
            <a:r>
              <a:rPr lang="hu-HU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ArrayLists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76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 smtClean="0"/>
              <a:t>ArrayList</a:t>
            </a:r>
            <a:r>
              <a:rPr lang="hu-HU" sz="4000" dirty="0" smtClean="0"/>
              <a:t> </a:t>
            </a:r>
            <a:r>
              <a:rPr lang="hu-HU" sz="4000" dirty="0" err="1" smtClean="0"/>
              <a:t>overview</a:t>
            </a:r>
            <a:endParaRPr lang="hu-HU" sz="40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321276" y="1279064"/>
            <a:ext cx="11598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Arrays are of a fixed length. After arrays are created, they cannot grow or shrink. In contrast of this an </a:t>
            </a:r>
            <a:r>
              <a:rPr lang="en-US" dirty="0" err="1"/>
              <a:t>ArrayList</a:t>
            </a:r>
            <a:r>
              <a:rPr lang="en-US" dirty="0"/>
              <a:t> is a re-sizable array, also called a dynamic </a:t>
            </a:r>
            <a:r>
              <a:rPr lang="en-US" dirty="0" smtClean="0"/>
              <a:t>array</a:t>
            </a:r>
            <a:r>
              <a:rPr lang="hu-HU" dirty="0" smtClean="0"/>
              <a:t> (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en-US" dirty="0" smtClean="0"/>
              <a:t>change</a:t>
            </a:r>
            <a:r>
              <a:rPr lang="hu-HU" dirty="0" smtClean="0"/>
              <a:t>s</a:t>
            </a:r>
            <a:r>
              <a:rPr lang="en-US" dirty="0" smtClean="0"/>
              <a:t> </a:t>
            </a:r>
            <a:r>
              <a:rPr lang="en-US" dirty="0"/>
              <a:t>size at runtime as </a:t>
            </a:r>
            <a:r>
              <a:rPr lang="en-US" dirty="0" smtClean="0"/>
              <a:t>needed</a:t>
            </a:r>
            <a:r>
              <a:rPr lang="hu-HU" dirty="0" smtClean="0"/>
              <a:t>)</a:t>
            </a:r>
            <a:r>
              <a:rPr lang="en-US" dirty="0" smtClean="0"/>
              <a:t>. </a:t>
            </a:r>
            <a:endParaRPr lang="hu-HU" dirty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grows its size to accommodate new elements and shrinks the size when the elements are removed</a:t>
            </a:r>
            <a:r>
              <a:rPr lang="en-US" dirty="0" smtClean="0"/>
              <a:t>.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321276" y="4768015"/>
            <a:ext cx="579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O</a:t>
            </a:r>
            <a:r>
              <a:rPr lang="en-US" dirty="0" err="1" smtClean="0"/>
              <a:t>ld</a:t>
            </a:r>
            <a:r>
              <a:rPr lang="en-US" dirty="0" smtClean="0"/>
              <a:t> </a:t>
            </a:r>
            <a:r>
              <a:rPr lang="hu-HU" dirty="0"/>
              <a:t>(</a:t>
            </a:r>
            <a:r>
              <a:rPr lang="hu-HU" dirty="0" err="1"/>
              <a:t>before</a:t>
            </a:r>
            <a:r>
              <a:rPr lang="hu-HU" dirty="0"/>
              <a:t> JDK 1.5)</a:t>
            </a:r>
            <a:r>
              <a:rPr lang="en-US" dirty="0" smtClean="0"/>
              <a:t> </a:t>
            </a:r>
            <a:r>
              <a:rPr lang="en-US" dirty="0"/>
              <a:t>way of creating an </a:t>
            </a:r>
            <a:r>
              <a:rPr lang="en-US" dirty="0" err="1" smtClean="0"/>
              <a:t>ArrayList</a:t>
            </a:r>
            <a:r>
              <a:rPr lang="hu-HU" dirty="0" smtClean="0"/>
              <a:t>:</a:t>
            </a:r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1491054" y="5298510"/>
            <a:ext cx="3295134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hu-HU" dirty="0" err="1" smtClean="0"/>
              <a:t>al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/>
              <a:t>ArrayList</a:t>
            </a:r>
            <a:r>
              <a:rPr lang="en-US" dirty="0"/>
              <a:t>(); 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1491054" y="5816015"/>
            <a:ext cx="3608172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hu-HU" dirty="0" err="1" smtClean="0"/>
              <a:t>al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 smtClean="0"/>
              <a:t>ArrayList</a:t>
            </a:r>
            <a:r>
              <a:rPr lang="en-US" dirty="0" smtClean="0"/>
              <a:t>(</a:t>
            </a:r>
            <a:r>
              <a:rPr lang="hu-HU" dirty="0" smtClean="0"/>
              <a:t>10</a:t>
            </a:r>
            <a:r>
              <a:rPr lang="en-US" dirty="0" smtClean="0"/>
              <a:t>); </a:t>
            </a:r>
            <a:endParaRPr lang="en-US" dirty="0"/>
          </a:p>
        </p:txBody>
      </p:sp>
      <p:sp>
        <p:nvSpPr>
          <p:cNvPr id="3" name="Szövegdoboz 2"/>
          <p:cNvSpPr txBox="1"/>
          <p:nvPr/>
        </p:nvSpPr>
        <p:spPr>
          <a:xfrm>
            <a:off x="4965083" y="5285521"/>
            <a:ext cx="266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C000"/>
                </a:solidFill>
              </a:rPr>
              <a:t>create</a:t>
            </a:r>
            <a:r>
              <a:rPr lang="hu-HU" dirty="0">
                <a:solidFill>
                  <a:srgbClr val="FFC000"/>
                </a:solidFill>
              </a:rPr>
              <a:t> an </a:t>
            </a:r>
            <a:r>
              <a:rPr lang="hu-HU" dirty="0" err="1">
                <a:solidFill>
                  <a:srgbClr val="FFC000"/>
                </a:solidFill>
              </a:rPr>
              <a:t>ArrayList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5280460" y="5814749"/>
            <a:ext cx="645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create an </a:t>
            </a:r>
            <a:r>
              <a:rPr lang="en-US" dirty="0" err="1">
                <a:solidFill>
                  <a:srgbClr val="FFC000"/>
                </a:solidFill>
              </a:rPr>
              <a:t>ArrayList</a:t>
            </a:r>
            <a:r>
              <a:rPr lang="en-US" dirty="0">
                <a:solidFill>
                  <a:srgbClr val="FFC000"/>
                </a:solidFill>
              </a:rPr>
              <a:t> containing a specific number of slots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16" name="Tartalom helye 2"/>
          <p:cNvSpPr>
            <a:spLocks noGrp="1"/>
          </p:cNvSpPr>
          <p:nvPr>
            <p:ph sz="half" idx="1"/>
          </p:nvPr>
        </p:nvSpPr>
        <p:spPr>
          <a:xfrm>
            <a:off x="1198606" y="2521674"/>
            <a:ext cx="9827741" cy="1885570"/>
          </a:xfrm>
        </p:spPr>
        <p:txBody>
          <a:bodyPr>
            <a:noAutofit/>
          </a:bodyPr>
          <a:lstStyle/>
          <a:p>
            <a:r>
              <a:rPr lang="en-US" dirty="0" err="1"/>
              <a:t>ArrayList</a:t>
            </a:r>
            <a:r>
              <a:rPr lang="en-US" dirty="0"/>
              <a:t> just like arrays, allows you to retrieve the elements by their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index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  <a:endParaRPr lang="hu-HU" dirty="0" smtClean="0">
              <a:solidFill>
                <a:srgbClr val="FFFF00"/>
              </a:solidFill>
            </a:endParaRPr>
          </a:p>
          <a:p>
            <a:r>
              <a:rPr lang="en-US" dirty="0" err="1"/>
              <a:t>ArrayList</a:t>
            </a:r>
            <a:r>
              <a:rPr lang="en-US" dirty="0"/>
              <a:t> allows </a:t>
            </a:r>
            <a:r>
              <a:rPr lang="en-US" dirty="0">
                <a:solidFill>
                  <a:srgbClr val="FFC000"/>
                </a:solidFill>
              </a:rPr>
              <a:t>duplicate and null </a:t>
            </a:r>
            <a:r>
              <a:rPr lang="en-US" dirty="0" smtClean="0">
                <a:solidFill>
                  <a:srgbClr val="FFC000"/>
                </a:solidFill>
              </a:rPr>
              <a:t>values</a:t>
            </a:r>
            <a:r>
              <a:rPr lang="hu-HU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/>
              <a:t>is an </a:t>
            </a:r>
            <a:r>
              <a:rPr lang="en-US" dirty="0">
                <a:solidFill>
                  <a:srgbClr val="FFC000"/>
                </a:solidFill>
              </a:rPr>
              <a:t>ordered collection</a:t>
            </a:r>
            <a:r>
              <a:rPr lang="en-US" dirty="0">
                <a:solidFill>
                  <a:srgbClr val="FFFF00"/>
                </a:solidFill>
              </a:rPr>
              <a:t>. </a:t>
            </a:r>
            <a:r>
              <a:rPr lang="en-US" dirty="0"/>
              <a:t>It maintains the insertion order of the </a:t>
            </a:r>
            <a:r>
              <a:rPr lang="en-US" dirty="0" smtClean="0"/>
              <a:t>element</a:t>
            </a:r>
            <a:r>
              <a:rPr lang="hu-HU" dirty="0" smtClean="0"/>
              <a:t>s.</a:t>
            </a:r>
          </a:p>
          <a:p>
            <a:r>
              <a:rPr lang="en-US" dirty="0" err="1"/>
              <a:t>ArrayList</a:t>
            </a:r>
            <a:r>
              <a:rPr lang="en-US" dirty="0"/>
              <a:t> class, </a:t>
            </a:r>
            <a:r>
              <a:rPr lang="en-US" dirty="0">
                <a:solidFill>
                  <a:srgbClr val="FFC000"/>
                </a:solidFill>
              </a:rPr>
              <a:t>manipulation is slow </a:t>
            </a:r>
            <a:r>
              <a:rPr lang="en-US" dirty="0"/>
              <a:t>because a lot of shifting needs to occur if any element is removed from the array list.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85435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4" grpId="0"/>
      <p:bldP spid="5" grpId="0" animBg="1"/>
      <p:bldP spid="12" grpId="0" animBg="1"/>
      <p:bldP spid="3" grpId="0"/>
      <p:bldP spid="9" grpId="0"/>
      <p:bldP spid="1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 smtClean="0"/>
              <a:t>ArrayList</a:t>
            </a:r>
            <a:r>
              <a:rPr lang="hu-HU" sz="4000" dirty="0" smtClean="0"/>
              <a:t> </a:t>
            </a:r>
            <a:r>
              <a:rPr lang="hu-HU" sz="4000" dirty="0" err="1" smtClean="0"/>
              <a:t>overview</a:t>
            </a:r>
            <a:endParaRPr lang="hu-HU" sz="40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321276" y="1534439"/>
            <a:ext cx="1159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There is another, more </a:t>
            </a:r>
            <a:r>
              <a:rPr lang="en-US" dirty="0" smtClean="0"/>
              <a:t>modern</a:t>
            </a:r>
            <a:r>
              <a:rPr lang="hu-HU" dirty="0" smtClean="0"/>
              <a:t>,</a:t>
            </a:r>
            <a:r>
              <a:rPr lang="en-US" dirty="0" smtClean="0"/>
              <a:t> </a:t>
            </a:r>
            <a:r>
              <a:rPr lang="hu-HU" dirty="0" err="1" smtClean="0">
                <a:solidFill>
                  <a:srgbClr val="FFC000"/>
                </a:solidFill>
              </a:rPr>
              <a:t>generic</a:t>
            </a:r>
            <a:r>
              <a:rPr lang="hu-HU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way </a:t>
            </a:r>
            <a:r>
              <a:rPr lang="en-US" dirty="0"/>
              <a:t>to </a:t>
            </a:r>
            <a:r>
              <a:rPr lang="en-US" dirty="0" err="1" smtClean="0"/>
              <a:t>creat</a:t>
            </a:r>
            <a:r>
              <a:rPr lang="hu-HU" dirty="0" smtClean="0"/>
              <a:t>e</a:t>
            </a:r>
            <a:r>
              <a:rPr lang="en-US" dirty="0" smtClean="0"/>
              <a:t> </a:t>
            </a:r>
            <a:r>
              <a:rPr lang="en-US" dirty="0"/>
              <a:t>an </a:t>
            </a:r>
            <a:r>
              <a:rPr lang="en-US" dirty="0" err="1"/>
              <a:t>ArrayList</a:t>
            </a:r>
            <a:r>
              <a:rPr lang="en-US" dirty="0"/>
              <a:t>.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4209532" y="2157040"/>
            <a:ext cx="66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O</a:t>
            </a:r>
            <a:r>
              <a:rPr lang="en-US" dirty="0" err="1" smtClean="0"/>
              <a:t>ld</a:t>
            </a:r>
            <a:r>
              <a:rPr lang="en-US" dirty="0" smtClean="0"/>
              <a:t> </a:t>
            </a:r>
            <a:r>
              <a:rPr lang="hu-HU" dirty="0"/>
              <a:t>(</a:t>
            </a:r>
            <a:r>
              <a:rPr lang="hu-HU" dirty="0" err="1"/>
              <a:t>before</a:t>
            </a:r>
            <a:r>
              <a:rPr lang="hu-HU" dirty="0"/>
              <a:t> JDK 1.5)</a:t>
            </a:r>
            <a:r>
              <a:rPr lang="en-US" dirty="0" smtClean="0"/>
              <a:t> </a:t>
            </a:r>
            <a:r>
              <a:rPr lang="en-US" dirty="0"/>
              <a:t>way of creating an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708452" y="2177821"/>
            <a:ext cx="3295134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hu-HU" dirty="0" err="1" smtClean="0"/>
              <a:t>al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/>
              <a:t>ArrayList</a:t>
            </a:r>
            <a:r>
              <a:rPr lang="en-US" dirty="0"/>
              <a:t>(); 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6030092" y="2932230"/>
            <a:ext cx="499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N</a:t>
            </a:r>
            <a:r>
              <a:rPr lang="en-US" dirty="0" err="1" smtClean="0"/>
              <a:t>ew</a:t>
            </a:r>
            <a:r>
              <a:rPr lang="hu-HU" dirty="0" smtClean="0"/>
              <a:t>,</a:t>
            </a:r>
            <a:r>
              <a:rPr lang="en-US" dirty="0" smtClean="0"/>
              <a:t> </a:t>
            </a:r>
            <a:r>
              <a:rPr lang="en-US" dirty="0"/>
              <a:t>generic </a:t>
            </a:r>
            <a:r>
              <a:rPr lang="hu-HU" dirty="0" err="1" smtClean="0"/>
              <a:t>way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creating</a:t>
            </a:r>
            <a:r>
              <a:rPr lang="hu-HU" dirty="0" smtClean="0"/>
              <a:t> an </a:t>
            </a:r>
            <a:r>
              <a:rPr lang="hu-HU" dirty="0" err="1" smtClean="0"/>
              <a:t>ArrayList</a:t>
            </a:r>
            <a:r>
              <a:rPr lang="hu-HU" dirty="0"/>
              <a:t>.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708451" y="2931762"/>
            <a:ext cx="5082745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ArrayList</a:t>
            </a:r>
            <a:r>
              <a:rPr lang="hu-HU" dirty="0">
                <a:solidFill>
                  <a:srgbClr val="FFC000"/>
                </a:solidFill>
              </a:rPr>
              <a:t>&lt;</a:t>
            </a:r>
            <a:r>
              <a:rPr lang="hu-HU" dirty="0" err="1">
                <a:solidFill>
                  <a:srgbClr val="FFC000"/>
                </a:solidFill>
              </a:rPr>
              <a:t>String</a:t>
            </a:r>
            <a:r>
              <a:rPr lang="hu-HU" dirty="0">
                <a:solidFill>
                  <a:srgbClr val="FFC000"/>
                </a:solidFill>
              </a:rPr>
              <a:t>&gt;</a:t>
            </a:r>
            <a:r>
              <a:rPr lang="hu-HU" dirty="0"/>
              <a:t> </a:t>
            </a:r>
            <a:r>
              <a:rPr lang="hu-HU" dirty="0" err="1" smtClean="0"/>
              <a:t>al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/>
              <a:t>ArrayList</a:t>
            </a:r>
            <a:r>
              <a:rPr lang="hu-HU" dirty="0">
                <a:solidFill>
                  <a:srgbClr val="FFC000"/>
                </a:solidFill>
              </a:rPr>
              <a:t>&lt;</a:t>
            </a:r>
            <a:r>
              <a:rPr lang="hu-HU" dirty="0" err="1">
                <a:solidFill>
                  <a:srgbClr val="FFC000"/>
                </a:solidFill>
              </a:rPr>
              <a:t>String</a:t>
            </a:r>
            <a:r>
              <a:rPr lang="hu-HU" dirty="0">
                <a:solidFill>
                  <a:srgbClr val="FFC000"/>
                </a:solidFill>
              </a:rPr>
              <a:t>&gt;</a:t>
            </a:r>
            <a:r>
              <a:rPr lang="hu-HU" dirty="0"/>
              <a:t>(); 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318936" y="4448869"/>
            <a:ext cx="54722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 smtClean="0"/>
              <a:t>The main </a:t>
            </a:r>
            <a:r>
              <a:rPr lang="hu-HU" dirty="0" err="1" smtClean="0"/>
              <a:t>difference</a:t>
            </a:r>
            <a:r>
              <a:rPr lang="hu-HU" dirty="0" smtClean="0"/>
              <a:t> is </a:t>
            </a:r>
            <a:r>
              <a:rPr lang="hu-HU" dirty="0" err="1" smtClean="0"/>
              <a:t>that</a:t>
            </a:r>
            <a:r>
              <a:rPr lang="hu-HU" dirty="0" smtClean="0"/>
              <a:t>,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new</a:t>
            </a:r>
            <a:r>
              <a:rPr lang="hu-HU" dirty="0" smtClean="0"/>
              <a:t> </a:t>
            </a:r>
            <a:r>
              <a:rPr lang="hu-HU" dirty="0" err="1" smtClean="0"/>
              <a:t>way</a:t>
            </a:r>
            <a:r>
              <a:rPr lang="hu-HU" dirty="0" smtClean="0"/>
              <a:t> of </a:t>
            </a:r>
            <a:r>
              <a:rPr lang="hu-HU" dirty="0" err="1" smtClean="0"/>
              <a:t>creation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/>
              <a:t> </a:t>
            </a:r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/>
              <a:t>is forced to have the only </a:t>
            </a:r>
            <a:r>
              <a:rPr lang="en-US" dirty="0">
                <a:solidFill>
                  <a:srgbClr val="FFC000"/>
                </a:solidFill>
              </a:rPr>
              <a:t>specified type</a:t>
            </a:r>
            <a:r>
              <a:rPr lang="en-US" dirty="0"/>
              <a:t> </a:t>
            </a:r>
            <a:r>
              <a:rPr lang="en-US" dirty="0" smtClean="0"/>
              <a:t>of </a:t>
            </a:r>
            <a:r>
              <a:rPr lang="en-US" dirty="0"/>
              <a:t>objects in it. If you try to add another type of object, it gives compile time error</a:t>
            </a:r>
            <a:r>
              <a:rPr lang="en-US" dirty="0" smtClean="0"/>
              <a:t>.</a:t>
            </a:r>
            <a:r>
              <a:rPr lang="hu-HU" dirty="0" smtClean="0"/>
              <a:t> </a:t>
            </a:r>
          </a:p>
          <a:p>
            <a:pPr algn="just"/>
            <a:endParaRPr lang="hu-HU" dirty="0" smtClean="0"/>
          </a:p>
          <a:p>
            <a:pPr algn="just"/>
            <a:r>
              <a:rPr lang="hu-HU" dirty="0" smtClean="0"/>
              <a:t>T</a:t>
            </a:r>
            <a:r>
              <a:rPr lang="en-US" dirty="0" smtClean="0"/>
              <a:t>his </a:t>
            </a:r>
            <a:r>
              <a:rPr lang="en-US" dirty="0"/>
              <a:t>is what makes the containers </a:t>
            </a:r>
            <a:r>
              <a:rPr lang="en-US" dirty="0" smtClean="0">
                <a:solidFill>
                  <a:srgbClr val="FFC000"/>
                </a:solidFill>
              </a:rPr>
              <a:t>type-safe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20" name="Lekerekített téglalap 19"/>
          <p:cNvSpPr/>
          <p:nvPr/>
        </p:nvSpPr>
        <p:spPr>
          <a:xfrm>
            <a:off x="6153664" y="5464531"/>
            <a:ext cx="5815913" cy="1200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Szövegdoboz 20"/>
          <p:cNvSpPr txBox="1"/>
          <p:nvPr/>
        </p:nvSpPr>
        <p:spPr>
          <a:xfrm>
            <a:off x="6392560" y="5741530"/>
            <a:ext cx="5371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 err="1" smtClean="0">
                <a:solidFill>
                  <a:srgbClr val="FFC000"/>
                </a:solidFill>
              </a:rPr>
              <a:t>Simplistically</a:t>
            </a:r>
            <a:r>
              <a:rPr lang="hu-HU" dirty="0" smtClean="0"/>
              <a:t>: </a:t>
            </a:r>
            <a:r>
              <a:rPr lang="en-US" dirty="0" smtClean="0">
                <a:solidFill>
                  <a:srgbClr val="FFC000"/>
                </a:solidFill>
              </a:rPr>
              <a:t>Generics </a:t>
            </a:r>
            <a:r>
              <a:rPr lang="en-US" dirty="0">
                <a:solidFill>
                  <a:srgbClr val="FFC000"/>
                </a:solidFill>
              </a:rPr>
              <a:t>forces the </a:t>
            </a:r>
            <a:r>
              <a:rPr lang="en-US" dirty="0" smtClean="0">
                <a:solidFill>
                  <a:srgbClr val="FFC000"/>
                </a:solidFill>
              </a:rPr>
              <a:t>programmer </a:t>
            </a:r>
            <a:r>
              <a:rPr lang="en-US" dirty="0">
                <a:solidFill>
                  <a:srgbClr val="FFC000"/>
                </a:solidFill>
              </a:rPr>
              <a:t>to store specific type of </a:t>
            </a:r>
            <a:r>
              <a:rPr lang="en-US" dirty="0" smtClean="0">
                <a:solidFill>
                  <a:srgbClr val="FFC000"/>
                </a:solidFill>
              </a:rPr>
              <a:t>objects.</a:t>
            </a:r>
            <a:r>
              <a:rPr lang="hu-HU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We </a:t>
            </a:r>
            <a:r>
              <a:rPr lang="en-US" dirty="0">
                <a:solidFill>
                  <a:srgbClr val="FFC000"/>
                </a:solidFill>
              </a:rPr>
              <a:t>will learn about generics later at the </a:t>
            </a:r>
            <a:r>
              <a:rPr lang="en-US" dirty="0"/>
              <a:t>Generics</a:t>
            </a:r>
            <a:r>
              <a:rPr lang="en-US" dirty="0">
                <a:solidFill>
                  <a:srgbClr val="FFC000"/>
                </a:solidFill>
              </a:rPr>
              <a:t> chapter.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23" name="Ellipszis 22"/>
          <p:cNvSpPr/>
          <p:nvPr/>
        </p:nvSpPr>
        <p:spPr>
          <a:xfrm>
            <a:off x="7904204" y="5126779"/>
            <a:ext cx="2347784" cy="675503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rgbClr val="FFC000"/>
                </a:solidFill>
              </a:rPr>
              <a:t>About</a:t>
            </a:r>
            <a:r>
              <a:rPr lang="hu-HU" dirty="0" smtClean="0">
                <a:solidFill>
                  <a:srgbClr val="FFC000"/>
                </a:solidFill>
              </a:rPr>
              <a:t> </a:t>
            </a:r>
            <a:r>
              <a:rPr lang="hu-HU" dirty="0" err="1" smtClean="0">
                <a:solidFill>
                  <a:srgbClr val="FFC000"/>
                </a:solidFill>
              </a:rPr>
              <a:t>generics</a:t>
            </a:r>
            <a:endParaRPr lang="hu-HU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6050688" y="3526649"/>
            <a:ext cx="5647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Starting in Java 7, you can even omit that type from the right side. 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708451" y="3670060"/>
            <a:ext cx="5082745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ArrayList</a:t>
            </a:r>
            <a:r>
              <a:rPr lang="hu-HU" dirty="0">
                <a:solidFill>
                  <a:srgbClr val="FFC000"/>
                </a:solidFill>
              </a:rPr>
              <a:t>&lt;</a:t>
            </a:r>
            <a:r>
              <a:rPr lang="hu-HU" dirty="0" err="1">
                <a:solidFill>
                  <a:srgbClr val="FFC000"/>
                </a:solidFill>
              </a:rPr>
              <a:t>String</a:t>
            </a:r>
            <a:r>
              <a:rPr lang="hu-HU" dirty="0">
                <a:solidFill>
                  <a:srgbClr val="FFC000"/>
                </a:solidFill>
              </a:rPr>
              <a:t>&gt;</a:t>
            </a:r>
            <a:r>
              <a:rPr lang="hu-HU" dirty="0"/>
              <a:t> </a:t>
            </a:r>
            <a:r>
              <a:rPr lang="hu-HU" dirty="0" err="1" smtClean="0"/>
              <a:t>al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/>
              <a:t>ArrayList</a:t>
            </a:r>
            <a:r>
              <a:rPr lang="hu-HU" dirty="0" smtClean="0">
                <a:solidFill>
                  <a:srgbClr val="FFC000"/>
                </a:solidFill>
              </a:rPr>
              <a:t>&lt;&gt;</a:t>
            </a:r>
            <a:r>
              <a:rPr lang="hu-HU" dirty="0" smtClean="0"/>
              <a:t>(); </a:t>
            </a:r>
            <a:endParaRPr lang="hu-HU" dirty="0"/>
          </a:p>
        </p:txBody>
      </p:sp>
      <p:sp>
        <p:nvSpPr>
          <p:cNvPr id="14" name="Lefelé nyíl 13"/>
          <p:cNvSpPr/>
          <p:nvPr/>
        </p:nvSpPr>
        <p:spPr>
          <a:xfrm>
            <a:off x="1865867" y="2616716"/>
            <a:ext cx="980303" cy="274130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Lefelé nyíl 15"/>
          <p:cNvSpPr/>
          <p:nvPr/>
        </p:nvSpPr>
        <p:spPr>
          <a:xfrm>
            <a:off x="1865866" y="3358035"/>
            <a:ext cx="980303" cy="274130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751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  <p:bldP spid="5" grpId="0" animBg="1"/>
      <p:bldP spid="6" grpId="0"/>
      <p:bldP spid="7" grpId="0" animBg="1"/>
      <p:bldP spid="8" grpId="0"/>
      <p:bldP spid="20" grpId="0" animBg="1"/>
      <p:bldP spid="21" grpId="0"/>
      <p:bldP spid="23" grpId="0" animBg="1"/>
      <p:bldP spid="12" grpId="0"/>
      <p:bldP spid="13" grpId="0" animBg="1"/>
      <p:bldP spid="14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/>
              <a:t>ArrayList</a:t>
            </a:r>
            <a:r>
              <a:rPr lang="hu-HU" sz="4000" dirty="0"/>
              <a:t> </a:t>
            </a:r>
            <a:r>
              <a:rPr lang="hu-HU" sz="4000" dirty="0" err="1"/>
              <a:t>overview</a:t>
            </a:r>
            <a:endParaRPr lang="hu-HU" sz="4000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646111" y="1376933"/>
            <a:ext cx="11014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in an </a:t>
            </a:r>
            <a:r>
              <a:rPr lang="en-US" dirty="0" err="1"/>
              <a:t>ArrayList</a:t>
            </a:r>
            <a:r>
              <a:rPr lang="en-US" dirty="0"/>
              <a:t> are actually </a:t>
            </a:r>
            <a:r>
              <a:rPr lang="en-US" dirty="0">
                <a:solidFill>
                  <a:srgbClr val="FFFF00"/>
                </a:solidFill>
              </a:rPr>
              <a:t>objects</a:t>
            </a:r>
            <a:r>
              <a:rPr lang="en-US" dirty="0"/>
              <a:t>. </a:t>
            </a:r>
            <a:r>
              <a:rPr lang="en-US" dirty="0" smtClean="0"/>
              <a:t>For </a:t>
            </a:r>
            <a:r>
              <a:rPr lang="en-US" dirty="0"/>
              <a:t>primitive types you have to use </a:t>
            </a:r>
            <a:r>
              <a:rPr lang="en-US" dirty="0">
                <a:solidFill>
                  <a:srgbClr val="FFC000"/>
                </a:solidFill>
              </a:rPr>
              <a:t>wrapper classes</a:t>
            </a:r>
            <a:r>
              <a:rPr lang="en-US" dirty="0"/>
              <a:t>: Integer for </a:t>
            </a:r>
            <a:r>
              <a:rPr lang="en-US" dirty="0" err="1"/>
              <a:t>int</a:t>
            </a:r>
            <a:r>
              <a:rPr lang="en-US" dirty="0"/>
              <a:t>, Boolean for </a:t>
            </a:r>
            <a:r>
              <a:rPr lang="en-US" dirty="0" err="1"/>
              <a:t>boolean</a:t>
            </a:r>
            <a:r>
              <a:rPr lang="en-US" dirty="0"/>
              <a:t>, Double for </a:t>
            </a:r>
            <a:r>
              <a:rPr lang="en-US" dirty="0" smtClean="0"/>
              <a:t>double</a:t>
            </a:r>
            <a:r>
              <a:rPr lang="hu-HU" dirty="0" smtClean="0"/>
              <a:t>, </a:t>
            </a:r>
            <a:r>
              <a:rPr lang="en-US" dirty="0" smtClean="0"/>
              <a:t>Character </a:t>
            </a:r>
            <a:r>
              <a:rPr lang="en-US" dirty="0"/>
              <a:t>for char,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22" name="Szövegdoboz 21"/>
          <p:cNvSpPr txBox="1"/>
          <p:nvPr/>
        </p:nvSpPr>
        <p:spPr>
          <a:xfrm>
            <a:off x="3039638" y="2111095"/>
            <a:ext cx="5898605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ArrayList</a:t>
            </a:r>
            <a:r>
              <a:rPr lang="hu-HU" dirty="0">
                <a:solidFill>
                  <a:srgbClr val="FFC000"/>
                </a:solidFill>
              </a:rPr>
              <a:t>&lt;Integer&gt;</a:t>
            </a:r>
            <a:r>
              <a:rPr lang="hu-HU" dirty="0"/>
              <a:t> </a:t>
            </a:r>
            <a:r>
              <a:rPr lang="hu-HU" dirty="0" err="1"/>
              <a:t>myNumbers</a:t>
            </a:r>
            <a:r>
              <a:rPr lang="hu-HU" dirty="0"/>
              <a:t> = 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/>
              <a:t>ArrayList</a:t>
            </a:r>
            <a:r>
              <a:rPr lang="hu-HU" dirty="0" smtClean="0">
                <a:solidFill>
                  <a:srgbClr val="FFC000"/>
                </a:solidFill>
              </a:rPr>
              <a:t>&lt;&gt;</a:t>
            </a:r>
            <a:r>
              <a:rPr lang="hu-HU" dirty="0" smtClean="0"/>
              <a:t>();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646111" y="3151435"/>
            <a:ext cx="10936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ArrayList</a:t>
            </a:r>
            <a:r>
              <a:rPr lang="en-US" dirty="0"/>
              <a:t> class is non synchronized.</a:t>
            </a:r>
            <a:r>
              <a:rPr lang="hu-HU" dirty="0"/>
              <a:t> </a:t>
            </a:r>
            <a:r>
              <a:rPr lang="en-US" dirty="0"/>
              <a:t>If multiple threads try to modify an </a:t>
            </a:r>
            <a:r>
              <a:rPr lang="en-US" dirty="0" err="1"/>
              <a:t>ArrayList</a:t>
            </a:r>
            <a:r>
              <a:rPr lang="en-US" dirty="0"/>
              <a:t> at the same time, then the final outcome will be non-deterministic.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3321545" y="4294918"/>
            <a:ext cx="5443514" cy="203132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ArrayList</a:t>
            </a:r>
            <a:r>
              <a:rPr lang="en-US" dirty="0"/>
              <a:t> class </a:t>
            </a:r>
            <a:r>
              <a:rPr lang="en-US" dirty="0" smtClean="0"/>
              <a:t>implements </a:t>
            </a:r>
            <a:r>
              <a:rPr lang="en-US" dirty="0"/>
              <a:t>the List interface</a:t>
            </a:r>
            <a:r>
              <a:rPr lang="en-US" dirty="0" smtClean="0"/>
              <a:t>.</a:t>
            </a:r>
            <a:endParaRPr lang="hu-HU" dirty="0" smtClean="0"/>
          </a:p>
          <a:p>
            <a:r>
              <a:rPr lang="en-US" dirty="0" smtClean="0"/>
              <a:t> </a:t>
            </a:r>
            <a:endParaRPr lang="hu-HU" dirty="0" smtClean="0"/>
          </a:p>
          <a:p>
            <a:r>
              <a:rPr lang="en-US" dirty="0" smtClean="0"/>
              <a:t>That's </a:t>
            </a:r>
            <a:r>
              <a:rPr lang="en-US" dirty="0"/>
              <a:t>why we could write this:</a:t>
            </a:r>
          </a:p>
          <a:p>
            <a:r>
              <a:rPr lang="en-US" dirty="0">
                <a:solidFill>
                  <a:srgbClr val="92D050"/>
                </a:solidFill>
              </a:rPr>
              <a:t>List&lt;String&gt; </a:t>
            </a:r>
            <a:r>
              <a:rPr lang="en-US" dirty="0" err="1">
                <a:solidFill>
                  <a:srgbClr val="92D050"/>
                </a:solidFill>
              </a:rPr>
              <a:t>exampleList</a:t>
            </a:r>
            <a:r>
              <a:rPr lang="en-US" dirty="0">
                <a:solidFill>
                  <a:srgbClr val="92D050"/>
                </a:solidFill>
              </a:rPr>
              <a:t> = new </a:t>
            </a:r>
            <a:r>
              <a:rPr lang="en-US" dirty="0" err="1">
                <a:solidFill>
                  <a:srgbClr val="92D050"/>
                </a:solidFill>
              </a:rPr>
              <a:t>ArrayList</a:t>
            </a:r>
            <a:r>
              <a:rPr lang="en-US" dirty="0">
                <a:solidFill>
                  <a:srgbClr val="92D050"/>
                </a:solidFill>
              </a:rPr>
              <a:t>&lt;&gt;(); </a:t>
            </a:r>
          </a:p>
          <a:p>
            <a:endParaRPr lang="en-US" dirty="0"/>
          </a:p>
          <a:p>
            <a:r>
              <a:rPr lang="en-US" dirty="0"/>
              <a:t>But this is incorrect:</a:t>
            </a:r>
          </a:p>
          <a:p>
            <a:r>
              <a:rPr lang="en-US" dirty="0" err="1">
                <a:solidFill>
                  <a:srgbClr val="FF0000"/>
                </a:solidFill>
              </a:rPr>
              <a:t>ArrayList</a:t>
            </a:r>
            <a:r>
              <a:rPr lang="en-US" dirty="0">
                <a:solidFill>
                  <a:srgbClr val="FF0000"/>
                </a:solidFill>
              </a:rPr>
              <a:t>&lt;String&gt; </a:t>
            </a:r>
            <a:r>
              <a:rPr lang="en-US" dirty="0" err="1">
                <a:solidFill>
                  <a:srgbClr val="FF0000"/>
                </a:solidFill>
              </a:rPr>
              <a:t>exampleList</a:t>
            </a:r>
            <a:r>
              <a:rPr lang="en-US" dirty="0">
                <a:solidFill>
                  <a:srgbClr val="FF0000"/>
                </a:solidFill>
              </a:rPr>
              <a:t> = new List&lt;&gt;(); </a:t>
            </a:r>
            <a:endParaRPr lang="hu-HU" dirty="0">
              <a:solidFill>
                <a:srgbClr val="FF0000"/>
              </a:solidFill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200" y="4880267"/>
            <a:ext cx="588054" cy="751753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914" y="5778568"/>
            <a:ext cx="393903" cy="642014"/>
          </a:xfrm>
          <a:prstGeom prst="rect">
            <a:avLst/>
          </a:prstGeom>
        </p:spPr>
      </p:pic>
      <p:sp>
        <p:nvSpPr>
          <p:cNvPr id="20" name="Mínuszjel 19"/>
          <p:cNvSpPr/>
          <p:nvPr/>
        </p:nvSpPr>
        <p:spPr>
          <a:xfrm>
            <a:off x="0" y="2840839"/>
            <a:ext cx="12613064" cy="65092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Mínuszjel 27"/>
          <p:cNvSpPr/>
          <p:nvPr/>
        </p:nvSpPr>
        <p:spPr>
          <a:xfrm>
            <a:off x="0" y="4013796"/>
            <a:ext cx="12613064" cy="65092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603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 animBg="1"/>
      <p:bldP spid="4" grpId="0"/>
      <p:bldP spid="5" grpId="0" animBg="1"/>
      <p:bldP spid="20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 smtClean="0"/>
              <a:t>ArrayList</a:t>
            </a:r>
            <a:r>
              <a:rPr lang="hu-HU" sz="4000" dirty="0"/>
              <a:t> </a:t>
            </a:r>
            <a:r>
              <a:rPr lang="hu-HU" sz="4000" dirty="0" err="1" smtClean="0"/>
              <a:t>methods</a:t>
            </a:r>
            <a:endParaRPr lang="hu-HU" sz="40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646111" y="1539731"/>
            <a:ext cx="1077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ArrayList</a:t>
            </a:r>
            <a:r>
              <a:rPr lang="hu-HU" dirty="0"/>
              <a:t> has </a:t>
            </a:r>
            <a:r>
              <a:rPr lang="hu-HU" dirty="0" err="1"/>
              <a:t>many</a:t>
            </a:r>
            <a:r>
              <a:rPr lang="hu-HU" dirty="0"/>
              <a:t> </a:t>
            </a:r>
            <a:r>
              <a:rPr lang="hu-HU" dirty="0" err="1" smtClean="0"/>
              <a:t>methods</a:t>
            </a:r>
            <a:r>
              <a:rPr lang="hu-HU" dirty="0" smtClean="0"/>
              <a:t>.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next</a:t>
            </a:r>
            <a:r>
              <a:rPr lang="hu-HU" dirty="0"/>
              <a:t> </a:t>
            </a:r>
            <a:r>
              <a:rPr lang="hu-HU" dirty="0" err="1" smtClean="0"/>
              <a:t>lectures</a:t>
            </a:r>
            <a:r>
              <a:rPr lang="hu-HU" dirty="0"/>
              <a:t>, </a:t>
            </a:r>
            <a:r>
              <a:rPr lang="hu-HU" dirty="0" err="1"/>
              <a:t>among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things</a:t>
            </a:r>
            <a:r>
              <a:rPr lang="hu-HU" dirty="0"/>
              <a:t>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</a:t>
            </a:r>
            <a:r>
              <a:rPr lang="hu-HU" dirty="0" err="1"/>
              <a:t>see</a:t>
            </a:r>
            <a:r>
              <a:rPr lang="hu-HU" dirty="0"/>
              <a:t> </a:t>
            </a:r>
            <a:r>
              <a:rPr lang="hu-HU" dirty="0" err="1" smtClean="0"/>
              <a:t>these</a:t>
            </a:r>
            <a:r>
              <a:rPr lang="hu-HU" dirty="0" smtClean="0"/>
              <a:t>. </a:t>
            </a:r>
            <a:endParaRPr lang="hu-HU" dirty="0"/>
          </a:p>
        </p:txBody>
      </p:sp>
      <p:sp>
        <p:nvSpPr>
          <p:cNvPr id="13" name="Tartalom helye 4"/>
          <p:cNvSpPr>
            <a:spLocks noGrp="1"/>
          </p:cNvSpPr>
          <p:nvPr>
            <p:ph sz="half" idx="1"/>
          </p:nvPr>
        </p:nvSpPr>
        <p:spPr>
          <a:xfrm>
            <a:off x="537239" y="2338296"/>
            <a:ext cx="11094588" cy="7711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/>
              <a:t>always</a:t>
            </a:r>
            <a:r>
              <a:rPr lang="hu-HU" dirty="0"/>
              <a:t> </a:t>
            </a:r>
            <a:r>
              <a:rPr lang="hu-HU" dirty="0" smtClean="0"/>
              <a:t>y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/>
              <a:t>can look around on the website </a:t>
            </a:r>
            <a:r>
              <a:rPr lang="hu-HU" smtClean="0"/>
              <a:t>of </a:t>
            </a:r>
            <a:r>
              <a:rPr lang="en-US" smtClean="0"/>
              <a:t>Oracle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/>
              <a:t>ArrayList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 smtClean="0"/>
              <a:t>methods</a:t>
            </a:r>
            <a:r>
              <a:rPr lang="hu-HU" dirty="0" smtClean="0"/>
              <a:t>.</a:t>
            </a:r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hu-HU" b="1" dirty="0" smtClean="0">
                <a:solidFill>
                  <a:srgbClr val="FFFF00"/>
                </a:solidFill>
              </a:rPr>
              <a:t>Java API </a:t>
            </a:r>
            <a:r>
              <a:rPr lang="hu-HU" b="1" dirty="0" err="1" smtClean="0">
                <a:solidFill>
                  <a:srgbClr val="FFFF00"/>
                </a:solidFill>
              </a:rPr>
              <a:t>Documentation</a:t>
            </a:r>
            <a:r>
              <a:rPr lang="hu-HU" dirty="0" smtClean="0"/>
              <a:t>                              </a:t>
            </a:r>
            <a:r>
              <a:rPr lang="hu-HU" b="1" dirty="0">
                <a:solidFill>
                  <a:srgbClr val="FFFF00"/>
                </a:solidFill>
              </a:rPr>
              <a:t>https://docs.oracle.com/en/java/</a:t>
            </a:r>
            <a:endParaRPr lang="hu-HU" b="1" dirty="0" smtClean="0">
              <a:solidFill>
                <a:srgbClr val="FFFF00"/>
              </a:solidFill>
            </a:endParaRPr>
          </a:p>
        </p:txBody>
      </p:sp>
      <p:cxnSp>
        <p:nvCxnSpPr>
          <p:cNvPr id="18" name="Egyenes összekötő nyíllal 17"/>
          <p:cNvCxnSpPr/>
          <p:nvPr/>
        </p:nvCxnSpPr>
        <p:spPr>
          <a:xfrm flipV="1">
            <a:off x="4059669" y="2929645"/>
            <a:ext cx="1469796" cy="1235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59" y="3522212"/>
            <a:ext cx="10058400" cy="2527309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23" y="4547972"/>
            <a:ext cx="10058400" cy="231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9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5930</TotalTime>
  <Words>470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Java Programming:  Step by Step from A to Z ArrayLists</vt:lpstr>
      <vt:lpstr>ArrayList overview</vt:lpstr>
      <vt:lpstr>ArrayList overview</vt:lpstr>
      <vt:lpstr>ArrayList overview</vt:lpstr>
      <vt:lpstr>ArrayList methods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User</cp:lastModifiedBy>
  <cp:revision>240</cp:revision>
  <dcterms:created xsi:type="dcterms:W3CDTF">2019-02-12T21:35:40Z</dcterms:created>
  <dcterms:modified xsi:type="dcterms:W3CDTF">2019-04-23T08:18:07Z</dcterms:modified>
</cp:coreProperties>
</file>