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9" r:id="rId2"/>
    <p:sldId id="269" r:id="rId3"/>
    <p:sldId id="294" r:id="rId4"/>
    <p:sldId id="295" r:id="rId5"/>
    <p:sldId id="293" r:id="rId6"/>
    <p:sldId id="291" r:id="rId7"/>
    <p:sldId id="29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Közepesen sötét stílus 2 – 4.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Közepesen sötét stílus 4 – 4. jelölőszín">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Világos stílus 1 – 4. jelölőszín">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Közepesen sötét stílus 4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éma alapján készült stílus 1 – 1. jelölőszín">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u-HU" smtClean="0"/>
              <a:t>Mintacím szerkesztése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u-HU" smtClean="0"/>
              <a:t>Mintacím szerkesztése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u-HU" smtClean="0"/>
              <a:t>Mintacím szerkesztése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u-HU" smtClean="0"/>
              <a:t>Mintaszöveg szerkesztése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nchor="t" anchorCtr="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u-HU" smtClean="0"/>
              <a:t>Mintacím szerkesztése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9796027F-7875-4030-9381-8BD8C4F21935}"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smtClean="0"/>
              <a:t>Mintacím szerkesztése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u-HU" smtClean="0"/>
              <a:t>Mintacím szerkesztése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7" name="Date Placeholder 4"/>
          <p:cNvSpPr>
            <a:spLocks noGrp="1"/>
          </p:cNvSpPr>
          <p:nvPr>
            <p:ph type="dt" sz="half" idx="10"/>
          </p:nvPr>
        </p:nvSpPr>
        <p:spPr/>
        <p:txBody>
          <a:bodyPr/>
          <a:lstStyle/>
          <a:p>
            <a:fld id="{4509A250-FF31-4206-8172-F9D3106AACB1}" type="datetimeFigureOut">
              <a:rPr lang="en-US" dirty="0"/>
              <a:t>4/19/2019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u-HU" smtClean="0"/>
              <a:t>Mintacím szerkesztése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568410" y="1447800"/>
            <a:ext cx="11038703" cy="3280719"/>
          </a:xfrm>
        </p:spPr>
        <p:txBody>
          <a:bodyPr/>
          <a:lstStyle/>
          <a:p>
            <a:r>
              <a:rPr lang="en-US" b="1" dirty="0"/>
              <a:t>Java </a:t>
            </a:r>
            <a:r>
              <a:rPr lang="hu-HU" b="1" dirty="0" smtClean="0"/>
              <a:t>P</a:t>
            </a:r>
            <a:r>
              <a:rPr lang="en-US" b="1" dirty="0" err="1" smtClean="0"/>
              <a:t>rogra</a:t>
            </a:r>
            <a:r>
              <a:rPr lang="hu-HU" b="1" dirty="0" smtClean="0"/>
              <a:t>m</a:t>
            </a:r>
            <a:r>
              <a:rPr lang="en-US" b="1" dirty="0" err="1" smtClean="0"/>
              <a:t>ming</a:t>
            </a:r>
            <a:r>
              <a:rPr lang="en-US" b="1" dirty="0"/>
              <a:t>: </a:t>
            </a:r>
            <a:r>
              <a:rPr lang="hu-HU" b="1" dirty="0"/>
              <a:t/>
            </a:r>
            <a:br>
              <a:rPr lang="hu-HU" b="1" dirty="0"/>
            </a:br>
            <a:r>
              <a:rPr lang="en-US" b="1" dirty="0"/>
              <a:t>Step by Step from A to Z</a:t>
            </a:r>
            <a:r>
              <a:rPr lang="hu-HU" sz="4400" b="1" dirty="0" smtClean="0"/>
              <a:t/>
            </a:r>
            <a:br>
              <a:rPr lang="hu-HU" sz="4400" b="1" dirty="0" smtClean="0"/>
            </a:br>
            <a:r>
              <a:rPr lang="hu-HU" dirty="0" err="1" smtClean="0">
                <a:solidFill>
                  <a:schemeClr val="bg2">
                    <a:lumMod val="40000"/>
                    <a:lumOff val="60000"/>
                  </a:schemeClr>
                </a:solidFill>
              </a:rPr>
              <a:t>Generics</a:t>
            </a:r>
            <a:endParaRPr lang="hu-HU" sz="4400" dirty="0">
              <a:solidFill>
                <a:schemeClr val="bg2">
                  <a:lumMod val="40000"/>
                  <a:lumOff val="60000"/>
                </a:schemeClr>
              </a:solidFill>
            </a:endParaRPr>
          </a:p>
        </p:txBody>
      </p:sp>
    </p:spTree>
    <p:extLst>
      <p:ext uri="{BB962C8B-B14F-4D97-AF65-F5344CB8AC3E}">
        <p14:creationId xmlns:p14="http://schemas.microsoft.com/office/powerpoint/2010/main" val="2428763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églalap 28"/>
          <p:cNvSpPr/>
          <p:nvPr/>
        </p:nvSpPr>
        <p:spPr>
          <a:xfrm>
            <a:off x="549595" y="3762727"/>
            <a:ext cx="11142238" cy="1560882"/>
          </a:xfrm>
          <a:prstGeom prst="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8" name="Téglalap 27"/>
          <p:cNvSpPr/>
          <p:nvPr/>
        </p:nvSpPr>
        <p:spPr>
          <a:xfrm>
            <a:off x="549595" y="5451175"/>
            <a:ext cx="11142238" cy="1214852"/>
          </a:xfrm>
          <a:prstGeom prst="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7" name="Téglalap 26"/>
          <p:cNvSpPr/>
          <p:nvPr/>
        </p:nvSpPr>
        <p:spPr>
          <a:xfrm>
            <a:off x="549595" y="2402114"/>
            <a:ext cx="11142238" cy="1214852"/>
          </a:xfrm>
          <a:prstGeom prst="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Cím 1"/>
          <p:cNvSpPr>
            <a:spLocks noGrp="1"/>
          </p:cNvSpPr>
          <p:nvPr>
            <p:ph type="title"/>
          </p:nvPr>
        </p:nvSpPr>
        <p:spPr>
          <a:xfrm>
            <a:off x="646111" y="452718"/>
            <a:ext cx="9840657" cy="807671"/>
          </a:xfrm>
        </p:spPr>
        <p:txBody>
          <a:bodyPr/>
          <a:lstStyle/>
          <a:p>
            <a:r>
              <a:rPr lang="hu-HU" sz="4000" dirty="0" err="1" smtClean="0"/>
              <a:t>Generics</a:t>
            </a:r>
            <a:r>
              <a:rPr lang="hu-HU" sz="4000" dirty="0" smtClean="0"/>
              <a:t> </a:t>
            </a:r>
            <a:r>
              <a:rPr lang="hu-HU" sz="4000" dirty="0" err="1" smtClean="0"/>
              <a:t>overview</a:t>
            </a:r>
            <a:endParaRPr lang="hu-HU" sz="4000" dirty="0"/>
          </a:p>
        </p:txBody>
      </p:sp>
      <p:sp>
        <p:nvSpPr>
          <p:cNvPr id="15" name="Szövegdoboz 14"/>
          <p:cNvSpPr txBox="1"/>
          <p:nvPr/>
        </p:nvSpPr>
        <p:spPr>
          <a:xfrm>
            <a:off x="321276" y="1279064"/>
            <a:ext cx="11598876" cy="923330"/>
          </a:xfrm>
          <a:prstGeom prst="rect">
            <a:avLst/>
          </a:prstGeom>
          <a:noFill/>
        </p:spPr>
        <p:txBody>
          <a:bodyPr wrap="square" rtlCol="0">
            <a:spAutoFit/>
          </a:bodyPr>
          <a:lstStyle/>
          <a:p>
            <a:pPr algn="just"/>
            <a:r>
              <a:rPr lang="en-US" dirty="0"/>
              <a:t>Generics enable types (classes and interfaces) to be parameters when defining classes, interfaces and methods. Type parameters provide a way for you to re-use the same code with different inputs. The inputs to type parameters are types.</a:t>
            </a:r>
            <a:endParaRPr lang="hu-HU" dirty="0"/>
          </a:p>
        </p:txBody>
      </p:sp>
      <p:sp>
        <p:nvSpPr>
          <p:cNvPr id="6" name="Szövegdoboz 5"/>
          <p:cNvSpPr txBox="1"/>
          <p:nvPr/>
        </p:nvSpPr>
        <p:spPr>
          <a:xfrm>
            <a:off x="4431957" y="1835372"/>
            <a:ext cx="3031524" cy="369332"/>
          </a:xfrm>
          <a:prstGeom prst="rect">
            <a:avLst/>
          </a:prstGeom>
          <a:noFill/>
        </p:spPr>
        <p:txBody>
          <a:bodyPr wrap="square" rtlCol="0">
            <a:spAutoFit/>
          </a:bodyPr>
          <a:lstStyle/>
          <a:p>
            <a:r>
              <a:rPr lang="hu-HU" dirty="0" err="1" smtClean="0"/>
              <a:t>Advantages</a:t>
            </a:r>
            <a:r>
              <a:rPr lang="hu-HU" dirty="0" smtClean="0"/>
              <a:t> </a:t>
            </a:r>
            <a:r>
              <a:rPr lang="hu-HU" dirty="0"/>
              <a:t>of </a:t>
            </a:r>
            <a:r>
              <a:rPr lang="hu-HU" dirty="0" err="1" smtClean="0"/>
              <a:t>Generics</a:t>
            </a:r>
            <a:r>
              <a:rPr lang="hu-HU" dirty="0" smtClean="0"/>
              <a:t>:</a:t>
            </a:r>
            <a:endParaRPr lang="hu-HU" dirty="0"/>
          </a:p>
        </p:txBody>
      </p:sp>
      <p:sp>
        <p:nvSpPr>
          <p:cNvPr id="7" name="Szövegdoboz 6"/>
          <p:cNvSpPr txBox="1"/>
          <p:nvPr/>
        </p:nvSpPr>
        <p:spPr>
          <a:xfrm>
            <a:off x="693199" y="4252488"/>
            <a:ext cx="4885037" cy="923330"/>
          </a:xfrm>
          <a:prstGeom prst="rect">
            <a:avLst/>
          </a:prstGeom>
          <a:noFill/>
          <a:ln w="12700">
            <a:solidFill>
              <a:schemeClr val="tx1"/>
            </a:solidFill>
          </a:ln>
        </p:spPr>
        <p:txBody>
          <a:bodyPr wrap="square" rtlCol="0">
            <a:spAutoFit/>
          </a:bodyPr>
          <a:lstStyle/>
          <a:p>
            <a:r>
              <a:rPr lang="hu-HU" dirty="0" err="1" smtClean="0"/>
              <a:t>ArrayList</a:t>
            </a:r>
            <a:r>
              <a:rPr lang="hu-HU" dirty="0" smtClean="0"/>
              <a:t> </a:t>
            </a:r>
            <a:r>
              <a:rPr lang="hu-HU" dirty="0" err="1"/>
              <a:t>list</a:t>
            </a:r>
            <a:r>
              <a:rPr lang="hu-HU" dirty="0"/>
              <a:t> = </a:t>
            </a:r>
            <a:r>
              <a:rPr lang="hu-HU" dirty="0" err="1"/>
              <a:t>new</a:t>
            </a:r>
            <a:r>
              <a:rPr lang="hu-HU" dirty="0"/>
              <a:t> </a:t>
            </a:r>
            <a:r>
              <a:rPr lang="hu-HU" dirty="0" err="1"/>
              <a:t>ArrayList</a:t>
            </a:r>
            <a:r>
              <a:rPr lang="hu-HU" dirty="0"/>
              <a:t>();  </a:t>
            </a:r>
          </a:p>
          <a:p>
            <a:r>
              <a:rPr lang="hu-HU" dirty="0" err="1" smtClean="0"/>
              <a:t>list.add</a:t>
            </a:r>
            <a:r>
              <a:rPr lang="hu-HU" dirty="0" smtClean="0"/>
              <a:t>(</a:t>
            </a:r>
            <a:r>
              <a:rPr lang="hu-HU" dirty="0"/>
              <a:t>"</a:t>
            </a:r>
            <a:r>
              <a:rPr lang="hu-HU" dirty="0" smtClean="0"/>
              <a:t>Hello Java!");  </a:t>
            </a:r>
            <a:endParaRPr lang="hu-HU" dirty="0"/>
          </a:p>
          <a:p>
            <a:r>
              <a:rPr lang="hu-HU" dirty="0" err="1"/>
              <a:t>String</a:t>
            </a:r>
            <a:r>
              <a:rPr lang="hu-HU" dirty="0"/>
              <a:t> s = </a:t>
            </a:r>
            <a:r>
              <a:rPr lang="hu-HU" b="1" dirty="0">
                <a:solidFill>
                  <a:srgbClr val="00B0F0"/>
                </a:solidFill>
              </a:rPr>
              <a:t>(</a:t>
            </a:r>
            <a:r>
              <a:rPr lang="hu-HU" b="1" dirty="0" err="1">
                <a:solidFill>
                  <a:srgbClr val="00B0F0"/>
                </a:solidFill>
              </a:rPr>
              <a:t>String</a:t>
            </a:r>
            <a:r>
              <a:rPr lang="hu-HU" b="1" dirty="0">
                <a:solidFill>
                  <a:srgbClr val="00B0F0"/>
                </a:solidFill>
              </a:rPr>
              <a:t>)</a:t>
            </a:r>
            <a:r>
              <a:rPr lang="hu-HU" dirty="0">
                <a:solidFill>
                  <a:srgbClr val="00B0F0"/>
                </a:solidFill>
              </a:rPr>
              <a:t> </a:t>
            </a:r>
            <a:r>
              <a:rPr lang="hu-HU" dirty="0" err="1"/>
              <a:t>list.get</a:t>
            </a:r>
            <a:r>
              <a:rPr lang="hu-HU" dirty="0"/>
              <a:t>(0</a:t>
            </a:r>
            <a:r>
              <a:rPr lang="hu-HU" dirty="0" smtClean="0"/>
              <a:t>);  </a:t>
            </a:r>
            <a:r>
              <a:rPr lang="hu-HU" dirty="0" smtClean="0">
                <a:solidFill>
                  <a:srgbClr val="00B0F0"/>
                </a:solidFill>
              </a:rPr>
              <a:t>// </a:t>
            </a:r>
            <a:r>
              <a:rPr lang="hu-HU" b="1" dirty="0" err="1">
                <a:solidFill>
                  <a:srgbClr val="00B0F0"/>
                </a:solidFill>
              </a:rPr>
              <a:t>T</a:t>
            </a:r>
            <a:r>
              <a:rPr lang="hu-HU" b="1" dirty="0" err="1" smtClean="0">
                <a:solidFill>
                  <a:srgbClr val="00B0F0"/>
                </a:solidFill>
              </a:rPr>
              <a:t>ypecasting</a:t>
            </a:r>
            <a:r>
              <a:rPr lang="hu-HU" dirty="0" smtClean="0">
                <a:solidFill>
                  <a:srgbClr val="00B0F0"/>
                </a:solidFill>
              </a:rPr>
              <a:t> </a:t>
            </a:r>
            <a:endParaRPr lang="hu-HU" dirty="0">
              <a:solidFill>
                <a:srgbClr val="00B0F0"/>
              </a:solidFill>
            </a:endParaRPr>
          </a:p>
        </p:txBody>
      </p:sp>
      <p:sp>
        <p:nvSpPr>
          <p:cNvPr id="10" name="Szövegdoboz 9"/>
          <p:cNvSpPr txBox="1"/>
          <p:nvPr/>
        </p:nvSpPr>
        <p:spPr>
          <a:xfrm>
            <a:off x="6833281" y="4269805"/>
            <a:ext cx="4679092" cy="923330"/>
          </a:xfrm>
          <a:prstGeom prst="rect">
            <a:avLst/>
          </a:prstGeom>
          <a:noFill/>
          <a:ln w="12700">
            <a:solidFill>
              <a:schemeClr val="tx1"/>
            </a:solidFill>
          </a:ln>
        </p:spPr>
        <p:txBody>
          <a:bodyPr wrap="square" rtlCol="0">
            <a:spAutoFit/>
          </a:bodyPr>
          <a:lstStyle/>
          <a:p>
            <a:r>
              <a:rPr lang="hu-HU" dirty="0" err="1"/>
              <a:t>ArrayList</a:t>
            </a:r>
            <a:r>
              <a:rPr lang="hu-HU" dirty="0"/>
              <a:t> </a:t>
            </a:r>
            <a:r>
              <a:rPr lang="hu-HU" dirty="0" smtClean="0">
                <a:solidFill>
                  <a:srgbClr val="FFC000"/>
                </a:solidFill>
              </a:rPr>
              <a:t>&lt;</a:t>
            </a:r>
            <a:r>
              <a:rPr lang="hu-HU" dirty="0" err="1">
                <a:solidFill>
                  <a:srgbClr val="FFC000"/>
                </a:solidFill>
              </a:rPr>
              <a:t>String</a:t>
            </a:r>
            <a:r>
              <a:rPr lang="hu-HU" dirty="0">
                <a:solidFill>
                  <a:srgbClr val="FFC000"/>
                </a:solidFill>
              </a:rPr>
              <a:t>&gt;</a:t>
            </a:r>
            <a:r>
              <a:rPr lang="hu-HU" dirty="0"/>
              <a:t> </a:t>
            </a:r>
            <a:r>
              <a:rPr lang="hu-HU" dirty="0" err="1"/>
              <a:t>list</a:t>
            </a:r>
            <a:r>
              <a:rPr lang="hu-HU" dirty="0"/>
              <a:t> = </a:t>
            </a:r>
            <a:r>
              <a:rPr lang="hu-HU" dirty="0" err="1"/>
              <a:t>new</a:t>
            </a:r>
            <a:r>
              <a:rPr lang="hu-HU" dirty="0"/>
              <a:t> </a:t>
            </a:r>
            <a:r>
              <a:rPr lang="hu-HU" dirty="0" err="1" smtClean="0"/>
              <a:t>ArrayList</a:t>
            </a:r>
            <a:r>
              <a:rPr lang="hu-HU" dirty="0" smtClean="0">
                <a:solidFill>
                  <a:srgbClr val="FFC000"/>
                </a:solidFill>
              </a:rPr>
              <a:t>&lt;&gt;</a:t>
            </a:r>
            <a:r>
              <a:rPr lang="hu-HU" dirty="0" smtClean="0"/>
              <a:t>();  </a:t>
            </a:r>
            <a:endParaRPr lang="hu-HU" dirty="0"/>
          </a:p>
          <a:p>
            <a:r>
              <a:rPr lang="hu-HU" dirty="0" err="1"/>
              <a:t>list.add</a:t>
            </a:r>
            <a:r>
              <a:rPr lang="hu-HU" dirty="0" smtClean="0"/>
              <a:t>("</a:t>
            </a:r>
            <a:r>
              <a:rPr lang="hu-HU" dirty="0"/>
              <a:t>Hello Java!</a:t>
            </a:r>
            <a:r>
              <a:rPr lang="hu-HU" dirty="0" smtClean="0"/>
              <a:t>");  </a:t>
            </a:r>
            <a:endParaRPr lang="hu-HU" dirty="0"/>
          </a:p>
          <a:p>
            <a:r>
              <a:rPr lang="hu-HU" dirty="0" err="1"/>
              <a:t>String</a:t>
            </a:r>
            <a:r>
              <a:rPr lang="hu-HU" dirty="0"/>
              <a:t> s = </a:t>
            </a:r>
            <a:r>
              <a:rPr lang="hu-HU" dirty="0" err="1"/>
              <a:t>list.get</a:t>
            </a:r>
            <a:r>
              <a:rPr lang="hu-HU" dirty="0"/>
              <a:t>(0);</a:t>
            </a:r>
          </a:p>
        </p:txBody>
      </p:sp>
      <p:sp>
        <p:nvSpPr>
          <p:cNvPr id="14" name="Szövegdoboz 13"/>
          <p:cNvSpPr txBox="1"/>
          <p:nvPr/>
        </p:nvSpPr>
        <p:spPr>
          <a:xfrm>
            <a:off x="693199" y="3004736"/>
            <a:ext cx="3632884" cy="369332"/>
          </a:xfrm>
          <a:prstGeom prst="rect">
            <a:avLst/>
          </a:prstGeom>
          <a:noFill/>
          <a:ln w="12700">
            <a:solidFill>
              <a:schemeClr val="tx1"/>
            </a:solidFill>
          </a:ln>
        </p:spPr>
        <p:txBody>
          <a:bodyPr wrap="square" rtlCol="0">
            <a:spAutoFit/>
          </a:bodyPr>
          <a:lstStyle/>
          <a:p>
            <a:r>
              <a:rPr lang="en-US" dirty="0" err="1"/>
              <a:t>ArrayList</a:t>
            </a:r>
            <a:r>
              <a:rPr lang="en-US" dirty="0"/>
              <a:t> </a:t>
            </a:r>
            <a:r>
              <a:rPr lang="hu-HU" dirty="0" err="1" smtClean="0"/>
              <a:t>list</a:t>
            </a:r>
            <a:r>
              <a:rPr lang="en-US" dirty="0" smtClean="0"/>
              <a:t> </a:t>
            </a:r>
            <a:r>
              <a:rPr lang="en-US" dirty="0"/>
              <a:t>= new </a:t>
            </a:r>
            <a:r>
              <a:rPr lang="en-US" dirty="0" err="1"/>
              <a:t>ArrayList</a:t>
            </a:r>
            <a:r>
              <a:rPr lang="en-US" dirty="0"/>
              <a:t>(); </a:t>
            </a:r>
          </a:p>
        </p:txBody>
      </p:sp>
      <p:sp>
        <p:nvSpPr>
          <p:cNvPr id="17" name="Szövegdoboz 16"/>
          <p:cNvSpPr txBox="1"/>
          <p:nvPr/>
        </p:nvSpPr>
        <p:spPr>
          <a:xfrm>
            <a:off x="6429628" y="2993597"/>
            <a:ext cx="5082745" cy="369332"/>
          </a:xfrm>
          <a:prstGeom prst="rect">
            <a:avLst/>
          </a:prstGeom>
          <a:noFill/>
          <a:ln w="12700">
            <a:solidFill>
              <a:schemeClr val="tx1"/>
            </a:solidFill>
          </a:ln>
        </p:spPr>
        <p:txBody>
          <a:bodyPr wrap="square" rtlCol="0">
            <a:spAutoFit/>
          </a:bodyPr>
          <a:lstStyle/>
          <a:p>
            <a:r>
              <a:rPr lang="hu-HU" dirty="0" err="1"/>
              <a:t>ArrayList</a:t>
            </a:r>
            <a:r>
              <a:rPr lang="hu-HU" dirty="0">
                <a:solidFill>
                  <a:srgbClr val="FFC000"/>
                </a:solidFill>
              </a:rPr>
              <a:t>&lt;</a:t>
            </a:r>
            <a:r>
              <a:rPr lang="hu-HU" dirty="0" err="1">
                <a:solidFill>
                  <a:srgbClr val="FFC000"/>
                </a:solidFill>
              </a:rPr>
              <a:t>String</a:t>
            </a:r>
            <a:r>
              <a:rPr lang="hu-HU" dirty="0">
                <a:solidFill>
                  <a:srgbClr val="FFC000"/>
                </a:solidFill>
              </a:rPr>
              <a:t>&gt;</a:t>
            </a:r>
            <a:r>
              <a:rPr lang="hu-HU" dirty="0"/>
              <a:t> </a:t>
            </a:r>
            <a:r>
              <a:rPr lang="hu-HU" dirty="0" err="1" smtClean="0"/>
              <a:t>list</a:t>
            </a:r>
            <a:r>
              <a:rPr lang="hu-HU" dirty="0" smtClean="0"/>
              <a:t> </a:t>
            </a:r>
            <a:r>
              <a:rPr lang="hu-HU" dirty="0"/>
              <a:t>= </a:t>
            </a:r>
            <a:r>
              <a:rPr lang="hu-HU" dirty="0" err="1"/>
              <a:t>new</a:t>
            </a:r>
            <a:r>
              <a:rPr lang="hu-HU" dirty="0"/>
              <a:t> </a:t>
            </a:r>
            <a:r>
              <a:rPr lang="hu-HU" dirty="0" err="1"/>
              <a:t>ArrayList</a:t>
            </a:r>
            <a:r>
              <a:rPr lang="hu-HU" dirty="0" smtClean="0">
                <a:solidFill>
                  <a:srgbClr val="FFC000"/>
                </a:solidFill>
              </a:rPr>
              <a:t>&lt;&gt;</a:t>
            </a:r>
            <a:r>
              <a:rPr lang="hu-HU" dirty="0" smtClean="0"/>
              <a:t>(); </a:t>
            </a:r>
            <a:endParaRPr lang="hu-HU" dirty="0"/>
          </a:p>
        </p:txBody>
      </p:sp>
      <p:sp>
        <p:nvSpPr>
          <p:cNvPr id="18" name="Szövegdoboz 17"/>
          <p:cNvSpPr txBox="1"/>
          <p:nvPr/>
        </p:nvSpPr>
        <p:spPr>
          <a:xfrm>
            <a:off x="646111" y="2518377"/>
            <a:ext cx="7578810" cy="369332"/>
          </a:xfrm>
          <a:prstGeom prst="rect">
            <a:avLst/>
          </a:prstGeom>
          <a:noFill/>
        </p:spPr>
        <p:txBody>
          <a:bodyPr wrap="square" rtlCol="0">
            <a:spAutoFit/>
          </a:bodyPr>
          <a:lstStyle/>
          <a:p>
            <a:r>
              <a:rPr lang="en-US" dirty="0" smtClean="0">
                <a:solidFill>
                  <a:srgbClr val="FFFF00"/>
                </a:solidFill>
              </a:rPr>
              <a:t>Type-safety</a:t>
            </a:r>
            <a:r>
              <a:rPr lang="hu-HU" dirty="0" smtClean="0"/>
              <a:t>: </a:t>
            </a:r>
            <a:r>
              <a:rPr lang="en-US" dirty="0"/>
              <a:t>Forced to have the only one specified type of </a:t>
            </a:r>
            <a:r>
              <a:rPr lang="en-US" dirty="0" smtClean="0"/>
              <a:t>object</a:t>
            </a:r>
            <a:r>
              <a:rPr lang="hu-HU" dirty="0" smtClean="0"/>
              <a:t>. </a:t>
            </a:r>
            <a:endParaRPr lang="hu-HU" dirty="0">
              <a:solidFill>
                <a:srgbClr val="FFFF00"/>
              </a:solidFill>
            </a:endParaRPr>
          </a:p>
        </p:txBody>
      </p:sp>
      <p:sp>
        <p:nvSpPr>
          <p:cNvPr id="19" name="Szövegdoboz 18"/>
          <p:cNvSpPr txBox="1"/>
          <p:nvPr/>
        </p:nvSpPr>
        <p:spPr>
          <a:xfrm>
            <a:off x="646111" y="3794585"/>
            <a:ext cx="9403492" cy="369332"/>
          </a:xfrm>
          <a:prstGeom prst="rect">
            <a:avLst/>
          </a:prstGeom>
          <a:noFill/>
        </p:spPr>
        <p:txBody>
          <a:bodyPr wrap="square" rtlCol="0">
            <a:spAutoFit/>
          </a:bodyPr>
          <a:lstStyle/>
          <a:p>
            <a:r>
              <a:rPr lang="en-US" dirty="0">
                <a:solidFill>
                  <a:srgbClr val="FFFF00"/>
                </a:solidFill>
              </a:rPr>
              <a:t>Type casting is not </a:t>
            </a:r>
            <a:r>
              <a:rPr lang="en-US" dirty="0" smtClean="0">
                <a:solidFill>
                  <a:srgbClr val="FFFF00"/>
                </a:solidFill>
              </a:rPr>
              <a:t>required</a:t>
            </a:r>
            <a:r>
              <a:rPr lang="hu-HU" dirty="0" smtClean="0"/>
              <a:t>: </a:t>
            </a:r>
            <a:r>
              <a:rPr lang="en-US" dirty="0"/>
              <a:t>With Generics we don't need to typecast the object.</a:t>
            </a:r>
            <a:endParaRPr lang="hu-HU" dirty="0">
              <a:solidFill>
                <a:srgbClr val="FFFF00"/>
              </a:solidFill>
            </a:endParaRPr>
          </a:p>
        </p:txBody>
      </p:sp>
      <p:sp>
        <p:nvSpPr>
          <p:cNvPr id="20" name="Szövegdoboz 19"/>
          <p:cNvSpPr txBox="1"/>
          <p:nvPr/>
        </p:nvSpPr>
        <p:spPr>
          <a:xfrm>
            <a:off x="6833281" y="5596936"/>
            <a:ext cx="4707924" cy="923330"/>
          </a:xfrm>
          <a:prstGeom prst="rect">
            <a:avLst/>
          </a:prstGeom>
          <a:noFill/>
          <a:ln w="12700">
            <a:solidFill>
              <a:schemeClr val="tx1"/>
            </a:solidFill>
          </a:ln>
        </p:spPr>
        <p:txBody>
          <a:bodyPr wrap="square" rtlCol="0">
            <a:spAutoFit/>
          </a:bodyPr>
          <a:lstStyle/>
          <a:p>
            <a:r>
              <a:rPr lang="en-US" dirty="0" err="1"/>
              <a:t>ArrayList</a:t>
            </a:r>
            <a:r>
              <a:rPr lang="en-US" dirty="0">
                <a:solidFill>
                  <a:srgbClr val="FFC000"/>
                </a:solidFill>
              </a:rPr>
              <a:t>&lt;String&gt;</a:t>
            </a:r>
            <a:r>
              <a:rPr lang="en-US" dirty="0"/>
              <a:t> list = new </a:t>
            </a:r>
            <a:r>
              <a:rPr lang="en-US" dirty="0" err="1"/>
              <a:t>ArrayList</a:t>
            </a:r>
            <a:r>
              <a:rPr lang="en-US" dirty="0" smtClean="0">
                <a:solidFill>
                  <a:srgbClr val="FFC000"/>
                </a:solidFill>
              </a:rPr>
              <a:t>&lt;&gt;</a:t>
            </a:r>
            <a:r>
              <a:rPr lang="en-US" dirty="0" smtClean="0"/>
              <a:t>();  </a:t>
            </a:r>
            <a:endParaRPr lang="en-US" dirty="0"/>
          </a:p>
          <a:p>
            <a:r>
              <a:rPr lang="en-US" dirty="0" err="1"/>
              <a:t>list.add</a:t>
            </a:r>
            <a:r>
              <a:rPr lang="en-US" dirty="0" smtClean="0"/>
              <a:t>("</a:t>
            </a:r>
            <a:r>
              <a:rPr lang="hu-HU" dirty="0"/>
              <a:t>Hello Java!</a:t>
            </a:r>
            <a:r>
              <a:rPr lang="en-US" dirty="0" smtClean="0"/>
              <a:t>");  </a:t>
            </a:r>
            <a:endParaRPr lang="en-US" dirty="0"/>
          </a:p>
          <a:p>
            <a:r>
              <a:rPr lang="en-US" dirty="0" err="1" smtClean="0"/>
              <a:t>list.add</a:t>
            </a:r>
            <a:r>
              <a:rPr lang="en-US" dirty="0" smtClean="0"/>
              <a:t>(2</a:t>
            </a:r>
            <a:r>
              <a:rPr lang="hu-HU" dirty="0" smtClean="0"/>
              <a:t>1</a:t>
            </a:r>
            <a:r>
              <a:rPr lang="en-US" dirty="0" smtClean="0"/>
              <a:t>);</a:t>
            </a:r>
            <a:r>
              <a:rPr lang="hu-HU" dirty="0" smtClean="0"/>
              <a:t> </a:t>
            </a:r>
            <a:r>
              <a:rPr lang="en-US" b="1" dirty="0" smtClean="0">
                <a:solidFill>
                  <a:srgbClr val="FF0000"/>
                </a:solidFill>
              </a:rPr>
              <a:t>//</a:t>
            </a:r>
            <a:r>
              <a:rPr lang="en-US" b="1" dirty="0">
                <a:solidFill>
                  <a:srgbClr val="FF0000"/>
                </a:solidFill>
              </a:rPr>
              <a:t>Compile Time Error </a:t>
            </a:r>
            <a:endParaRPr lang="hu-HU" b="1" dirty="0">
              <a:solidFill>
                <a:srgbClr val="FF0000"/>
              </a:solidFill>
            </a:endParaRPr>
          </a:p>
        </p:txBody>
      </p:sp>
      <p:sp>
        <p:nvSpPr>
          <p:cNvPr id="21" name="Szövegdoboz 20"/>
          <p:cNvSpPr txBox="1"/>
          <p:nvPr/>
        </p:nvSpPr>
        <p:spPr>
          <a:xfrm>
            <a:off x="693199" y="5596936"/>
            <a:ext cx="5221569" cy="923330"/>
          </a:xfrm>
          <a:prstGeom prst="rect">
            <a:avLst/>
          </a:prstGeom>
          <a:noFill/>
        </p:spPr>
        <p:txBody>
          <a:bodyPr wrap="square" rtlCol="0">
            <a:spAutoFit/>
          </a:bodyPr>
          <a:lstStyle/>
          <a:p>
            <a:r>
              <a:rPr lang="en-US" dirty="0">
                <a:solidFill>
                  <a:srgbClr val="FFFF00"/>
                </a:solidFill>
              </a:rPr>
              <a:t>Compile-Time </a:t>
            </a:r>
            <a:r>
              <a:rPr lang="en-US" dirty="0" smtClean="0">
                <a:solidFill>
                  <a:srgbClr val="FFFF00"/>
                </a:solidFill>
              </a:rPr>
              <a:t>Checking</a:t>
            </a:r>
            <a:r>
              <a:rPr lang="hu-HU" dirty="0" smtClean="0"/>
              <a:t>: </a:t>
            </a:r>
            <a:r>
              <a:rPr lang="en-US" dirty="0"/>
              <a:t>It is checked at compile time so </a:t>
            </a:r>
            <a:r>
              <a:rPr lang="hu-HU" dirty="0" smtClean="0"/>
              <a:t>no </a:t>
            </a:r>
            <a:r>
              <a:rPr lang="en-US" dirty="0" smtClean="0"/>
              <a:t>problem will </a:t>
            </a:r>
            <a:r>
              <a:rPr lang="en-US" dirty="0"/>
              <a:t>occur at runtime</a:t>
            </a:r>
            <a:r>
              <a:rPr lang="en-US" dirty="0" smtClean="0"/>
              <a:t>.</a:t>
            </a:r>
            <a:r>
              <a:rPr lang="hu-HU" dirty="0"/>
              <a:t> </a:t>
            </a:r>
            <a:r>
              <a:rPr lang="hu-HU" dirty="0" err="1" smtClean="0"/>
              <a:t>Better</a:t>
            </a:r>
            <a:r>
              <a:rPr lang="hu-HU" dirty="0" smtClean="0"/>
              <a:t> </a:t>
            </a:r>
            <a:r>
              <a:rPr lang="hu-HU" dirty="0" err="1" smtClean="0"/>
              <a:t>programming</a:t>
            </a:r>
            <a:r>
              <a:rPr lang="hu-HU" dirty="0" smtClean="0"/>
              <a:t> </a:t>
            </a:r>
            <a:r>
              <a:rPr lang="hu-HU" dirty="0" err="1" smtClean="0"/>
              <a:t>practice</a:t>
            </a:r>
            <a:r>
              <a:rPr lang="hu-HU" dirty="0" smtClean="0"/>
              <a:t>.</a:t>
            </a:r>
            <a:endParaRPr lang="hu-HU" dirty="0">
              <a:solidFill>
                <a:srgbClr val="FFFF00"/>
              </a:solidFill>
            </a:endParaRPr>
          </a:p>
        </p:txBody>
      </p:sp>
      <p:sp>
        <p:nvSpPr>
          <p:cNvPr id="22" name="Jobbra nyíl 21"/>
          <p:cNvSpPr/>
          <p:nvPr/>
        </p:nvSpPr>
        <p:spPr>
          <a:xfrm>
            <a:off x="4596481" y="2911606"/>
            <a:ext cx="1680519" cy="54978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Jobbra nyíl 22"/>
          <p:cNvSpPr/>
          <p:nvPr/>
        </p:nvSpPr>
        <p:spPr>
          <a:xfrm>
            <a:off x="5741772" y="4413990"/>
            <a:ext cx="963827" cy="54978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85435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27" grpId="0" animBg="1"/>
      <p:bldP spid="2" grpId="0"/>
      <p:bldP spid="15" grpId="0"/>
      <p:bldP spid="6" grpId="0"/>
      <p:bldP spid="7" grpId="0" animBg="1"/>
      <p:bldP spid="10" grpId="0" animBg="1"/>
      <p:bldP spid="14" grpId="0" animBg="1"/>
      <p:bldP spid="17" grpId="0" animBg="1"/>
      <p:bldP spid="18" grpId="0"/>
      <p:bldP spid="19" grpId="0"/>
      <p:bldP spid="20" grpId="0" animBg="1"/>
      <p:bldP spid="21" grpId="0"/>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églalap 17"/>
          <p:cNvSpPr/>
          <p:nvPr/>
        </p:nvSpPr>
        <p:spPr>
          <a:xfrm>
            <a:off x="6404919" y="3079570"/>
            <a:ext cx="5235705" cy="2862322"/>
          </a:xfrm>
          <a:prstGeom prst="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9" name="Téglalap 18"/>
          <p:cNvSpPr/>
          <p:nvPr/>
        </p:nvSpPr>
        <p:spPr>
          <a:xfrm>
            <a:off x="498386" y="1805888"/>
            <a:ext cx="11142238" cy="1214852"/>
          </a:xfrm>
          <a:prstGeom prst="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Cím 1"/>
          <p:cNvSpPr>
            <a:spLocks noGrp="1"/>
          </p:cNvSpPr>
          <p:nvPr>
            <p:ph type="title"/>
          </p:nvPr>
        </p:nvSpPr>
        <p:spPr>
          <a:xfrm>
            <a:off x="646111" y="428004"/>
            <a:ext cx="9840657" cy="807671"/>
          </a:xfrm>
        </p:spPr>
        <p:txBody>
          <a:bodyPr/>
          <a:lstStyle/>
          <a:p>
            <a:pPr algn="just"/>
            <a:r>
              <a:rPr lang="hu-HU" sz="4000" dirty="0" err="1" smtClean="0"/>
              <a:t>Generic</a:t>
            </a:r>
            <a:r>
              <a:rPr lang="hu-HU" sz="4000" dirty="0" smtClean="0"/>
              <a:t> </a:t>
            </a:r>
            <a:r>
              <a:rPr lang="hu-HU" sz="4000" dirty="0" err="1"/>
              <a:t>method</a:t>
            </a:r>
            <a:endParaRPr lang="hu-HU" sz="4000" dirty="0"/>
          </a:p>
        </p:txBody>
      </p:sp>
      <p:sp>
        <p:nvSpPr>
          <p:cNvPr id="7" name="Szövegdoboz 6"/>
          <p:cNvSpPr txBox="1"/>
          <p:nvPr/>
        </p:nvSpPr>
        <p:spPr>
          <a:xfrm>
            <a:off x="3962395" y="2332271"/>
            <a:ext cx="4234248" cy="646331"/>
          </a:xfrm>
          <a:prstGeom prst="rect">
            <a:avLst/>
          </a:prstGeom>
          <a:noFill/>
        </p:spPr>
        <p:txBody>
          <a:bodyPr wrap="square" rtlCol="0">
            <a:spAutoFit/>
          </a:bodyPr>
          <a:lstStyle/>
          <a:p>
            <a:r>
              <a:rPr lang="hu-HU" dirty="0" err="1" smtClean="0"/>
              <a:t>printArray</a:t>
            </a:r>
            <a:r>
              <a:rPr lang="hu-HU" dirty="0" smtClean="0"/>
              <a:t>(</a:t>
            </a:r>
            <a:r>
              <a:rPr lang="hu-HU" dirty="0" err="1" smtClean="0"/>
              <a:t>arrayInt</a:t>
            </a:r>
            <a:r>
              <a:rPr lang="hu-HU" dirty="0" smtClean="0"/>
              <a:t>);</a:t>
            </a:r>
          </a:p>
          <a:p>
            <a:r>
              <a:rPr lang="hu-HU" dirty="0" err="1" smtClean="0"/>
              <a:t>printArray</a:t>
            </a:r>
            <a:r>
              <a:rPr lang="hu-HU" dirty="0" smtClean="0"/>
              <a:t>(</a:t>
            </a:r>
            <a:r>
              <a:rPr lang="hu-HU" dirty="0" err="1" smtClean="0"/>
              <a:t>arrayChar</a:t>
            </a:r>
            <a:r>
              <a:rPr lang="hu-HU" dirty="0"/>
              <a:t>);</a:t>
            </a:r>
          </a:p>
        </p:txBody>
      </p:sp>
      <p:sp>
        <p:nvSpPr>
          <p:cNvPr id="9" name="Szövegdoboz 8"/>
          <p:cNvSpPr txBox="1"/>
          <p:nvPr/>
        </p:nvSpPr>
        <p:spPr>
          <a:xfrm>
            <a:off x="498386" y="3079570"/>
            <a:ext cx="5235705" cy="2862322"/>
          </a:xfrm>
          <a:prstGeom prst="rect">
            <a:avLst/>
          </a:prstGeom>
          <a:solidFill>
            <a:schemeClr val="accent5">
              <a:lumMod val="50000"/>
            </a:schemeClr>
          </a:solidFill>
          <a:ln w="12700">
            <a:solidFill>
              <a:schemeClr val="tx1"/>
            </a:solidFill>
          </a:ln>
        </p:spPr>
        <p:txBody>
          <a:bodyPr wrap="square" rtlCol="0">
            <a:spAutoFit/>
          </a:bodyPr>
          <a:lstStyle/>
          <a:p>
            <a:r>
              <a:rPr lang="hu-HU" dirty="0" err="1"/>
              <a:t>static</a:t>
            </a:r>
            <a:r>
              <a:rPr lang="hu-HU" dirty="0"/>
              <a:t> </a:t>
            </a:r>
            <a:r>
              <a:rPr lang="hu-HU" dirty="0" err="1"/>
              <a:t>void</a:t>
            </a:r>
            <a:r>
              <a:rPr lang="hu-HU" dirty="0"/>
              <a:t> </a:t>
            </a:r>
            <a:r>
              <a:rPr lang="hu-HU" dirty="0" err="1"/>
              <a:t>printArray</a:t>
            </a:r>
            <a:r>
              <a:rPr lang="hu-HU" dirty="0"/>
              <a:t>(Integer[] </a:t>
            </a:r>
            <a:r>
              <a:rPr lang="hu-HU" dirty="0" err="1"/>
              <a:t>integer</a:t>
            </a:r>
            <a:r>
              <a:rPr lang="hu-HU" dirty="0"/>
              <a:t>){</a:t>
            </a:r>
          </a:p>
          <a:p>
            <a:r>
              <a:rPr lang="hu-HU" dirty="0" smtClean="0"/>
              <a:t>	</a:t>
            </a:r>
            <a:r>
              <a:rPr lang="hu-HU" dirty="0" err="1" smtClean="0"/>
              <a:t>for</a:t>
            </a:r>
            <a:r>
              <a:rPr lang="hu-HU" dirty="0" smtClean="0"/>
              <a:t>(Integer </a:t>
            </a:r>
            <a:r>
              <a:rPr lang="hu-HU" dirty="0"/>
              <a:t>i : integer) {</a:t>
            </a:r>
          </a:p>
          <a:p>
            <a:r>
              <a:rPr lang="hu-HU" dirty="0" smtClean="0"/>
              <a:t>	</a:t>
            </a:r>
            <a:r>
              <a:rPr lang="hu-HU" dirty="0" err="1" smtClean="0"/>
              <a:t>System.</a:t>
            </a:r>
            <a:r>
              <a:rPr lang="hu-HU" i="1" dirty="0" err="1" smtClean="0"/>
              <a:t>out.println</a:t>
            </a:r>
            <a:r>
              <a:rPr lang="hu-HU" i="1" dirty="0" smtClean="0"/>
              <a:t>(i</a:t>
            </a:r>
            <a:r>
              <a:rPr lang="hu-HU" i="1" dirty="0"/>
              <a:t>);</a:t>
            </a:r>
          </a:p>
          <a:p>
            <a:r>
              <a:rPr lang="hu-HU" dirty="0" smtClean="0"/>
              <a:t>	}</a:t>
            </a:r>
            <a:endParaRPr lang="hu-HU" dirty="0"/>
          </a:p>
          <a:p>
            <a:r>
              <a:rPr lang="hu-HU" dirty="0" smtClean="0"/>
              <a:t>}</a:t>
            </a:r>
            <a:r>
              <a:rPr lang="hu-HU" dirty="0"/>
              <a:t> </a:t>
            </a:r>
            <a:endParaRPr lang="hu-HU" dirty="0" smtClean="0"/>
          </a:p>
          <a:p>
            <a:r>
              <a:rPr lang="hu-HU" dirty="0" err="1" smtClean="0"/>
              <a:t>static</a:t>
            </a:r>
            <a:r>
              <a:rPr lang="hu-HU" dirty="0" smtClean="0"/>
              <a:t> </a:t>
            </a:r>
            <a:r>
              <a:rPr lang="hu-HU" dirty="0" err="1"/>
              <a:t>void</a:t>
            </a:r>
            <a:r>
              <a:rPr lang="hu-HU" dirty="0"/>
              <a:t> </a:t>
            </a:r>
            <a:r>
              <a:rPr lang="hu-HU" dirty="0" err="1"/>
              <a:t>printArray</a:t>
            </a:r>
            <a:r>
              <a:rPr lang="hu-HU" dirty="0"/>
              <a:t>(</a:t>
            </a:r>
            <a:r>
              <a:rPr lang="hu-HU" dirty="0" err="1"/>
              <a:t>Character</a:t>
            </a:r>
            <a:r>
              <a:rPr lang="hu-HU" dirty="0"/>
              <a:t>[] </a:t>
            </a:r>
            <a:r>
              <a:rPr lang="hu-HU" dirty="0" err="1"/>
              <a:t>character</a:t>
            </a:r>
            <a:r>
              <a:rPr lang="hu-HU" dirty="0"/>
              <a:t>){</a:t>
            </a:r>
          </a:p>
          <a:p>
            <a:r>
              <a:rPr lang="hu-HU" dirty="0"/>
              <a:t>	</a:t>
            </a:r>
            <a:r>
              <a:rPr lang="hu-HU" dirty="0" err="1"/>
              <a:t>for</a:t>
            </a:r>
            <a:r>
              <a:rPr lang="hu-HU" dirty="0"/>
              <a:t>(</a:t>
            </a:r>
            <a:r>
              <a:rPr lang="hu-HU" dirty="0" err="1"/>
              <a:t>Character</a:t>
            </a:r>
            <a:r>
              <a:rPr lang="hu-HU" dirty="0"/>
              <a:t> c : </a:t>
            </a:r>
            <a:r>
              <a:rPr lang="hu-HU" dirty="0" err="1"/>
              <a:t>character</a:t>
            </a:r>
            <a:r>
              <a:rPr lang="hu-HU" dirty="0"/>
              <a:t>) {</a:t>
            </a:r>
          </a:p>
          <a:p>
            <a:r>
              <a:rPr lang="hu-HU" dirty="0"/>
              <a:t>	</a:t>
            </a:r>
            <a:r>
              <a:rPr lang="hu-HU" dirty="0" err="1"/>
              <a:t>System.</a:t>
            </a:r>
            <a:r>
              <a:rPr lang="hu-HU" i="1" dirty="0" err="1"/>
              <a:t>out.println</a:t>
            </a:r>
            <a:r>
              <a:rPr lang="hu-HU" i="1" dirty="0"/>
              <a:t>(c);</a:t>
            </a:r>
          </a:p>
          <a:p>
            <a:r>
              <a:rPr lang="hu-HU" dirty="0"/>
              <a:t>	}</a:t>
            </a:r>
          </a:p>
          <a:p>
            <a:r>
              <a:rPr lang="hu-HU" dirty="0" smtClean="0"/>
              <a:t>}</a:t>
            </a:r>
            <a:endParaRPr lang="hu-HU" dirty="0"/>
          </a:p>
        </p:txBody>
      </p:sp>
      <p:sp>
        <p:nvSpPr>
          <p:cNvPr id="12" name="Szövegdoboz 11"/>
          <p:cNvSpPr txBox="1"/>
          <p:nvPr/>
        </p:nvSpPr>
        <p:spPr>
          <a:xfrm>
            <a:off x="3962395" y="1803218"/>
            <a:ext cx="4234248" cy="646331"/>
          </a:xfrm>
          <a:prstGeom prst="rect">
            <a:avLst/>
          </a:prstGeom>
          <a:noFill/>
        </p:spPr>
        <p:txBody>
          <a:bodyPr wrap="square" rtlCol="0">
            <a:spAutoFit/>
          </a:bodyPr>
          <a:lstStyle/>
          <a:p>
            <a:r>
              <a:rPr lang="hu-HU" dirty="0"/>
              <a:t>Integer[] </a:t>
            </a:r>
            <a:r>
              <a:rPr lang="hu-HU" dirty="0" err="1"/>
              <a:t>arrayInt</a:t>
            </a:r>
            <a:r>
              <a:rPr lang="hu-HU" dirty="0"/>
              <a:t> = {10, 20, 30};</a:t>
            </a:r>
          </a:p>
          <a:p>
            <a:r>
              <a:rPr lang="hu-HU" dirty="0" err="1"/>
              <a:t>Character</a:t>
            </a:r>
            <a:r>
              <a:rPr lang="hu-HU" dirty="0"/>
              <a:t>[] </a:t>
            </a:r>
            <a:r>
              <a:rPr lang="hu-HU" dirty="0" err="1"/>
              <a:t>arrayChar</a:t>
            </a:r>
            <a:r>
              <a:rPr lang="hu-HU" dirty="0"/>
              <a:t> = {'A', 'B', 'C</a:t>
            </a:r>
            <a:r>
              <a:rPr lang="hu-HU" dirty="0" smtClean="0"/>
              <a:t>'};</a:t>
            </a:r>
            <a:endParaRPr lang="hu-HU" dirty="0"/>
          </a:p>
        </p:txBody>
      </p:sp>
      <p:sp>
        <p:nvSpPr>
          <p:cNvPr id="10" name="Szövegdoboz 9"/>
          <p:cNvSpPr txBox="1"/>
          <p:nvPr/>
        </p:nvSpPr>
        <p:spPr>
          <a:xfrm>
            <a:off x="6948309" y="3228891"/>
            <a:ext cx="4234861" cy="1446550"/>
          </a:xfrm>
          <a:prstGeom prst="rect">
            <a:avLst/>
          </a:prstGeom>
          <a:noFill/>
        </p:spPr>
        <p:txBody>
          <a:bodyPr wrap="square" rtlCol="0">
            <a:spAutoFit/>
          </a:bodyPr>
          <a:lstStyle/>
          <a:p>
            <a:r>
              <a:rPr lang="hu-HU" sz="2200" dirty="0" err="1"/>
              <a:t>static</a:t>
            </a:r>
            <a:r>
              <a:rPr lang="hu-HU" sz="2200" dirty="0"/>
              <a:t> </a:t>
            </a:r>
            <a:r>
              <a:rPr lang="hu-HU" sz="2200" b="1" dirty="0">
                <a:solidFill>
                  <a:srgbClr val="FFC000"/>
                </a:solidFill>
              </a:rPr>
              <a:t>&lt;</a:t>
            </a:r>
            <a:r>
              <a:rPr lang="hu-HU" sz="2200" b="1" dirty="0">
                <a:solidFill>
                  <a:srgbClr val="92D050"/>
                </a:solidFill>
              </a:rPr>
              <a:t>T</a:t>
            </a:r>
            <a:r>
              <a:rPr lang="hu-HU" sz="2200" b="1" dirty="0">
                <a:solidFill>
                  <a:srgbClr val="FFC000"/>
                </a:solidFill>
              </a:rPr>
              <a:t>&gt;</a:t>
            </a:r>
            <a:r>
              <a:rPr lang="hu-HU" sz="2200" dirty="0" err="1"/>
              <a:t>void</a:t>
            </a:r>
            <a:r>
              <a:rPr lang="hu-HU" sz="2200" dirty="0"/>
              <a:t> </a:t>
            </a:r>
            <a:r>
              <a:rPr lang="hu-HU" sz="2200" dirty="0" err="1" smtClean="0"/>
              <a:t>printArray</a:t>
            </a:r>
            <a:r>
              <a:rPr lang="hu-HU" sz="2200" dirty="0" smtClean="0"/>
              <a:t>(</a:t>
            </a:r>
            <a:r>
              <a:rPr lang="hu-HU" sz="2200" b="1" dirty="0" err="1" smtClean="0">
                <a:solidFill>
                  <a:srgbClr val="92D050"/>
                </a:solidFill>
              </a:rPr>
              <a:t>T</a:t>
            </a:r>
            <a:r>
              <a:rPr lang="hu-HU" sz="2200" dirty="0"/>
              <a:t>[] </a:t>
            </a:r>
            <a:r>
              <a:rPr lang="hu-HU" sz="2200" b="1" dirty="0" err="1">
                <a:solidFill>
                  <a:srgbClr val="FFFF00"/>
                </a:solidFill>
              </a:rPr>
              <a:t>t</a:t>
            </a:r>
            <a:r>
              <a:rPr lang="hu-HU" sz="2200" dirty="0"/>
              <a:t>){</a:t>
            </a:r>
          </a:p>
          <a:p>
            <a:r>
              <a:rPr lang="hu-HU" sz="2200" dirty="0" smtClean="0"/>
              <a:t>	</a:t>
            </a:r>
            <a:r>
              <a:rPr lang="hu-HU" sz="2200" dirty="0" err="1" smtClean="0"/>
              <a:t>for</a:t>
            </a:r>
            <a:r>
              <a:rPr lang="hu-HU" sz="2200" dirty="0" smtClean="0"/>
              <a:t>(</a:t>
            </a:r>
            <a:r>
              <a:rPr lang="hu-HU" sz="2200" b="1" dirty="0" smtClean="0">
                <a:solidFill>
                  <a:srgbClr val="92D050"/>
                </a:solidFill>
              </a:rPr>
              <a:t>T</a:t>
            </a:r>
            <a:r>
              <a:rPr lang="hu-HU" sz="2200" dirty="0" smtClean="0"/>
              <a:t> </a:t>
            </a:r>
            <a:r>
              <a:rPr lang="hu-HU" sz="2200" dirty="0" err="1"/>
              <a:t>item</a:t>
            </a:r>
            <a:r>
              <a:rPr lang="hu-HU" sz="2200" dirty="0"/>
              <a:t>: </a:t>
            </a:r>
            <a:r>
              <a:rPr lang="hu-HU" sz="2200" b="1" dirty="0" err="1">
                <a:solidFill>
                  <a:srgbClr val="FFFF00"/>
                </a:solidFill>
              </a:rPr>
              <a:t>t</a:t>
            </a:r>
            <a:r>
              <a:rPr lang="hu-HU" sz="2200" dirty="0"/>
              <a:t>) {</a:t>
            </a:r>
          </a:p>
          <a:p>
            <a:r>
              <a:rPr lang="hu-HU" sz="2200" dirty="0" smtClean="0"/>
              <a:t>	</a:t>
            </a:r>
            <a:r>
              <a:rPr lang="hu-HU" sz="2200" dirty="0" err="1" smtClean="0"/>
              <a:t>System.</a:t>
            </a:r>
            <a:r>
              <a:rPr lang="hu-HU" sz="2200" i="1" dirty="0" err="1" smtClean="0"/>
              <a:t>out.print</a:t>
            </a:r>
            <a:r>
              <a:rPr lang="hu-HU" sz="2200" i="1" dirty="0" smtClean="0"/>
              <a:t>(</a:t>
            </a:r>
            <a:r>
              <a:rPr lang="hu-HU" sz="2200" i="1" dirty="0" err="1" smtClean="0"/>
              <a:t>item</a:t>
            </a:r>
            <a:r>
              <a:rPr lang="hu-HU" sz="2200" i="1" dirty="0" smtClean="0"/>
              <a:t>);</a:t>
            </a:r>
            <a:endParaRPr lang="hu-HU" sz="2200" i="1" dirty="0"/>
          </a:p>
          <a:p>
            <a:r>
              <a:rPr lang="hu-HU" sz="2200" dirty="0"/>
              <a:t>}</a:t>
            </a:r>
          </a:p>
        </p:txBody>
      </p:sp>
      <p:sp>
        <p:nvSpPr>
          <p:cNvPr id="14" name="Szövegdoboz 13"/>
          <p:cNvSpPr txBox="1"/>
          <p:nvPr/>
        </p:nvSpPr>
        <p:spPr>
          <a:xfrm>
            <a:off x="6404919" y="6025975"/>
            <a:ext cx="5235705" cy="646331"/>
          </a:xfrm>
          <a:prstGeom prst="rect">
            <a:avLst/>
          </a:prstGeom>
          <a:solidFill>
            <a:schemeClr val="accent4">
              <a:lumMod val="75000"/>
            </a:schemeClr>
          </a:solidFill>
          <a:ln w="12700">
            <a:solidFill>
              <a:schemeClr val="tx1"/>
            </a:solidFill>
          </a:ln>
        </p:spPr>
        <p:txBody>
          <a:bodyPr wrap="square" rtlCol="0">
            <a:spAutoFit/>
          </a:bodyPr>
          <a:lstStyle/>
          <a:p>
            <a:pPr algn="ctr"/>
            <a:r>
              <a:rPr lang="hu-HU" dirty="0" err="1" smtClean="0"/>
              <a:t>With</a:t>
            </a:r>
            <a:r>
              <a:rPr lang="hu-HU" dirty="0" smtClean="0"/>
              <a:t> </a:t>
            </a:r>
            <a:r>
              <a:rPr lang="hu-HU" dirty="0" err="1" smtClean="0"/>
              <a:t>generic</a:t>
            </a:r>
            <a:r>
              <a:rPr lang="en-US" dirty="0" smtClean="0"/>
              <a:t> </a:t>
            </a:r>
            <a:r>
              <a:rPr lang="hu-HU" dirty="0" err="1" smtClean="0"/>
              <a:t>one</a:t>
            </a:r>
            <a:r>
              <a:rPr lang="hu-HU" dirty="0" smtClean="0"/>
              <a:t> </a:t>
            </a:r>
            <a:r>
              <a:rPr lang="hu-HU" dirty="0" err="1" smtClean="0"/>
              <a:t>method</a:t>
            </a:r>
            <a:r>
              <a:rPr lang="en-US" dirty="0" smtClean="0"/>
              <a:t> </a:t>
            </a:r>
            <a:r>
              <a:rPr lang="hu-HU" dirty="0" smtClean="0"/>
              <a:t>is </a:t>
            </a:r>
            <a:r>
              <a:rPr lang="hu-HU" dirty="0" err="1" smtClean="0"/>
              <a:t>enough</a:t>
            </a:r>
            <a:r>
              <a:rPr lang="hu-HU" dirty="0" smtClean="0"/>
              <a:t>, </a:t>
            </a:r>
            <a:r>
              <a:rPr lang="hu-HU" dirty="0" err="1" smtClean="0"/>
              <a:t>it</a:t>
            </a:r>
            <a:r>
              <a:rPr lang="en-US" dirty="0" smtClean="0"/>
              <a:t> </a:t>
            </a:r>
            <a:r>
              <a:rPr lang="en-US" dirty="0"/>
              <a:t>can be called with different types of </a:t>
            </a:r>
            <a:r>
              <a:rPr lang="en-US" dirty="0" smtClean="0"/>
              <a:t>arguments</a:t>
            </a:r>
            <a:r>
              <a:rPr lang="hu-HU" dirty="0" smtClean="0"/>
              <a:t>.</a:t>
            </a:r>
            <a:endParaRPr lang="hu-HU" dirty="0"/>
          </a:p>
        </p:txBody>
      </p:sp>
      <p:sp>
        <p:nvSpPr>
          <p:cNvPr id="16" name="Szövegdoboz 15"/>
          <p:cNvSpPr txBox="1"/>
          <p:nvPr/>
        </p:nvSpPr>
        <p:spPr>
          <a:xfrm>
            <a:off x="498386" y="6025976"/>
            <a:ext cx="5235705" cy="646331"/>
          </a:xfrm>
          <a:prstGeom prst="rect">
            <a:avLst/>
          </a:prstGeom>
          <a:solidFill>
            <a:schemeClr val="accent4">
              <a:lumMod val="75000"/>
            </a:schemeClr>
          </a:solidFill>
          <a:ln w="12700">
            <a:solidFill>
              <a:schemeClr val="tx1"/>
            </a:solidFill>
          </a:ln>
        </p:spPr>
        <p:txBody>
          <a:bodyPr wrap="square" rtlCol="0">
            <a:spAutoFit/>
          </a:bodyPr>
          <a:lstStyle/>
          <a:p>
            <a:pPr algn="ctr"/>
            <a:r>
              <a:rPr lang="hu-HU" dirty="0" err="1" smtClean="0"/>
              <a:t>With</a:t>
            </a:r>
            <a:r>
              <a:rPr lang="hu-HU" dirty="0" smtClean="0"/>
              <a:t> </a:t>
            </a:r>
            <a:r>
              <a:rPr lang="hu-HU" dirty="0" err="1" smtClean="0"/>
              <a:t>method</a:t>
            </a:r>
            <a:r>
              <a:rPr lang="hu-HU" dirty="0" smtClean="0"/>
              <a:t> </a:t>
            </a:r>
            <a:r>
              <a:rPr lang="hu-HU" dirty="0" err="1" smtClean="0"/>
              <a:t>overloading</a:t>
            </a:r>
            <a:r>
              <a:rPr lang="hu-HU" dirty="0" smtClean="0"/>
              <a:t> </a:t>
            </a:r>
            <a:r>
              <a:rPr lang="hu-HU" dirty="0" err="1" smtClean="0"/>
              <a:t>you</a:t>
            </a:r>
            <a:r>
              <a:rPr lang="hu-HU" dirty="0" smtClean="0"/>
              <a:t> </a:t>
            </a:r>
            <a:r>
              <a:rPr lang="hu-HU" dirty="0" err="1" smtClean="0"/>
              <a:t>have</a:t>
            </a:r>
            <a:r>
              <a:rPr lang="hu-HU" dirty="0" smtClean="0"/>
              <a:t> </a:t>
            </a:r>
            <a:r>
              <a:rPr lang="hu-HU" dirty="0" err="1" smtClean="0"/>
              <a:t>to</a:t>
            </a:r>
            <a:r>
              <a:rPr lang="hu-HU" dirty="0" smtClean="0"/>
              <a:t> </a:t>
            </a:r>
            <a:r>
              <a:rPr lang="hu-HU" dirty="0" err="1" smtClean="0"/>
              <a:t>make</a:t>
            </a:r>
            <a:r>
              <a:rPr lang="hu-HU" dirty="0" smtClean="0"/>
              <a:t> </a:t>
            </a:r>
            <a:r>
              <a:rPr lang="hu-HU" dirty="0" err="1" smtClean="0"/>
              <a:t>different</a:t>
            </a:r>
            <a:r>
              <a:rPr lang="hu-HU" dirty="0" smtClean="0"/>
              <a:t> </a:t>
            </a:r>
            <a:r>
              <a:rPr lang="hu-HU" dirty="0" err="1" smtClean="0"/>
              <a:t>methods</a:t>
            </a:r>
            <a:r>
              <a:rPr lang="hu-HU" dirty="0" smtClean="0"/>
              <a:t> </a:t>
            </a:r>
            <a:r>
              <a:rPr lang="hu-HU" dirty="0" err="1" smtClean="0"/>
              <a:t>for</a:t>
            </a:r>
            <a:r>
              <a:rPr lang="hu-HU" dirty="0" smtClean="0"/>
              <a:t> </a:t>
            </a:r>
            <a:r>
              <a:rPr lang="hu-HU" dirty="0" err="1" smtClean="0"/>
              <a:t>different</a:t>
            </a:r>
            <a:r>
              <a:rPr lang="hu-HU" dirty="0" smtClean="0"/>
              <a:t> input </a:t>
            </a:r>
            <a:r>
              <a:rPr lang="hu-HU" dirty="0" err="1" smtClean="0"/>
              <a:t>types</a:t>
            </a:r>
            <a:r>
              <a:rPr lang="hu-HU" dirty="0" smtClean="0"/>
              <a:t>.</a:t>
            </a:r>
            <a:endParaRPr lang="hu-HU" dirty="0"/>
          </a:p>
        </p:txBody>
      </p:sp>
      <p:sp>
        <p:nvSpPr>
          <p:cNvPr id="17" name="Szövegdoboz 16"/>
          <p:cNvSpPr txBox="1"/>
          <p:nvPr/>
        </p:nvSpPr>
        <p:spPr>
          <a:xfrm>
            <a:off x="321276" y="1081352"/>
            <a:ext cx="11598876" cy="646331"/>
          </a:xfrm>
          <a:prstGeom prst="rect">
            <a:avLst/>
          </a:prstGeom>
          <a:noFill/>
        </p:spPr>
        <p:txBody>
          <a:bodyPr wrap="square" rtlCol="0">
            <a:spAutoFit/>
          </a:bodyPr>
          <a:lstStyle/>
          <a:p>
            <a:pPr algn="just"/>
            <a:r>
              <a:rPr lang="en-US" dirty="0"/>
              <a:t>We can also write generic </a:t>
            </a:r>
            <a:r>
              <a:rPr lang="hu-HU" dirty="0" err="1" smtClean="0"/>
              <a:t>method</a:t>
            </a:r>
            <a:r>
              <a:rPr lang="en-US" dirty="0" smtClean="0"/>
              <a:t>s </a:t>
            </a:r>
            <a:r>
              <a:rPr lang="en-US" dirty="0"/>
              <a:t>that can be called with different types of arguments based on the type of arguments passed to generic method, the compiler handles each method.</a:t>
            </a:r>
            <a:endParaRPr lang="hu-HU" dirty="0"/>
          </a:p>
        </p:txBody>
      </p:sp>
      <p:sp>
        <p:nvSpPr>
          <p:cNvPr id="20" name="Szövegdoboz 19"/>
          <p:cNvSpPr txBox="1"/>
          <p:nvPr/>
        </p:nvSpPr>
        <p:spPr>
          <a:xfrm>
            <a:off x="7249297" y="4738715"/>
            <a:ext cx="3632886" cy="523220"/>
          </a:xfrm>
          <a:prstGeom prst="rect">
            <a:avLst/>
          </a:prstGeom>
          <a:noFill/>
        </p:spPr>
        <p:txBody>
          <a:bodyPr wrap="square" rtlCol="0">
            <a:spAutoFit/>
          </a:bodyPr>
          <a:lstStyle/>
          <a:p>
            <a:r>
              <a:rPr lang="hu-HU" sz="2800" b="1" dirty="0" smtClean="0">
                <a:solidFill>
                  <a:srgbClr val="FFC000"/>
                </a:solidFill>
              </a:rPr>
              <a:t>&lt;&gt;</a:t>
            </a:r>
            <a:r>
              <a:rPr lang="hu-HU" dirty="0" smtClean="0"/>
              <a:t>: The „Diamond” operator</a:t>
            </a:r>
            <a:endParaRPr lang="hu-HU" dirty="0"/>
          </a:p>
        </p:txBody>
      </p:sp>
      <p:sp>
        <p:nvSpPr>
          <p:cNvPr id="21" name="Szövegdoboz 20"/>
          <p:cNvSpPr txBox="1"/>
          <p:nvPr/>
        </p:nvSpPr>
        <p:spPr>
          <a:xfrm>
            <a:off x="7246920" y="5059155"/>
            <a:ext cx="3698146" cy="523220"/>
          </a:xfrm>
          <a:prstGeom prst="rect">
            <a:avLst/>
          </a:prstGeom>
          <a:noFill/>
        </p:spPr>
        <p:txBody>
          <a:bodyPr wrap="square" rtlCol="0">
            <a:spAutoFit/>
          </a:bodyPr>
          <a:lstStyle/>
          <a:p>
            <a:r>
              <a:rPr lang="hu-HU" sz="2800" b="1" dirty="0" smtClean="0">
                <a:solidFill>
                  <a:srgbClr val="92D050"/>
                </a:solidFill>
              </a:rPr>
              <a:t>T</a:t>
            </a:r>
            <a:r>
              <a:rPr lang="hu-HU" dirty="0" smtClean="0"/>
              <a:t>: </a:t>
            </a:r>
            <a:r>
              <a:rPr lang="en-US" dirty="0"/>
              <a:t>The generic type</a:t>
            </a:r>
            <a:r>
              <a:rPr lang="hu-HU" dirty="0"/>
              <a:t> </a:t>
            </a:r>
            <a:r>
              <a:rPr lang="en-US" dirty="0"/>
              <a:t>parameter </a:t>
            </a:r>
            <a:endParaRPr lang="hu-HU" dirty="0"/>
          </a:p>
        </p:txBody>
      </p:sp>
      <p:sp>
        <p:nvSpPr>
          <p:cNvPr id="22" name="Szövegdoboz 21"/>
          <p:cNvSpPr txBox="1"/>
          <p:nvPr/>
        </p:nvSpPr>
        <p:spPr>
          <a:xfrm>
            <a:off x="7271634" y="5404848"/>
            <a:ext cx="4053015" cy="523220"/>
          </a:xfrm>
          <a:prstGeom prst="rect">
            <a:avLst/>
          </a:prstGeom>
          <a:noFill/>
        </p:spPr>
        <p:txBody>
          <a:bodyPr wrap="square" rtlCol="0">
            <a:spAutoFit/>
          </a:bodyPr>
          <a:lstStyle/>
          <a:p>
            <a:r>
              <a:rPr lang="hu-HU" sz="2800" b="1" dirty="0">
                <a:solidFill>
                  <a:srgbClr val="FFFF00"/>
                </a:solidFill>
              </a:rPr>
              <a:t>t</a:t>
            </a:r>
            <a:r>
              <a:rPr lang="hu-HU" dirty="0" smtClean="0"/>
              <a:t>: </a:t>
            </a:r>
            <a:r>
              <a:rPr lang="en-US" dirty="0" smtClean="0"/>
              <a:t>Instance </a:t>
            </a:r>
            <a:r>
              <a:rPr lang="en-US" dirty="0"/>
              <a:t>of generic type T.</a:t>
            </a:r>
            <a:endParaRPr lang="hu-HU" dirty="0"/>
          </a:p>
        </p:txBody>
      </p:sp>
      <p:sp>
        <p:nvSpPr>
          <p:cNvPr id="23" name="Kanyar felfelé 22"/>
          <p:cNvSpPr/>
          <p:nvPr/>
        </p:nvSpPr>
        <p:spPr>
          <a:xfrm rot="10800000">
            <a:off x="2498485" y="2164414"/>
            <a:ext cx="1367481" cy="70496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4" name="Kanyar felfelé 23"/>
          <p:cNvSpPr/>
          <p:nvPr/>
        </p:nvSpPr>
        <p:spPr>
          <a:xfrm rot="10800000" flipH="1">
            <a:off x="8196643" y="2164413"/>
            <a:ext cx="1367482" cy="70496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05515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 grpId="0"/>
      <p:bldP spid="7" grpId="0"/>
      <p:bldP spid="9" grpId="0" animBg="1"/>
      <p:bldP spid="12" grpId="0"/>
      <p:bldP spid="10" grpId="0"/>
      <p:bldP spid="14" grpId="0" animBg="1"/>
      <p:bldP spid="16" grpId="0" animBg="1"/>
      <p:bldP spid="17" grpId="0"/>
      <p:bldP spid="20" grpId="0"/>
      <p:bldP spid="21" grpId="0"/>
      <p:bldP spid="22" grpId="0"/>
      <p:bldP spid="23"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1" y="452718"/>
            <a:ext cx="9840657" cy="807671"/>
          </a:xfrm>
        </p:spPr>
        <p:txBody>
          <a:bodyPr/>
          <a:lstStyle/>
          <a:p>
            <a:r>
              <a:rPr lang="hu-HU" sz="4000" dirty="0" err="1" smtClean="0"/>
              <a:t>Generic</a:t>
            </a:r>
            <a:r>
              <a:rPr lang="hu-HU" sz="4000" dirty="0" smtClean="0"/>
              <a:t> </a:t>
            </a:r>
            <a:r>
              <a:rPr lang="hu-HU" sz="4000" dirty="0" err="1" smtClean="0"/>
              <a:t>naming</a:t>
            </a:r>
            <a:r>
              <a:rPr lang="hu-HU" sz="4000" dirty="0" smtClean="0"/>
              <a:t> </a:t>
            </a:r>
            <a:r>
              <a:rPr lang="hu-HU" sz="4000" dirty="0" err="1" smtClean="0"/>
              <a:t>conventions</a:t>
            </a:r>
            <a:endParaRPr lang="hu-HU" sz="4000" dirty="0"/>
          </a:p>
        </p:txBody>
      </p:sp>
      <p:sp>
        <p:nvSpPr>
          <p:cNvPr id="15" name="Szövegdoboz 14"/>
          <p:cNvSpPr txBox="1"/>
          <p:nvPr/>
        </p:nvSpPr>
        <p:spPr>
          <a:xfrm>
            <a:off x="557832" y="1379731"/>
            <a:ext cx="10993808" cy="923330"/>
          </a:xfrm>
          <a:prstGeom prst="rect">
            <a:avLst/>
          </a:prstGeom>
          <a:noFill/>
        </p:spPr>
        <p:txBody>
          <a:bodyPr wrap="square" rtlCol="0">
            <a:spAutoFit/>
          </a:bodyPr>
          <a:lstStyle/>
          <a:p>
            <a:pPr algn="just"/>
            <a:r>
              <a:rPr lang="en-US" dirty="0"/>
              <a:t>A type parameter can be named anything you want. The convention is to use single uppercase letters to make it obvious that they aren’t real class names. The following are common letters to use:</a:t>
            </a:r>
            <a:endParaRPr lang="hu-HU" dirty="0"/>
          </a:p>
        </p:txBody>
      </p:sp>
      <p:sp>
        <p:nvSpPr>
          <p:cNvPr id="4" name="Szövegdoboz 3"/>
          <p:cNvSpPr txBox="1"/>
          <p:nvPr/>
        </p:nvSpPr>
        <p:spPr>
          <a:xfrm>
            <a:off x="7166919" y="2375576"/>
            <a:ext cx="3789405" cy="4154984"/>
          </a:xfrm>
          <a:prstGeom prst="rect">
            <a:avLst/>
          </a:prstGeom>
          <a:noFill/>
        </p:spPr>
        <p:txBody>
          <a:bodyPr wrap="square" rtlCol="0">
            <a:spAutoFit/>
          </a:bodyPr>
          <a:lstStyle/>
          <a:p>
            <a:r>
              <a:rPr lang="en-US" sz="2200" b="1" dirty="0">
                <a:solidFill>
                  <a:srgbClr val="92D050"/>
                </a:solidFill>
              </a:rPr>
              <a:t>E</a:t>
            </a:r>
            <a:r>
              <a:rPr lang="en-US" sz="2200" dirty="0"/>
              <a:t> for an </a:t>
            </a:r>
            <a:r>
              <a:rPr lang="en-US" sz="2200" dirty="0" smtClean="0"/>
              <a:t>element</a:t>
            </a:r>
            <a:endParaRPr lang="hu-HU" sz="2200" dirty="0" smtClean="0"/>
          </a:p>
          <a:p>
            <a:endParaRPr lang="hu-HU" sz="2200" dirty="0" smtClean="0"/>
          </a:p>
          <a:p>
            <a:r>
              <a:rPr lang="en-US" sz="2200" b="1" dirty="0" smtClean="0">
                <a:solidFill>
                  <a:srgbClr val="92D050"/>
                </a:solidFill>
              </a:rPr>
              <a:t>K</a:t>
            </a:r>
            <a:r>
              <a:rPr lang="en-US" sz="2200" dirty="0" smtClean="0"/>
              <a:t> </a:t>
            </a:r>
            <a:r>
              <a:rPr lang="en-US" sz="2200" dirty="0"/>
              <a:t>for a map </a:t>
            </a:r>
            <a:r>
              <a:rPr lang="en-US" sz="2200" dirty="0" smtClean="0"/>
              <a:t>key</a:t>
            </a:r>
            <a:endParaRPr lang="hu-HU" sz="2200" dirty="0" smtClean="0"/>
          </a:p>
          <a:p>
            <a:endParaRPr lang="hu-HU" sz="2200" dirty="0" smtClean="0"/>
          </a:p>
          <a:p>
            <a:r>
              <a:rPr lang="en-US" sz="2200" b="1" dirty="0" smtClean="0">
                <a:solidFill>
                  <a:srgbClr val="92D050"/>
                </a:solidFill>
              </a:rPr>
              <a:t>V</a:t>
            </a:r>
            <a:r>
              <a:rPr lang="en-US" sz="2200" dirty="0" smtClean="0"/>
              <a:t> </a:t>
            </a:r>
            <a:r>
              <a:rPr lang="en-US" sz="2200" dirty="0"/>
              <a:t>for a map </a:t>
            </a:r>
            <a:r>
              <a:rPr lang="en-US" sz="2200" dirty="0" smtClean="0"/>
              <a:t>value</a:t>
            </a:r>
            <a:endParaRPr lang="hu-HU" sz="2200" dirty="0" smtClean="0"/>
          </a:p>
          <a:p>
            <a:endParaRPr lang="hu-HU" sz="2200" dirty="0" smtClean="0"/>
          </a:p>
          <a:p>
            <a:r>
              <a:rPr lang="en-US" sz="2200" b="1" dirty="0" smtClean="0">
                <a:solidFill>
                  <a:srgbClr val="92D050"/>
                </a:solidFill>
              </a:rPr>
              <a:t>N</a:t>
            </a:r>
            <a:r>
              <a:rPr lang="en-US" sz="2200" dirty="0" smtClean="0"/>
              <a:t> </a:t>
            </a:r>
            <a:r>
              <a:rPr lang="en-US" sz="2200" dirty="0"/>
              <a:t>for a </a:t>
            </a:r>
            <a:r>
              <a:rPr lang="en-US" sz="2200" dirty="0" smtClean="0"/>
              <a:t>number</a:t>
            </a:r>
            <a:endParaRPr lang="hu-HU" sz="2200" dirty="0" smtClean="0"/>
          </a:p>
          <a:p>
            <a:endParaRPr lang="hu-HU" sz="2200" dirty="0" smtClean="0"/>
          </a:p>
          <a:p>
            <a:r>
              <a:rPr lang="en-US" sz="2200" b="1" dirty="0" smtClean="0">
                <a:solidFill>
                  <a:srgbClr val="92D050"/>
                </a:solidFill>
              </a:rPr>
              <a:t>T</a:t>
            </a:r>
            <a:r>
              <a:rPr lang="en-US" sz="2200" dirty="0" smtClean="0"/>
              <a:t> </a:t>
            </a:r>
            <a:r>
              <a:rPr lang="en-US" sz="2200" dirty="0"/>
              <a:t>for a generic data </a:t>
            </a:r>
            <a:r>
              <a:rPr lang="en-US" sz="2200" dirty="0" smtClean="0"/>
              <a:t>type</a:t>
            </a:r>
            <a:endParaRPr lang="hu-HU" sz="2200" dirty="0" smtClean="0"/>
          </a:p>
          <a:p>
            <a:endParaRPr lang="hu-HU" sz="2200" dirty="0" smtClean="0"/>
          </a:p>
          <a:p>
            <a:r>
              <a:rPr lang="en-US" sz="2200" b="1" dirty="0" smtClean="0">
                <a:solidFill>
                  <a:srgbClr val="92D050"/>
                </a:solidFill>
              </a:rPr>
              <a:t>S</a:t>
            </a:r>
            <a:r>
              <a:rPr lang="en-US" sz="2200" dirty="0"/>
              <a:t>, </a:t>
            </a:r>
            <a:r>
              <a:rPr lang="en-US" sz="2200" b="1" dirty="0">
                <a:solidFill>
                  <a:srgbClr val="92D050"/>
                </a:solidFill>
              </a:rPr>
              <a:t>U</a:t>
            </a:r>
            <a:r>
              <a:rPr lang="en-US" sz="2200" dirty="0"/>
              <a:t>, </a:t>
            </a:r>
            <a:r>
              <a:rPr lang="en-US" sz="2200" b="1" dirty="0">
                <a:solidFill>
                  <a:srgbClr val="92D050"/>
                </a:solidFill>
              </a:rPr>
              <a:t>V</a:t>
            </a:r>
            <a:r>
              <a:rPr lang="en-US" sz="2200" dirty="0"/>
              <a:t>, and so forth for multiple generic types</a:t>
            </a:r>
            <a:endParaRPr lang="hu-HU" sz="2200" dirty="0"/>
          </a:p>
        </p:txBody>
      </p:sp>
      <p:sp>
        <p:nvSpPr>
          <p:cNvPr id="11" name="Téglalap 10"/>
          <p:cNvSpPr/>
          <p:nvPr/>
        </p:nvSpPr>
        <p:spPr>
          <a:xfrm>
            <a:off x="557832" y="2679174"/>
            <a:ext cx="5334559" cy="1756039"/>
          </a:xfrm>
          <a:prstGeom prst="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2" name="Szövegdoboz 11"/>
          <p:cNvSpPr txBox="1"/>
          <p:nvPr/>
        </p:nvSpPr>
        <p:spPr>
          <a:xfrm>
            <a:off x="1101222" y="2828495"/>
            <a:ext cx="4234861" cy="1446550"/>
          </a:xfrm>
          <a:prstGeom prst="rect">
            <a:avLst/>
          </a:prstGeom>
          <a:noFill/>
        </p:spPr>
        <p:txBody>
          <a:bodyPr wrap="square" rtlCol="0">
            <a:spAutoFit/>
          </a:bodyPr>
          <a:lstStyle/>
          <a:p>
            <a:r>
              <a:rPr lang="hu-HU" sz="2200" dirty="0" err="1"/>
              <a:t>static</a:t>
            </a:r>
            <a:r>
              <a:rPr lang="hu-HU" sz="2200" dirty="0"/>
              <a:t> &lt;</a:t>
            </a:r>
            <a:r>
              <a:rPr lang="hu-HU" sz="2200" b="1" dirty="0">
                <a:solidFill>
                  <a:srgbClr val="92D050"/>
                </a:solidFill>
              </a:rPr>
              <a:t>T</a:t>
            </a:r>
            <a:r>
              <a:rPr lang="hu-HU" sz="2200" dirty="0"/>
              <a:t>&gt;</a:t>
            </a:r>
            <a:r>
              <a:rPr lang="hu-HU" sz="2200" dirty="0" err="1"/>
              <a:t>void</a:t>
            </a:r>
            <a:r>
              <a:rPr lang="hu-HU" sz="2200" dirty="0"/>
              <a:t> </a:t>
            </a:r>
            <a:r>
              <a:rPr lang="hu-HU" sz="2200" dirty="0" err="1" smtClean="0"/>
              <a:t>printArray</a:t>
            </a:r>
            <a:r>
              <a:rPr lang="hu-HU" sz="2200" dirty="0" smtClean="0"/>
              <a:t>(</a:t>
            </a:r>
            <a:r>
              <a:rPr lang="hu-HU" sz="2200" b="1" dirty="0" err="1" smtClean="0">
                <a:solidFill>
                  <a:srgbClr val="92D050"/>
                </a:solidFill>
              </a:rPr>
              <a:t>T</a:t>
            </a:r>
            <a:r>
              <a:rPr lang="hu-HU" sz="2200" dirty="0"/>
              <a:t>[] </a:t>
            </a:r>
            <a:r>
              <a:rPr lang="hu-HU" sz="2200" dirty="0" err="1"/>
              <a:t>t</a:t>
            </a:r>
            <a:r>
              <a:rPr lang="hu-HU" sz="2200" dirty="0"/>
              <a:t>){</a:t>
            </a:r>
          </a:p>
          <a:p>
            <a:r>
              <a:rPr lang="hu-HU" sz="2200" dirty="0" smtClean="0"/>
              <a:t>	</a:t>
            </a:r>
            <a:r>
              <a:rPr lang="hu-HU" sz="2200" dirty="0" err="1" smtClean="0"/>
              <a:t>for</a:t>
            </a:r>
            <a:r>
              <a:rPr lang="hu-HU" sz="2200" dirty="0" smtClean="0"/>
              <a:t>(</a:t>
            </a:r>
            <a:r>
              <a:rPr lang="hu-HU" sz="2200" b="1" dirty="0" smtClean="0">
                <a:solidFill>
                  <a:srgbClr val="92D050"/>
                </a:solidFill>
              </a:rPr>
              <a:t>T</a:t>
            </a:r>
            <a:r>
              <a:rPr lang="hu-HU" sz="2200" dirty="0" smtClean="0"/>
              <a:t> </a:t>
            </a:r>
            <a:r>
              <a:rPr lang="hu-HU" sz="2200" dirty="0" err="1"/>
              <a:t>item</a:t>
            </a:r>
            <a:r>
              <a:rPr lang="hu-HU" sz="2200" dirty="0"/>
              <a:t>: </a:t>
            </a:r>
            <a:r>
              <a:rPr lang="hu-HU" sz="2200" dirty="0" err="1"/>
              <a:t>t</a:t>
            </a:r>
            <a:r>
              <a:rPr lang="hu-HU" sz="2200" dirty="0"/>
              <a:t>) {</a:t>
            </a:r>
          </a:p>
          <a:p>
            <a:r>
              <a:rPr lang="hu-HU" sz="2200" dirty="0" smtClean="0"/>
              <a:t>	</a:t>
            </a:r>
            <a:r>
              <a:rPr lang="hu-HU" sz="2200" dirty="0" err="1" smtClean="0"/>
              <a:t>System.</a:t>
            </a:r>
            <a:r>
              <a:rPr lang="hu-HU" sz="2200" i="1" dirty="0" err="1" smtClean="0"/>
              <a:t>out.print</a:t>
            </a:r>
            <a:r>
              <a:rPr lang="hu-HU" sz="2200" i="1" dirty="0" smtClean="0"/>
              <a:t>(</a:t>
            </a:r>
            <a:r>
              <a:rPr lang="hu-HU" sz="2200" i="1" dirty="0" err="1" smtClean="0"/>
              <a:t>item</a:t>
            </a:r>
            <a:r>
              <a:rPr lang="hu-HU" sz="2200" i="1" dirty="0" smtClean="0"/>
              <a:t>);</a:t>
            </a:r>
            <a:endParaRPr lang="hu-HU" sz="2200" i="1" dirty="0"/>
          </a:p>
          <a:p>
            <a:r>
              <a:rPr lang="hu-HU" sz="2200" dirty="0"/>
              <a:t>}</a:t>
            </a:r>
          </a:p>
        </p:txBody>
      </p:sp>
      <p:sp>
        <p:nvSpPr>
          <p:cNvPr id="5" name="Ellipszis 4"/>
          <p:cNvSpPr/>
          <p:nvPr/>
        </p:nvSpPr>
        <p:spPr>
          <a:xfrm>
            <a:off x="1952368" y="4741555"/>
            <a:ext cx="2734962" cy="1507524"/>
          </a:xfrm>
          <a:prstGeom prst="ellipse">
            <a:avLst/>
          </a:prstGeom>
          <a:solidFill>
            <a:schemeClr val="accent5">
              <a:lumMod val="5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8000" b="1" dirty="0" smtClean="0">
                <a:solidFill>
                  <a:srgbClr val="92D050"/>
                </a:solidFill>
              </a:rPr>
              <a:t>T</a:t>
            </a:r>
            <a:endParaRPr lang="hu-HU" sz="8000" b="1" dirty="0"/>
          </a:p>
        </p:txBody>
      </p:sp>
      <p:sp>
        <p:nvSpPr>
          <p:cNvPr id="24" name="Lefelé nyíl 23"/>
          <p:cNvSpPr/>
          <p:nvPr/>
        </p:nvSpPr>
        <p:spPr>
          <a:xfrm rot="9738495">
            <a:off x="2138792" y="4189326"/>
            <a:ext cx="513127" cy="70937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5" name="Lefelé nyíl 24"/>
          <p:cNvSpPr/>
          <p:nvPr/>
        </p:nvSpPr>
        <p:spPr>
          <a:xfrm rot="11901883">
            <a:off x="3896698" y="4164705"/>
            <a:ext cx="513127" cy="70937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6" name="Lefelé nyíl 25"/>
          <p:cNvSpPr/>
          <p:nvPr/>
        </p:nvSpPr>
        <p:spPr>
          <a:xfrm rot="9738495">
            <a:off x="2711068" y="4069679"/>
            <a:ext cx="513127" cy="70937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7" name="Szövegdoboz 26"/>
          <p:cNvSpPr txBox="1"/>
          <p:nvPr/>
        </p:nvSpPr>
        <p:spPr>
          <a:xfrm>
            <a:off x="379094" y="5613200"/>
            <a:ext cx="1664044" cy="646331"/>
          </a:xfrm>
          <a:prstGeom prst="rect">
            <a:avLst/>
          </a:prstGeom>
          <a:noFill/>
        </p:spPr>
        <p:txBody>
          <a:bodyPr wrap="square" rtlCol="0">
            <a:spAutoFit/>
          </a:bodyPr>
          <a:lstStyle/>
          <a:p>
            <a:r>
              <a:rPr lang="hu-HU" dirty="0"/>
              <a:t>G</a:t>
            </a:r>
            <a:r>
              <a:rPr lang="en-US" dirty="0" err="1" smtClean="0"/>
              <a:t>eneric</a:t>
            </a:r>
            <a:r>
              <a:rPr lang="en-US" dirty="0" smtClean="0"/>
              <a:t> </a:t>
            </a:r>
            <a:r>
              <a:rPr lang="en-US" dirty="0"/>
              <a:t>type</a:t>
            </a:r>
            <a:r>
              <a:rPr lang="hu-HU" dirty="0"/>
              <a:t> </a:t>
            </a:r>
            <a:r>
              <a:rPr lang="en-US" dirty="0"/>
              <a:t>parameter</a:t>
            </a:r>
            <a:endParaRPr lang="hu-HU" dirty="0"/>
          </a:p>
        </p:txBody>
      </p:sp>
    </p:spTree>
    <p:extLst>
      <p:ext uri="{BB962C8B-B14F-4D97-AF65-F5344CB8AC3E}">
        <p14:creationId xmlns:p14="http://schemas.microsoft.com/office/powerpoint/2010/main" val="385053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4" grpId="0"/>
      <p:bldP spid="11" grpId="0" animBg="1"/>
      <p:bldP spid="12" grpId="0"/>
      <p:bldP spid="5" grpId="0" animBg="1"/>
      <p:bldP spid="24" grpId="0" animBg="1"/>
      <p:bldP spid="25" grpId="0" animBg="1"/>
      <p:bldP spid="26" grpId="0" animBg="1"/>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1" y="452718"/>
            <a:ext cx="9840657" cy="807671"/>
          </a:xfrm>
        </p:spPr>
        <p:txBody>
          <a:bodyPr/>
          <a:lstStyle/>
          <a:p>
            <a:r>
              <a:rPr lang="hu-HU" sz="4000" dirty="0" err="1" smtClean="0"/>
              <a:t>Generic</a:t>
            </a:r>
            <a:r>
              <a:rPr lang="hu-HU" sz="4000" dirty="0" smtClean="0"/>
              <a:t> </a:t>
            </a:r>
            <a:r>
              <a:rPr lang="hu-HU" sz="4000" dirty="0" err="1" smtClean="0"/>
              <a:t>method</a:t>
            </a:r>
            <a:r>
              <a:rPr lang="hu-HU" sz="4000" dirty="0" smtClean="0"/>
              <a:t> </a:t>
            </a:r>
            <a:r>
              <a:rPr lang="hu-HU" sz="4000" dirty="0" err="1" smtClean="0"/>
              <a:t>with</a:t>
            </a:r>
            <a:r>
              <a:rPr lang="hu-HU" sz="4000" dirty="0" smtClean="0"/>
              <a:t> </a:t>
            </a:r>
            <a:r>
              <a:rPr lang="hu-HU" sz="4000" dirty="0" err="1" smtClean="0"/>
              <a:t>two</a:t>
            </a:r>
            <a:r>
              <a:rPr lang="hu-HU" sz="4000" dirty="0" smtClean="0"/>
              <a:t> </a:t>
            </a:r>
            <a:r>
              <a:rPr lang="hu-HU" sz="4000" dirty="0" err="1" smtClean="0"/>
              <a:t>types</a:t>
            </a:r>
            <a:endParaRPr lang="hu-HU" sz="4000" dirty="0"/>
          </a:p>
        </p:txBody>
      </p:sp>
      <p:sp>
        <p:nvSpPr>
          <p:cNvPr id="15" name="Szövegdoboz 14"/>
          <p:cNvSpPr txBox="1"/>
          <p:nvPr/>
        </p:nvSpPr>
        <p:spPr>
          <a:xfrm>
            <a:off x="321276" y="1279064"/>
            <a:ext cx="11598876" cy="646331"/>
          </a:xfrm>
          <a:prstGeom prst="rect">
            <a:avLst/>
          </a:prstGeom>
          <a:noFill/>
        </p:spPr>
        <p:txBody>
          <a:bodyPr wrap="square" rtlCol="0">
            <a:spAutoFit/>
          </a:bodyPr>
          <a:lstStyle/>
          <a:p>
            <a:pPr algn="just"/>
            <a:r>
              <a:rPr lang="hu-HU" dirty="0" smtClean="0"/>
              <a:t>A </a:t>
            </a:r>
            <a:r>
              <a:rPr lang="hu-HU" dirty="0" err="1" smtClean="0"/>
              <a:t>Generic</a:t>
            </a:r>
            <a:r>
              <a:rPr lang="en-US" dirty="0" smtClean="0"/>
              <a:t> </a:t>
            </a:r>
            <a:r>
              <a:rPr lang="en-US" dirty="0"/>
              <a:t>method can deal with more than one generic type, where this is the case, all generic types must be added to the method </a:t>
            </a:r>
            <a:r>
              <a:rPr lang="en-US" dirty="0" smtClean="0"/>
              <a:t>signature</a:t>
            </a:r>
            <a:r>
              <a:rPr lang="hu-HU" dirty="0" smtClean="0"/>
              <a:t>.</a:t>
            </a:r>
            <a:endParaRPr lang="hu-HU" dirty="0"/>
          </a:p>
        </p:txBody>
      </p:sp>
      <p:sp>
        <p:nvSpPr>
          <p:cNvPr id="17" name="Téglalap 16"/>
          <p:cNvSpPr/>
          <p:nvPr/>
        </p:nvSpPr>
        <p:spPr>
          <a:xfrm>
            <a:off x="399536" y="3178426"/>
            <a:ext cx="5235705" cy="3337704"/>
          </a:xfrm>
          <a:prstGeom prst="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8" name="Szövegdoboz 17"/>
          <p:cNvSpPr txBox="1"/>
          <p:nvPr/>
        </p:nvSpPr>
        <p:spPr>
          <a:xfrm>
            <a:off x="942926" y="3327747"/>
            <a:ext cx="4234861" cy="1446550"/>
          </a:xfrm>
          <a:prstGeom prst="rect">
            <a:avLst/>
          </a:prstGeom>
          <a:noFill/>
        </p:spPr>
        <p:txBody>
          <a:bodyPr wrap="square" rtlCol="0">
            <a:spAutoFit/>
          </a:bodyPr>
          <a:lstStyle/>
          <a:p>
            <a:r>
              <a:rPr lang="hu-HU" sz="2200" dirty="0" err="1"/>
              <a:t>static</a:t>
            </a:r>
            <a:r>
              <a:rPr lang="hu-HU" sz="2200" dirty="0"/>
              <a:t> </a:t>
            </a:r>
            <a:r>
              <a:rPr lang="hu-HU" sz="2200" b="1" dirty="0">
                <a:solidFill>
                  <a:srgbClr val="FFC000"/>
                </a:solidFill>
              </a:rPr>
              <a:t>&lt;</a:t>
            </a:r>
            <a:r>
              <a:rPr lang="hu-HU" sz="2200" b="1" dirty="0">
                <a:solidFill>
                  <a:srgbClr val="92D050"/>
                </a:solidFill>
              </a:rPr>
              <a:t>T</a:t>
            </a:r>
            <a:r>
              <a:rPr lang="hu-HU" sz="2200" b="1" dirty="0">
                <a:solidFill>
                  <a:srgbClr val="FFC000"/>
                </a:solidFill>
              </a:rPr>
              <a:t>&gt;</a:t>
            </a:r>
            <a:r>
              <a:rPr lang="hu-HU" sz="2200" dirty="0" err="1"/>
              <a:t>void</a:t>
            </a:r>
            <a:r>
              <a:rPr lang="hu-HU" sz="2200" dirty="0"/>
              <a:t> </a:t>
            </a:r>
            <a:r>
              <a:rPr lang="hu-HU" sz="2200" dirty="0" err="1" smtClean="0"/>
              <a:t>printArray</a:t>
            </a:r>
            <a:r>
              <a:rPr lang="hu-HU" sz="2200" dirty="0" smtClean="0"/>
              <a:t>(</a:t>
            </a:r>
            <a:r>
              <a:rPr lang="hu-HU" sz="2200" b="1" dirty="0" err="1" smtClean="0">
                <a:solidFill>
                  <a:srgbClr val="92D050"/>
                </a:solidFill>
              </a:rPr>
              <a:t>T</a:t>
            </a:r>
            <a:r>
              <a:rPr lang="hu-HU" sz="2200" dirty="0"/>
              <a:t>[] </a:t>
            </a:r>
            <a:r>
              <a:rPr lang="hu-HU" sz="2200" b="1" dirty="0" err="1">
                <a:solidFill>
                  <a:srgbClr val="FFFF00"/>
                </a:solidFill>
              </a:rPr>
              <a:t>t</a:t>
            </a:r>
            <a:r>
              <a:rPr lang="hu-HU" sz="2200" dirty="0"/>
              <a:t>){</a:t>
            </a:r>
          </a:p>
          <a:p>
            <a:r>
              <a:rPr lang="hu-HU" sz="2200" dirty="0" smtClean="0"/>
              <a:t>	</a:t>
            </a:r>
            <a:r>
              <a:rPr lang="hu-HU" sz="2200" dirty="0" err="1" smtClean="0"/>
              <a:t>for</a:t>
            </a:r>
            <a:r>
              <a:rPr lang="hu-HU" sz="2200" dirty="0" smtClean="0"/>
              <a:t>(</a:t>
            </a:r>
            <a:r>
              <a:rPr lang="hu-HU" sz="2200" b="1" dirty="0" smtClean="0">
                <a:solidFill>
                  <a:srgbClr val="92D050"/>
                </a:solidFill>
              </a:rPr>
              <a:t>T</a:t>
            </a:r>
            <a:r>
              <a:rPr lang="hu-HU" sz="2200" dirty="0" smtClean="0"/>
              <a:t> </a:t>
            </a:r>
            <a:r>
              <a:rPr lang="hu-HU" sz="2200" dirty="0" err="1"/>
              <a:t>item</a:t>
            </a:r>
            <a:r>
              <a:rPr lang="hu-HU" sz="2200" dirty="0"/>
              <a:t>: </a:t>
            </a:r>
            <a:r>
              <a:rPr lang="hu-HU" sz="2200" b="1" dirty="0" err="1">
                <a:solidFill>
                  <a:srgbClr val="FFFF00"/>
                </a:solidFill>
              </a:rPr>
              <a:t>t</a:t>
            </a:r>
            <a:r>
              <a:rPr lang="hu-HU" sz="2200" dirty="0"/>
              <a:t>) {</a:t>
            </a:r>
          </a:p>
          <a:p>
            <a:r>
              <a:rPr lang="hu-HU" sz="2200" dirty="0" smtClean="0"/>
              <a:t>	</a:t>
            </a:r>
            <a:r>
              <a:rPr lang="hu-HU" sz="2200" dirty="0" err="1" smtClean="0"/>
              <a:t>System.</a:t>
            </a:r>
            <a:r>
              <a:rPr lang="hu-HU" sz="2200" i="1" dirty="0" err="1" smtClean="0"/>
              <a:t>out.print</a:t>
            </a:r>
            <a:r>
              <a:rPr lang="hu-HU" sz="2200" i="1" dirty="0" smtClean="0"/>
              <a:t>(</a:t>
            </a:r>
            <a:r>
              <a:rPr lang="hu-HU" sz="2200" i="1" dirty="0" err="1" smtClean="0"/>
              <a:t>item</a:t>
            </a:r>
            <a:r>
              <a:rPr lang="hu-HU" sz="2200" i="1" dirty="0" smtClean="0"/>
              <a:t>);</a:t>
            </a:r>
            <a:endParaRPr lang="hu-HU" sz="2200" i="1" dirty="0"/>
          </a:p>
          <a:p>
            <a:r>
              <a:rPr lang="hu-HU" sz="2200" dirty="0"/>
              <a:t>}</a:t>
            </a:r>
          </a:p>
        </p:txBody>
      </p:sp>
      <p:sp>
        <p:nvSpPr>
          <p:cNvPr id="19" name="Szövegdoboz 18"/>
          <p:cNvSpPr txBox="1"/>
          <p:nvPr/>
        </p:nvSpPr>
        <p:spPr>
          <a:xfrm>
            <a:off x="1145058" y="5232990"/>
            <a:ext cx="3632886" cy="523220"/>
          </a:xfrm>
          <a:prstGeom prst="rect">
            <a:avLst/>
          </a:prstGeom>
          <a:noFill/>
        </p:spPr>
        <p:txBody>
          <a:bodyPr wrap="square" rtlCol="0">
            <a:spAutoFit/>
          </a:bodyPr>
          <a:lstStyle/>
          <a:p>
            <a:r>
              <a:rPr lang="hu-HU" sz="2800" b="1" dirty="0" smtClean="0">
                <a:solidFill>
                  <a:srgbClr val="FFC000"/>
                </a:solidFill>
              </a:rPr>
              <a:t>&lt;&gt;</a:t>
            </a:r>
            <a:r>
              <a:rPr lang="hu-HU" dirty="0" smtClean="0"/>
              <a:t>: The „Diamond” operator</a:t>
            </a:r>
            <a:endParaRPr lang="hu-HU" dirty="0"/>
          </a:p>
        </p:txBody>
      </p:sp>
      <p:sp>
        <p:nvSpPr>
          <p:cNvPr id="20" name="Szövegdoboz 19"/>
          <p:cNvSpPr txBox="1"/>
          <p:nvPr/>
        </p:nvSpPr>
        <p:spPr>
          <a:xfrm>
            <a:off x="1142681" y="5578144"/>
            <a:ext cx="3698146" cy="523220"/>
          </a:xfrm>
          <a:prstGeom prst="rect">
            <a:avLst/>
          </a:prstGeom>
          <a:noFill/>
        </p:spPr>
        <p:txBody>
          <a:bodyPr wrap="square" rtlCol="0">
            <a:spAutoFit/>
          </a:bodyPr>
          <a:lstStyle/>
          <a:p>
            <a:r>
              <a:rPr lang="hu-HU" sz="2800" b="1" dirty="0" smtClean="0">
                <a:solidFill>
                  <a:srgbClr val="92D050"/>
                </a:solidFill>
              </a:rPr>
              <a:t>T</a:t>
            </a:r>
            <a:r>
              <a:rPr lang="hu-HU" dirty="0" smtClean="0"/>
              <a:t>: </a:t>
            </a:r>
            <a:r>
              <a:rPr lang="en-US" dirty="0"/>
              <a:t>The generic type</a:t>
            </a:r>
            <a:r>
              <a:rPr lang="hu-HU" dirty="0"/>
              <a:t> </a:t>
            </a:r>
            <a:r>
              <a:rPr lang="en-US" dirty="0"/>
              <a:t>parameter </a:t>
            </a:r>
            <a:endParaRPr lang="hu-HU" dirty="0"/>
          </a:p>
        </p:txBody>
      </p:sp>
      <p:sp>
        <p:nvSpPr>
          <p:cNvPr id="21" name="Szövegdoboz 20"/>
          <p:cNvSpPr txBox="1"/>
          <p:nvPr/>
        </p:nvSpPr>
        <p:spPr>
          <a:xfrm>
            <a:off x="1167395" y="5923837"/>
            <a:ext cx="4053015" cy="523220"/>
          </a:xfrm>
          <a:prstGeom prst="rect">
            <a:avLst/>
          </a:prstGeom>
          <a:noFill/>
        </p:spPr>
        <p:txBody>
          <a:bodyPr wrap="square" rtlCol="0">
            <a:spAutoFit/>
          </a:bodyPr>
          <a:lstStyle/>
          <a:p>
            <a:r>
              <a:rPr lang="hu-HU" sz="2800" b="1" dirty="0">
                <a:solidFill>
                  <a:srgbClr val="FFFF00"/>
                </a:solidFill>
              </a:rPr>
              <a:t>t</a:t>
            </a:r>
            <a:r>
              <a:rPr lang="hu-HU" dirty="0" smtClean="0"/>
              <a:t>: </a:t>
            </a:r>
            <a:r>
              <a:rPr lang="en-US" dirty="0" smtClean="0"/>
              <a:t>Instance </a:t>
            </a:r>
            <a:r>
              <a:rPr lang="en-US" dirty="0"/>
              <a:t>of generic type </a:t>
            </a:r>
            <a:r>
              <a:rPr lang="en-US" dirty="0" smtClean="0"/>
              <a:t>T</a:t>
            </a:r>
            <a:endParaRPr lang="hu-HU" dirty="0"/>
          </a:p>
        </p:txBody>
      </p:sp>
      <p:sp>
        <p:nvSpPr>
          <p:cNvPr id="22" name="Téglalap 21"/>
          <p:cNvSpPr/>
          <p:nvPr/>
        </p:nvSpPr>
        <p:spPr>
          <a:xfrm>
            <a:off x="5841477" y="3178426"/>
            <a:ext cx="5823296" cy="3337704"/>
          </a:xfrm>
          <a:prstGeom prst="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Szövegdoboz 22"/>
          <p:cNvSpPr txBox="1"/>
          <p:nvPr/>
        </p:nvSpPr>
        <p:spPr>
          <a:xfrm>
            <a:off x="5910953" y="3351186"/>
            <a:ext cx="5753819" cy="2123658"/>
          </a:xfrm>
          <a:prstGeom prst="rect">
            <a:avLst/>
          </a:prstGeom>
          <a:noFill/>
        </p:spPr>
        <p:txBody>
          <a:bodyPr wrap="square" rtlCol="0">
            <a:spAutoFit/>
          </a:bodyPr>
          <a:lstStyle/>
          <a:p>
            <a:r>
              <a:rPr lang="hu-HU" sz="2200" dirty="0" err="1"/>
              <a:t>static</a:t>
            </a:r>
            <a:r>
              <a:rPr lang="hu-HU" sz="2200" dirty="0"/>
              <a:t> </a:t>
            </a:r>
            <a:r>
              <a:rPr lang="hu-HU" sz="2200" b="1" dirty="0">
                <a:solidFill>
                  <a:srgbClr val="FFC000"/>
                </a:solidFill>
              </a:rPr>
              <a:t>&lt;</a:t>
            </a:r>
            <a:r>
              <a:rPr lang="hu-HU" sz="2200" b="1" dirty="0" smtClean="0">
                <a:solidFill>
                  <a:srgbClr val="92D050"/>
                </a:solidFill>
              </a:rPr>
              <a:t>T, S</a:t>
            </a:r>
            <a:r>
              <a:rPr lang="hu-HU" sz="2200" b="1" dirty="0" smtClean="0">
                <a:solidFill>
                  <a:srgbClr val="FFC000"/>
                </a:solidFill>
              </a:rPr>
              <a:t>&gt;</a:t>
            </a:r>
            <a:r>
              <a:rPr lang="hu-HU" sz="2200" dirty="0" err="1" smtClean="0"/>
              <a:t>void</a:t>
            </a:r>
            <a:r>
              <a:rPr lang="hu-HU" sz="2200" dirty="0" smtClean="0"/>
              <a:t> </a:t>
            </a:r>
            <a:r>
              <a:rPr lang="hu-HU" sz="2200" dirty="0" err="1" smtClean="0"/>
              <a:t>printArray</a:t>
            </a:r>
            <a:r>
              <a:rPr lang="hu-HU" sz="2200" dirty="0" smtClean="0"/>
              <a:t>(</a:t>
            </a:r>
            <a:r>
              <a:rPr lang="hu-HU" sz="2200" b="1" dirty="0" smtClean="0">
                <a:solidFill>
                  <a:srgbClr val="92D050"/>
                </a:solidFill>
              </a:rPr>
              <a:t>T</a:t>
            </a:r>
            <a:r>
              <a:rPr lang="hu-HU" sz="2200" dirty="0"/>
              <a:t>[] </a:t>
            </a:r>
            <a:r>
              <a:rPr lang="hu-HU" sz="2200" b="1" dirty="0" err="1" smtClean="0">
                <a:solidFill>
                  <a:srgbClr val="FFFF00"/>
                </a:solidFill>
              </a:rPr>
              <a:t>t</a:t>
            </a:r>
            <a:r>
              <a:rPr lang="hu-HU" sz="2200" b="1" dirty="0" smtClean="0">
                <a:solidFill>
                  <a:srgbClr val="FFFF00"/>
                </a:solidFill>
              </a:rPr>
              <a:t>, </a:t>
            </a:r>
            <a:r>
              <a:rPr lang="hu-HU" sz="2200" b="1" dirty="0" smtClean="0">
                <a:solidFill>
                  <a:srgbClr val="92D050"/>
                </a:solidFill>
              </a:rPr>
              <a:t>S</a:t>
            </a:r>
            <a:r>
              <a:rPr lang="hu-HU" sz="2200" dirty="0" smtClean="0"/>
              <a:t>[] </a:t>
            </a:r>
            <a:r>
              <a:rPr lang="hu-HU" sz="2200" b="1" dirty="0" err="1" smtClean="0">
                <a:solidFill>
                  <a:srgbClr val="FFFF00"/>
                </a:solidFill>
              </a:rPr>
              <a:t>s</a:t>
            </a:r>
            <a:r>
              <a:rPr lang="hu-HU" sz="2200" dirty="0" smtClean="0"/>
              <a:t>){</a:t>
            </a:r>
            <a:endParaRPr lang="hu-HU" sz="2200" dirty="0"/>
          </a:p>
          <a:p>
            <a:r>
              <a:rPr lang="hu-HU" sz="2200" dirty="0" smtClean="0"/>
              <a:t>	</a:t>
            </a:r>
            <a:r>
              <a:rPr lang="hu-HU" sz="2200" dirty="0" err="1" smtClean="0"/>
              <a:t>for</a:t>
            </a:r>
            <a:r>
              <a:rPr lang="hu-HU" sz="2200" dirty="0" smtClean="0"/>
              <a:t>(</a:t>
            </a:r>
            <a:r>
              <a:rPr lang="hu-HU" sz="2200" b="1" dirty="0" smtClean="0">
                <a:solidFill>
                  <a:srgbClr val="92D050"/>
                </a:solidFill>
              </a:rPr>
              <a:t>T</a:t>
            </a:r>
            <a:r>
              <a:rPr lang="hu-HU" sz="2200" dirty="0" smtClean="0"/>
              <a:t> </a:t>
            </a:r>
            <a:r>
              <a:rPr lang="hu-HU" sz="2200" dirty="0" err="1"/>
              <a:t>item</a:t>
            </a:r>
            <a:r>
              <a:rPr lang="hu-HU" sz="2200" dirty="0"/>
              <a:t>: </a:t>
            </a:r>
            <a:r>
              <a:rPr lang="hu-HU" sz="2200" b="1" dirty="0" err="1">
                <a:solidFill>
                  <a:srgbClr val="FFFF00"/>
                </a:solidFill>
              </a:rPr>
              <a:t>t</a:t>
            </a:r>
            <a:r>
              <a:rPr lang="hu-HU" sz="2200" dirty="0"/>
              <a:t>) </a:t>
            </a:r>
            <a:r>
              <a:rPr lang="hu-HU" sz="2200" dirty="0" smtClean="0"/>
              <a:t>{</a:t>
            </a:r>
          </a:p>
          <a:p>
            <a:r>
              <a:rPr lang="hu-HU" sz="2200" dirty="0" smtClean="0"/>
              <a:t>		</a:t>
            </a:r>
            <a:r>
              <a:rPr lang="hu-HU" sz="2200" dirty="0" err="1" smtClean="0"/>
              <a:t>for</a:t>
            </a:r>
            <a:r>
              <a:rPr lang="hu-HU" sz="2200" dirty="0" smtClean="0"/>
              <a:t>(</a:t>
            </a:r>
            <a:r>
              <a:rPr lang="hu-HU" sz="2200" b="1" dirty="0" smtClean="0">
                <a:solidFill>
                  <a:srgbClr val="92D050"/>
                </a:solidFill>
              </a:rPr>
              <a:t>S</a:t>
            </a:r>
            <a:r>
              <a:rPr lang="hu-HU" sz="2200" dirty="0" smtClean="0"/>
              <a:t> item2: </a:t>
            </a:r>
            <a:r>
              <a:rPr lang="hu-HU" sz="2200" b="1" dirty="0" smtClean="0">
                <a:solidFill>
                  <a:srgbClr val="FFFF00"/>
                </a:solidFill>
              </a:rPr>
              <a:t>s</a:t>
            </a:r>
            <a:r>
              <a:rPr lang="hu-HU" sz="2200" dirty="0" smtClean="0"/>
              <a:t>) {</a:t>
            </a:r>
            <a:endParaRPr lang="hu-HU" sz="2200" dirty="0"/>
          </a:p>
          <a:p>
            <a:r>
              <a:rPr lang="hu-HU" sz="2200" dirty="0" smtClean="0"/>
              <a:t>	</a:t>
            </a:r>
            <a:r>
              <a:rPr lang="hu-HU" sz="2200" dirty="0" err="1" smtClean="0"/>
              <a:t>System.</a:t>
            </a:r>
            <a:r>
              <a:rPr lang="hu-HU" sz="2200" i="1" dirty="0" err="1" smtClean="0"/>
              <a:t>out.print</a:t>
            </a:r>
            <a:r>
              <a:rPr lang="hu-HU" sz="2200" i="1" dirty="0" smtClean="0"/>
              <a:t>(</a:t>
            </a:r>
            <a:r>
              <a:rPr lang="hu-HU" sz="2200" dirty="0" err="1"/>
              <a:t>item</a:t>
            </a:r>
            <a:r>
              <a:rPr lang="hu-HU" sz="2200" dirty="0"/>
              <a:t> +"-"+ item2 + ",");</a:t>
            </a:r>
          </a:p>
          <a:p>
            <a:r>
              <a:rPr lang="hu-HU" sz="2200" dirty="0" smtClean="0"/>
              <a:t>	}</a:t>
            </a:r>
            <a:endParaRPr lang="hu-HU" sz="2200" i="1" dirty="0"/>
          </a:p>
          <a:p>
            <a:r>
              <a:rPr lang="hu-HU" sz="2200" dirty="0"/>
              <a:t>}</a:t>
            </a:r>
          </a:p>
        </p:txBody>
      </p:sp>
      <p:sp>
        <p:nvSpPr>
          <p:cNvPr id="27" name="Szövegdoboz 26"/>
          <p:cNvSpPr txBox="1"/>
          <p:nvPr/>
        </p:nvSpPr>
        <p:spPr>
          <a:xfrm>
            <a:off x="6988611" y="5246589"/>
            <a:ext cx="3632886" cy="523220"/>
          </a:xfrm>
          <a:prstGeom prst="rect">
            <a:avLst/>
          </a:prstGeom>
          <a:noFill/>
        </p:spPr>
        <p:txBody>
          <a:bodyPr wrap="square" rtlCol="0">
            <a:spAutoFit/>
          </a:bodyPr>
          <a:lstStyle/>
          <a:p>
            <a:r>
              <a:rPr lang="hu-HU" sz="2800" b="1" dirty="0" smtClean="0">
                <a:solidFill>
                  <a:srgbClr val="FFC000"/>
                </a:solidFill>
              </a:rPr>
              <a:t>&lt;&gt;</a:t>
            </a:r>
            <a:r>
              <a:rPr lang="hu-HU" dirty="0" smtClean="0"/>
              <a:t>: The „Diamond” operator</a:t>
            </a:r>
            <a:endParaRPr lang="hu-HU" dirty="0"/>
          </a:p>
        </p:txBody>
      </p:sp>
      <p:sp>
        <p:nvSpPr>
          <p:cNvPr id="28" name="Szövegdoboz 27"/>
          <p:cNvSpPr txBox="1"/>
          <p:nvPr/>
        </p:nvSpPr>
        <p:spPr>
          <a:xfrm>
            <a:off x="6986233" y="5599981"/>
            <a:ext cx="4233699" cy="523220"/>
          </a:xfrm>
          <a:prstGeom prst="rect">
            <a:avLst/>
          </a:prstGeom>
          <a:noFill/>
        </p:spPr>
        <p:txBody>
          <a:bodyPr wrap="square" rtlCol="0">
            <a:spAutoFit/>
          </a:bodyPr>
          <a:lstStyle/>
          <a:p>
            <a:r>
              <a:rPr lang="hu-HU" sz="2800" b="1" dirty="0" smtClean="0">
                <a:solidFill>
                  <a:srgbClr val="92D050"/>
                </a:solidFill>
              </a:rPr>
              <a:t>T, S</a:t>
            </a:r>
            <a:r>
              <a:rPr lang="hu-HU" dirty="0" smtClean="0"/>
              <a:t>: </a:t>
            </a:r>
            <a:r>
              <a:rPr lang="en-US" dirty="0"/>
              <a:t>The generic </a:t>
            </a:r>
            <a:r>
              <a:rPr lang="en-US" dirty="0" smtClean="0"/>
              <a:t>type</a:t>
            </a:r>
            <a:r>
              <a:rPr lang="hu-HU" dirty="0" smtClean="0"/>
              <a:t>s </a:t>
            </a:r>
            <a:r>
              <a:rPr lang="en-US" dirty="0" smtClean="0"/>
              <a:t>parameter</a:t>
            </a:r>
            <a:r>
              <a:rPr lang="hu-HU" dirty="0" smtClean="0"/>
              <a:t>s</a:t>
            </a:r>
            <a:endParaRPr lang="hu-HU" dirty="0"/>
          </a:p>
        </p:txBody>
      </p:sp>
      <p:sp>
        <p:nvSpPr>
          <p:cNvPr id="29" name="Szövegdoboz 28"/>
          <p:cNvSpPr txBox="1"/>
          <p:nvPr/>
        </p:nvSpPr>
        <p:spPr>
          <a:xfrm>
            <a:off x="7002696" y="5962045"/>
            <a:ext cx="4538506" cy="523220"/>
          </a:xfrm>
          <a:prstGeom prst="rect">
            <a:avLst/>
          </a:prstGeom>
          <a:noFill/>
        </p:spPr>
        <p:txBody>
          <a:bodyPr wrap="square" rtlCol="0">
            <a:spAutoFit/>
          </a:bodyPr>
          <a:lstStyle/>
          <a:p>
            <a:r>
              <a:rPr lang="hu-HU" sz="2800" b="1" dirty="0" smtClean="0">
                <a:solidFill>
                  <a:srgbClr val="FFFF00"/>
                </a:solidFill>
              </a:rPr>
              <a:t>t, s</a:t>
            </a:r>
            <a:r>
              <a:rPr lang="hu-HU" dirty="0" smtClean="0"/>
              <a:t>: </a:t>
            </a:r>
            <a:r>
              <a:rPr lang="en-US" dirty="0" smtClean="0"/>
              <a:t>Instance</a:t>
            </a:r>
            <a:r>
              <a:rPr lang="hu-HU" dirty="0" smtClean="0"/>
              <a:t>s</a:t>
            </a:r>
            <a:r>
              <a:rPr lang="en-US" dirty="0" smtClean="0"/>
              <a:t> </a:t>
            </a:r>
            <a:r>
              <a:rPr lang="en-US" dirty="0"/>
              <a:t>of generic type </a:t>
            </a:r>
            <a:r>
              <a:rPr lang="en-US" dirty="0" smtClean="0"/>
              <a:t>T</a:t>
            </a:r>
            <a:r>
              <a:rPr lang="hu-HU" dirty="0" smtClean="0"/>
              <a:t> and S</a:t>
            </a:r>
            <a:endParaRPr lang="hu-HU" dirty="0"/>
          </a:p>
        </p:txBody>
      </p:sp>
      <p:sp>
        <p:nvSpPr>
          <p:cNvPr id="6" name="Szövegdoboz 5"/>
          <p:cNvSpPr txBox="1"/>
          <p:nvPr/>
        </p:nvSpPr>
        <p:spPr>
          <a:xfrm>
            <a:off x="1276864" y="2714728"/>
            <a:ext cx="4131582" cy="369332"/>
          </a:xfrm>
          <a:prstGeom prst="rect">
            <a:avLst/>
          </a:prstGeom>
          <a:noFill/>
        </p:spPr>
        <p:txBody>
          <a:bodyPr wrap="square" rtlCol="0">
            <a:spAutoFit/>
          </a:bodyPr>
          <a:lstStyle/>
          <a:p>
            <a:r>
              <a:rPr lang="hu-HU" dirty="0" err="1"/>
              <a:t>m</a:t>
            </a:r>
            <a:r>
              <a:rPr lang="hu-HU" dirty="0" err="1" smtClean="0"/>
              <a:t>ethod</a:t>
            </a:r>
            <a:r>
              <a:rPr lang="hu-HU" dirty="0" smtClean="0"/>
              <a:t> </a:t>
            </a:r>
            <a:r>
              <a:rPr lang="hu-HU" dirty="0" err="1" smtClean="0"/>
              <a:t>with</a:t>
            </a:r>
            <a:r>
              <a:rPr lang="hu-HU" dirty="0" smtClean="0"/>
              <a:t> </a:t>
            </a:r>
            <a:r>
              <a:rPr lang="en-US" dirty="0" smtClean="0"/>
              <a:t>one </a:t>
            </a:r>
            <a:r>
              <a:rPr lang="en-US" dirty="0"/>
              <a:t>generic type</a:t>
            </a:r>
            <a:endParaRPr lang="hu-HU" dirty="0"/>
          </a:p>
        </p:txBody>
      </p:sp>
      <p:sp>
        <p:nvSpPr>
          <p:cNvPr id="30" name="Szövegdoboz 29"/>
          <p:cNvSpPr txBox="1"/>
          <p:nvPr/>
        </p:nvSpPr>
        <p:spPr>
          <a:xfrm>
            <a:off x="6826144" y="2722714"/>
            <a:ext cx="4131582" cy="369332"/>
          </a:xfrm>
          <a:prstGeom prst="rect">
            <a:avLst/>
          </a:prstGeom>
          <a:noFill/>
        </p:spPr>
        <p:txBody>
          <a:bodyPr wrap="square" rtlCol="0">
            <a:spAutoFit/>
          </a:bodyPr>
          <a:lstStyle/>
          <a:p>
            <a:r>
              <a:rPr lang="hu-HU" dirty="0" err="1"/>
              <a:t>m</a:t>
            </a:r>
            <a:r>
              <a:rPr lang="hu-HU" dirty="0" err="1" smtClean="0"/>
              <a:t>ethod</a:t>
            </a:r>
            <a:r>
              <a:rPr lang="hu-HU" dirty="0" smtClean="0"/>
              <a:t> </a:t>
            </a:r>
            <a:r>
              <a:rPr lang="hu-HU" dirty="0" err="1" smtClean="0"/>
              <a:t>with</a:t>
            </a:r>
            <a:r>
              <a:rPr lang="hu-HU" dirty="0" smtClean="0"/>
              <a:t> </a:t>
            </a:r>
            <a:r>
              <a:rPr lang="hu-HU" dirty="0" err="1" smtClean="0"/>
              <a:t>two</a:t>
            </a:r>
            <a:r>
              <a:rPr lang="en-US" dirty="0" smtClean="0"/>
              <a:t> </a:t>
            </a:r>
            <a:r>
              <a:rPr lang="en-US" dirty="0"/>
              <a:t>generic </a:t>
            </a:r>
            <a:r>
              <a:rPr lang="en-US" dirty="0" smtClean="0"/>
              <a:t>type</a:t>
            </a:r>
            <a:r>
              <a:rPr lang="hu-HU" dirty="0" smtClean="0"/>
              <a:t>s</a:t>
            </a:r>
            <a:endParaRPr lang="hu-HU" dirty="0"/>
          </a:p>
        </p:txBody>
      </p:sp>
    </p:spTree>
    <p:extLst>
      <p:ext uri="{BB962C8B-B14F-4D97-AF65-F5344CB8AC3E}">
        <p14:creationId xmlns:p14="http://schemas.microsoft.com/office/powerpoint/2010/main" val="195374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7" grpId="0" animBg="1"/>
      <p:bldP spid="18" grpId="0"/>
      <p:bldP spid="19" grpId="0"/>
      <p:bldP spid="20" grpId="0"/>
      <p:bldP spid="21" grpId="0"/>
      <p:bldP spid="22" grpId="0" animBg="1"/>
      <p:bldP spid="23" grpId="0"/>
      <p:bldP spid="27" grpId="0"/>
      <p:bldP spid="28" grpId="0"/>
      <p:bldP spid="29" grpId="0"/>
      <p:bldP spid="6"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1" y="452718"/>
            <a:ext cx="9840657" cy="807671"/>
          </a:xfrm>
        </p:spPr>
        <p:txBody>
          <a:bodyPr/>
          <a:lstStyle/>
          <a:p>
            <a:r>
              <a:rPr lang="hu-HU" sz="4000" dirty="0" err="1" smtClean="0"/>
              <a:t>Generic</a:t>
            </a:r>
            <a:r>
              <a:rPr lang="hu-HU" sz="4000" dirty="0" smtClean="0"/>
              <a:t> </a:t>
            </a:r>
            <a:r>
              <a:rPr lang="hu-HU" sz="4000" dirty="0" err="1"/>
              <a:t>class</a:t>
            </a:r>
            <a:endParaRPr lang="hu-HU" sz="4000" dirty="0"/>
          </a:p>
        </p:txBody>
      </p:sp>
      <p:sp>
        <p:nvSpPr>
          <p:cNvPr id="15" name="Szövegdoboz 14"/>
          <p:cNvSpPr txBox="1"/>
          <p:nvPr/>
        </p:nvSpPr>
        <p:spPr>
          <a:xfrm>
            <a:off x="557832" y="1379731"/>
            <a:ext cx="10993808" cy="1200329"/>
          </a:xfrm>
          <a:prstGeom prst="rect">
            <a:avLst/>
          </a:prstGeom>
          <a:noFill/>
        </p:spPr>
        <p:txBody>
          <a:bodyPr wrap="square" rtlCol="0">
            <a:spAutoFit/>
          </a:bodyPr>
          <a:lstStyle/>
          <a:p>
            <a:pPr algn="just"/>
            <a:r>
              <a:rPr lang="en-US" dirty="0"/>
              <a:t>A class that can refer to any type is known as generic class. A generic class declaration looks like a non-generic class declaration, except that the class name is followed by a type parameter </a:t>
            </a:r>
            <a:r>
              <a:rPr lang="en-US" dirty="0" smtClean="0"/>
              <a:t>section.</a:t>
            </a:r>
            <a:r>
              <a:rPr lang="hu-HU" dirty="0" smtClean="0"/>
              <a:t> </a:t>
            </a:r>
            <a:r>
              <a:rPr lang="en-US" dirty="0"/>
              <a:t>The type parameter section of a generic class can have one or more type parameters separated by commas.</a:t>
            </a:r>
            <a:endParaRPr lang="hu-HU" dirty="0"/>
          </a:p>
        </p:txBody>
      </p:sp>
      <p:sp>
        <p:nvSpPr>
          <p:cNvPr id="3" name="Szövegdoboz 2"/>
          <p:cNvSpPr txBox="1"/>
          <p:nvPr/>
        </p:nvSpPr>
        <p:spPr>
          <a:xfrm>
            <a:off x="1214892" y="3031399"/>
            <a:ext cx="4011450" cy="1446550"/>
          </a:xfrm>
          <a:prstGeom prst="rect">
            <a:avLst/>
          </a:prstGeom>
          <a:solidFill>
            <a:schemeClr val="accent5">
              <a:lumMod val="50000"/>
            </a:schemeClr>
          </a:solidFill>
          <a:ln w="12700">
            <a:solidFill>
              <a:schemeClr val="tx1"/>
            </a:solidFill>
          </a:ln>
        </p:spPr>
        <p:txBody>
          <a:bodyPr wrap="square" rtlCol="0">
            <a:spAutoFit/>
          </a:bodyPr>
          <a:lstStyle/>
          <a:p>
            <a:r>
              <a:rPr lang="fr-FR" sz="2200" dirty="0"/>
              <a:t>public class </a:t>
            </a:r>
            <a:r>
              <a:rPr lang="hu-HU" sz="2200" dirty="0" err="1" smtClean="0"/>
              <a:t>ClassName</a:t>
            </a:r>
            <a:r>
              <a:rPr lang="fr-FR" sz="2200" b="1" dirty="0" smtClean="0">
                <a:solidFill>
                  <a:srgbClr val="FFC000"/>
                </a:solidFill>
              </a:rPr>
              <a:t>&lt;</a:t>
            </a:r>
            <a:r>
              <a:rPr lang="fr-FR" sz="2200" b="1" dirty="0" smtClean="0">
                <a:solidFill>
                  <a:srgbClr val="92D050"/>
                </a:solidFill>
              </a:rPr>
              <a:t>T</a:t>
            </a:r>
            <a:r>
              <a:rPr lang="fr-FR" sz="2200" b="1" dirty="0">
                <a:solidFill>
                  <a:srgbClr val="FFC000"/>
                </a:solidFill>
              </a:rPr>
              <a:t>&gt;</a:t>
            </a:r>
            <a:r>
              <a:rPr lang="fr-FR" sz="2200" dirty="0"/>
              <a:t> {</a:t>
            </a:r>
          </a:p>
          <a:p>
            <a:r>
              <a:rPr lang="fr-FR" sz="2200" dirty="0"/>
              <a:t>   </a:t>
            </a:r>
            <a:r>
              <a:rPr lang="hu-HU" sz="2200" dirty="0" smtClean="0"/>
              <a:t>  </a:t>
            </a:r>
            <a:r>
              <a:rPr lang="fr-FR" sz="2200" dirty="0" smtClean="0"/>
              <a:t>private </a:t>
            </a:r>
            <a:r>
              <a:rPr lang="fr-FR" sz="2200" b="1" dirty="0">
                <a:solidFill>
                  <a:srgbClr val="92D050"/>
                </a:solidFill>
              </a:rPr>
              <a:t>T</a:t>
            </a:r>
            <a:r>
              <a:rPr lang="fr-FR" sz="2200" dirty="0"/>
              <a:t> </a:t>
            </a:r>
            <a:r>
              <a:rPr lang="fr-FR" sz="2200" b="1" dirty="0">
                <a:solidFill>
                  <a:srgbClr val="FFFF00"/>
                </a:solidFill>
              </a:rPr>
              <a:t>contents</a:t>
            </a:r>
            <a:r>
              <a:rPr lang="fr-FR" sz="2200" dirty="0" smtClean="0"/>
              <a:t>;</a:t>
            </a:r>
            <a:endParaRPr lang="fr-FR" sz="2200" dirty="0"/>
          </a:p>
          <a:p>
            <a:r>
              <a:rPr lang="fr-FR" sz="2200" dirty="0" smtClean="0"/>
              <a:t>}</a:t>
            </a:r>
            <a:endParaRPr lang="hu-HU" sz="2200" dirty="0" smtClean="0"/>
          </a:p>
          <a:p>
            <a:endParaRPr lang="hu-HU" sz="2200" dirty="0"/>
          </a:p>
        </p:txBody>
      </p:sp>
      <p:sp>
        <p:nvSpPr>
          <p:cNvPr id="6" name="Szövegdoboz 5"/>
          <p:cNvSpPr txBox="1"/>
          <p:nvPr/>
        </p:nvSpPr>
        <p:spPr>
          <a:xfrm>
            <a:off x="557832" y="4965390"/>
            <a:ext cx="11102865" cy="646331"/>
          </a:xfrm>
          <a:prstGeom prst="rect">
            <a:avLst/>
          </a:prstGeom>
          <a:noFill/>
        </p:spPr>
        <p:txBody>
          <a:bodyPr wrap="square" rtlCol="0">
            <a:spAutoFit/>
          </a:bodyPr>
          <a:lstStyle/>
          <a:p>
            <a:r>
              <a:rPr lang="en-US" dirty="0"/>
              <a:t>The </a:t>
            </a:r>
            <a:r>
              <a:rPr lang="en-US" b="1" dirty="0"/>
              <a:t>T</a:t>
            </a:r>
            <a:r>
              <a:rPr lang="en-US" dirty="0"/>
              <a:t> </a:t>
            </a:r>
            <a:r>
              <a:rPr lang="hu-HU" dirty="0" smtClean="0"/>
              <a:t>(and </a:t>
            </a:r>
            <a:r>
              <a:rPr lang="hu-HU" b="1" dirty="0" smtClean="0"/>
              <a:t>S</a:t>
            </a:r>
            <a:r>
              <a:rPr lang="hu-HU" dirty="0" smtClean="0"/>
              <a:t>) </a:t>
            </a:r>
            <a:r>
              <a:rPr lang="en-US" dirty="0" smtClean="0"/>
              <a:t>type </a:t>
            </a:r>
            <a:r>
              <a:rPr lang="en-US" dirty="0"/>
              <a:t>indicates that it can refer to any type (like Integer </a:t>
            </a:r>
            <a:r>
              <a:rPr lang="hu-HU" dirty="0" smtClean="0"/>
              <a:t>, </a:t>
            </a:r>
            <a:r>
              <a:rPr lang="en-US" dirty="0" smtClean="0"/>
              <a:t>String, </a:t>
            </a:r>
            <a:r>
              <a:rPr lang="hu-HU" dirty="0" smtClean="0"/>
              <a:t>Student</a:t>
            </a:r>
            <a:r>
              <a:rPr lang="en-US" dirty="0" smtClean="0"/>
              <a:t> </a:t>
            </a:r>
            <a:r>
              <a:rPr lang="en-US" dirty="0"/>
              <a:t>etc.). The type you specify for the class, will be used to store and retrieve the data.</a:t>
            </a:r>
            <a:endParaRPr lang="hu-HU" dirty="0"/>
          </a:p>
        </p:txBody>
      </p:sp>
      <p:sp>
        <p:nvSpPr>
          <p:cNvPr id="7" name="Téglalap 6"/>
          <p:cNvSpPr/>
          <p:nvPr/>
        </p:nvSpPr>
        <p:spPr>
          <a:xfrm>
            <a:off x="557832" y="5806881"/>
            <a:ext cx="10993808" cy="646331"/>
          </a:xfrm>
          <a:prstGeom prst="rect">
            <a:avLst/>
          </a:prstGeom>
        </p:spPr>
        <p:txBody>
          <a:bodyPr wrap="square">
            <a:spAutoFit/>
          </a:bodyPr>
          <a:lstStyle/>
          <a:p>
            <a:r>
              <a:rPr lang="hu-HU" dirty="0" err="1"/>
              <a:t>When</a:t>
            </a:r>
            <a:r>
              <a:rPr lang="hu-HU" dirty="0"/>
              <a:t> </a:t>
            </a:r>
            <a:r>
              <a:rPr lang="hu-HU" dirty="0" err="1"/>
              <a:t>you</a:t>
            </a:r>
            <a:r>
              <a:rPr lang="hu-HU" dirty="0"/>
              <a:t> </a:t>
            </a:r>
            <a:r>
              <a:rPr lang="hu-HU" dirty="0" err="1"/>
              <a:t>instantiate</a:t>
            </a:r>
            <a:r>
              <a:rPr lang="hu-HU" dirty="0"/>
              <a:t> </a:t>
            </a:r>
            <a:r>
              <a:rPr lang="hu-HU" dirty="0" err="1"/>
              <a:t>the</a:t>
            </a:r>
            <a:r>
              <a:rPr lang="hu-HU" dirty="0"/>
              <a:t> </a:t>
            </a:r>
            <a:r>
              <a:rPr lang="hu-HU" dirty="0" err="1"/>
              <a:t>class</a:t>
            </a:r>
            <a:r>
              <a:rPr lang="hu-HU" dirty="0"/>
              <a:t>, </a:t>
            </a:r>
            <a:r>
              <a:rPr lang="hu-HU" dirty="0" err="1"/>
              <a:t>you</a:t>
            </a:r>
            <a:r>
              <a:rPr lang="hu-HU" dirty="0"/>
              <a:t> </a:t>
            </a:r>
            <a:r>
              <a:rPr lang="hu-HU" dirty="0" err="1"/>
              <a:t>tell</a:t>
            </a:r>
            <a:r>
              <a:rPr lang="hu-HU" dirty="0"/>
              <a:t> </a:t>
            </a:r>
            <a:r>
              <a:rPr lang="hu-HU" dirty="0" err="1"/>
              <a:t>the</a:t>
            </a:r>
            <a:r>
              <a:rPr lang="hu-HU" dirty="0"/>
              <a:t> </a:t>
            </a:r>
            <a:r>
              <a:rPr lang="hu-HU" dirty="0" err="1"/>
              <a:t>compiler</a:t>
            </a:r>
            <a:r>
              <a:rPr lang="hu-HU" dirty="0"/>
              <a:t> </a:t>
            </a:r>
            <a:r>
              <a:rPr lang="hu-HU" dirty="0" err="1"/>
              <a:t>what</a:t>
            </a:r>
            <a:r>
              <a:rPr lang="hu-HU" dirty="0"/>
              <a:t> </a:t>
            </a:r>
            <a:r>
              <a:rPr lang="hu-HU" b="1" dirty="0"/>
              <a:t>T</a:t>
            </a:r>
            <a:r>
              <a:rPr lang="hu-HU" dirty="0"/>
              <a:t> </a:t>
            </a:r>
            <a:r>
              <a:rPr lang="hu-HU" dirty="0" smtClean="0"/>
              <a:t>(and </a:t>
            </a:r>
            <a:r>
              <a:rPr lang="hu-HU" b="1" dirty="0" smtClean="0"/>
              <a:t>S</a:t>
            </a:r>
            <a:r>
              <a:rPr lang="hu-HU" dirty="0" smtClean="0"/>
              <a:t>) </a:t>
            </a:r>
            <a:r>
              <a:rPr lang="hu-HU" dirty="0" err="1" smtClean="0"/>
              <a:t>should</a:t>
            </a:r>
            <a:r>
              <a:rPr lang="hu-HU" dirty="0" smtClean="0"/>
              <a:t> </a:t>
            </a:r>
            <a:r>
              <a:rPr lang="hu-HU" dirty="0"/>
              <a:t>be </a:t>
            </a:r>
            <a:r>
              <a:rPr lang="hu-HU" dirty="0" err="1"/>
              <a:t>for</a:t>
            </a:r>
            <a:r>
              <a:rPr lang="hu-HU" dirty="0"/>
              <a:t> </a:t>
            </a:r>
            <a:r>
              <a:rPr lang="hu-HU" dirty="0" err="1"/>
              <a:t>that</a:t>
            </a:r>
            <a:r>
              <a:rPr lang="hu-HU" dirty="0"/>
              <a:t> </a:t>
            </a:r>
            <a:r>
              <a:rPr lang="hu-HU" dirty="0" err="1"/>
              <a:t>particular</a:t>
            </a:r>
            <a:r>
              <a:rPr lang="hu-HU" dirty="0"/>
              <a:t> </a:t>
            </a:r>
            <a:r>
              <a:rPr lang="hu-HU" dirty="0" err="1"/>
              <a:t>instance</a:t>
            </a:r>
            <a:endParaRPr lang="hu-HU" dirty="0"/>
          </a:p>
        </p:txBody>
      </p:sp>
      <p:sp>
        <p:nvSpPr>
          <p:cNvPr id="10" name="Szövegdoboz 9"/>
          <p:cNvSpPr txBox="1"/>
          <p:nvPr/>
        </p:nvSpPr>
        <p:spPr>
          <a:xfrm>
            <a:off x="6447885" y="3031399"/>
            <a:ext cx="4366054" cy="1446550"/>
          </a:xfrm>
          <a:prstGeom prst="rect">
            <a:avLst/>
          </a:prstGeom>
          <a:solidFill>
            <a:schemeClr val="accent5">
              <a:lumMod val="50000"/>
            </a:schemeClr>
          </a:solidFill>
          <a:ln w="12700">
            <a:solidFill>
              <a:schemeClr val="tx1"/>
            </a:solidFill>
          </a:ln>
        </p:spPr>
        <p:txBody>
          <a:bodyPr wrap="square" rtlCol="0">
            <a:spAutoFit/>
          </a:bodyPr>
          <a:lstStyle/>
          <a:p>
            <a:r>
              <a:rPr lang="fr-FR" sz="2200" dirty="0"/>
              <a:t>public class </a:t>
            </a:r>
            <a:r>
              <a:rPr lang="hu-HU" sz="2200" dirty="0" err="1" smtClean="0"/>
              <a:t>ClassName</a:t>
            </a:r>
            <a:r>
              <a:rPr lang="fr-FR" sz="2200" b="1" dirty="0" smtClean="0">
                <a:solidFill>
                  <a:srgbClr val="FFC000"/>
                </a:solidFill>
              </a:rPr>
              <a:t>&lt;</a:t>
            </a:r>
            <a:r>
              <a:rPr lang="fr-FR" sz="2200" b="1" dirty="0" smtClean="0">
                <a:solidFill>
                  <a:srgbClr val="92D050"/>
                </a:solidFill>
              </a:rPr>
              <a:t>T</a:t>
            </a:r>
            <a:r>
              <a:rPr lang="hu-HU" sz="2200" b="1" dirty="0" smtClean="0">
                <a:solidFill>
                  <a:srgbClr val="92D050"/>
                </a:solidFill>
              </a:rPr>
              <a:t>, S</a:t>
            </a:r>
            <a:r>
              <a:rPr lang="fr-FR" sz="2200" b="1" dirty="0" smtClean="0">
                <a:solidFill>
                  <a:srgbClr val="FFC000"/>
                </a:solidFill>
              </a:rPr>
              <a:t>&gt;</a:t>
            </a:r>
            <a:r>
              <a:rPr lang="fr-FR" sz="2200" dirty="0" smtClean="0"/>
              <a:t> </a:t>
            </a:r>
            <a:r>
              <a:rPr lang="fr-FR" sz="2200" dirty="0"/>
              <a:t>{</a:t>
            </a:r>
          </a:p>
          <a:p>
            <a:r>
              <a:rPr lang="fr-FR" sz="2200" dirty="0"/>
              <a:t>   </a:t>
            </a:r>
            <a:r>
              <a:rPr lang="hu-HU" sz="2200" dirty="0" smtClean="0"/>
              <a:t>  </a:t>
            </a:r>
            <a:r>
              <a:rPr lang="fr-FR" sz="2200" dirty="0" smtClean="0"/>
              <a:t>private </a:t>
            </a:r>
            <a:r>
              <a:rPr lang="fr-FR" sz="2200" b="1" dirty="0">
                <a:solidFill>
                  <a:srgbClr val="92D050"/>
                </a:solidFill>
              </a:rPr>
              <a:t>T</a:t>
            </a:r>
            <a:r>
              <a:rPr lang="fr-FR" sz="2200" dirty="0"/>
              <a:t> </a:t>
            </a:r>
            <a:r>
              <a:rPr lang="fr-FR" sz="2200" b="1" dirty="0">
                <a:solidFill>
                  <a:srgbClr val="FFFF00"/>
                </a:solidFill>
              </a:rPr>
              <a:t>contents</a:t>
            </a:r>
            <a:r>
              <a:rPr lang="fr-FR" sz="2200" dirty="0" smtClean="0"/>
              <a:t>;</a:t>
            </a:r>
            <a:endParaRPr lang="hu-HU" sz="2200" dirty="0" smtClean="0"/>
          </a:p>
          <a:p>
            <a:r>
              <a:rPr lang="hu-HU" sz="2200" dirty="0"/>
              <a:t> </a:t>
            </a:r>
            <a:r>
              <a:rPr lang="hu-HU" sz="2200" dirty="0" smtClean="0"/>
              <a:t>    </a:t>
            </a:r>
            <a:r>
              <a:rPr lang="fr-FR" sz="2200" dirty="0" smtClean="0"/>
              <a:t>private </a:t>
            </a:r>
            <a:r>
              <a:rPr lang="hu-HU" sz="2200" b="1" dirty="0" smtClean="0">
                <a:solidFill>
                  <a:srgbClr val="92D050"/>
                </a:solidFill>
              </a:rPr>
              <a:t>S</a:t>
            </a:r>
            <a:r>
              <a:rPr lang="fr-FR" sz="2200" dirty="0" smtClean="0"/>
              <a:t> </a:t>
            </a:r>
            <a:r>
              <a:rPr lang="fr-FR" sz="2200" b="1" dirty="0" smtClean="0">
                <a:solidFill>
                  <a:srgbClr val="FFFF00"/>
                </a:solidFill>
              </a:rPr>
              <a:t>contents</a:t>
            </a:r>
            <a:r>
              <a:rPr lang="hu-HU" sz="2200" b="1" dirty="0" smtClean="0">
                <a:solidFill>
                  <a:srgbClr val="FFFF00"/>
                </a:solidFill>
              </a:rPr>
              <a:t>2</a:t>
            </a:r>
            <a:r>
              <a:rPr lang="fr-FR" sz="2200" dirty="0" smtClean="0"/>
              <a:t>;</a:t>
            </a:r>
            <a:endParaRPr lang="fr-FR" sz="2200" dirty="0"/>
          </a:p>
          <a:p>
            <a:r>
              <a:rPr lang="fr-FR" sz="2200" dirty="0"/>
              <a:t>}</a:t>
            </a:r>
            <a:endParaRPr lang="hu-HU" sz="2200" dirty="0"/>
          </a:p>
        </p:txBody>
      </p:sp>
    </p:spTree>
    <p:extLst>
      <p:ext uri="{BB962C8B-B14F-4D97-AF65-F5344CB8AC3E}">
        <p14:creationId xmlns:p14="http://schemas.microsoft.com/office/powerpoint/2010/main" val="22673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3" grpId="0" animBg="1"/>
      <p:bldP spid="6" grpId="0"/>
      <p:bldP spid="7" grpId="0"/>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95538" y="313477"/>
            <a:ext cx="9840657" cy="807671"/>
          </a:xfrm>
        </p:spPr>
        <p:txBody>
          <a:bodyPr/>
          <a:lstStyle/>
          <a:p>
            <a:r>
              <a:rPr lang="hu-HU" sz="4000" dirty="0" err="1" smtClean="0"/>
              <a:t>Generic</a:t>
            </a:r>
            <a:r>
              <a:rPr lang="hu-HU" sz="4000" dirty="0" smtClean="0"/>
              <a:t> </a:t>
            </a:r>
            <a:r>
              <a:rPr lang="hu-HU" sz="4000" dirty="0" err="1" smtClean="0"/>
              <a:t>wildcard</a:t>
            </a:r>
            <a:endParaRPr lang="hu-HU" sz="4000" dirty="0"/>
          </a:p>
        </p:txBody>
      </p:sp>
      <p:sp>
        <p:nvSpPr>
          <p:cNvPr id="15" name="Szövegdoboz 14"/>
          <p:cNvSpPr txBox="1"/>
          <p:nvPr/>
        </p:nvSpPr>
        <p:spPr>
          <a:xfrm>
            <a:off x="234892" y="1085256"/>
            <a:ext cx="11410501" cy="369332"/>
          </a:xfrm>
          <a:prstGeom prst="rect">
            <a:avLst/>
          </a:prstGeom>
          <a:noFill/>
        </p:spPr>
        <p:txBody>
          <a:bodyPr wrap="square" rtlCol="0">
            <a:spAutoFit/>
          </a:bodyPr>
          <a:lstStyle/>
          <a:p>
            <a:pPr algn="just"/>
            <a:r>
              <a:rPr lang="en-US" dirty="0"/>
              <a:t>Wildcards are represented by the question mark </a:t>
            </a:r>
            <a:r>
              <a:rPr lang="en-US" dirty="0" smtClean="0"/>
              <a:t>“</a:t>
            </a:r>
            <a:r>
              <a:rPr lang="en-US" i="1" dirty="0" smtClean="0"/>
              <a:t>?</a:t>
            </a:r>
            <a:r>
              <a:rPr lang="en-US" dirty="0" smtClean="0"/>
              <a:t>” </a:t>
            </a:r>
            <a:r>
              <a:rPr lang="en-US" dirty="0"/>
              <a:t>and they are used to refer to an unknown type. </a:t>
            </a:r>
            <a:endParaRPr lang="hu-HU" dirty="0"/>
          </a:p>
        </p:txBody>
      </p:sp>
      <p:sp>
        <p:nvSpPr>
          <p:cNvPr id="4" name="Szövegdoboz 3"/>
          <p:cNvSpPr txBox="1"/>
          <p:nvPr/>
        </p:nvSpPr>
        <p:spPr>
          <a:xfrm>
            <a:off x="234892" y="1777753"/>
            <a:ext cx="11759400" cy="923330"/>
          </a:xfrm>
          <a:prstGeom prst="rect">
            <a:avLst/>
          </a:prstGeom>
          <a:noFill/>
        </p:spPr>
        <p:txBody>
          <a:bodyPr wrap="square" rtlCol="0">
            <a:spAutoFit/>
          </a:bodyPr>
          <a:lstStyle/>
          <a:p>
            <a:r>
              <a:rPr lang="en-US" dirty="0"/>
              <a:t>If we write </a:t>
            </a:r>
            <a:r>
              <a:rPr lang="en-US" b="1" dirty="0">
                <a:solidFill>
                  <a:srgbClr val="92D050"/>
                </a:solidFill>
              </a:rPr>
              <a:t>&lt;? extends Number&gt;</a:t>
            </a:r>
            <a:r>
              <a:rPr lang="en-US" dirty="0"/>
              <a:t>, it means any child class of Number e.g. Integer, Float, double etc. Now we can call the method of Number class through any child class </a:t>
            </a:r>
            <a:r>
              <a:rPr lang="hu-HU" dirty="0"/>
              <a:t>(</a:t>
            </a:r>
            <a:r>
              <a:rPr lang="hu-HU" dirty="0" err="1" smtClean="0"/>
              <a:t>subclass</a:t>
            </a:r>
            <a:r>
              <a:rPr lang="hu-HU" dirty="0" smtClean="0"/>
              <a:t>) </a:t>
            </a:r>
            <a:r>
              <a:rPr lang="en-US" dirty="0" smtClean="0"/>
              <a:t>object</a:t>
            </a:r>
            <a:r>
              <a:rPr lang="en-US" dirty="0"/>
              <a:t>.</a:t>
            </a:r>
            <a:r>
              <a:rPr lang="hu-HU" dirty="0"/>
              <a:t> </a:t>
            </a:r>
            <a:r>
              <a:rPr lang="en-US" dirty="0"/>
              <a:t>This is called an </a:t>
            </a:r>
            <a:r>
              <a:rPr lang="en-US" b="1" dirty="0">
                <a:solidFill>
                  <a:schemeClr val="tx2"/>
                </a:solidFill>
              </a:rPr>
              <a:t>upper bounded</a:t>
            </a:r>
            <a:r>
              <a:rPr lang="en-US" dirty="0"/>
              <a:t> wildcard</a:t>
            </a:r>
            <a:r>
              <a:rPr lang="hu-HU" dirty="0" smtClean="0"/>
              <a:t>.</a:t>
            </a:r>
            <a:endParaRPr lang="hu-HU" dirty="0"/>
          </a:p>
        </p:txBody>
      </p:sp>
      <p:sp>
        <p:nvSpPr>
          <p:cNvPr id="5" name="Szövegdoboz 4"/>
          <p:cNvSpPr txBox="1"/>
          <p:nvPr/>
        </p:nvSpPr>
        <p:spPr>
          <a:xfrm>
            <a:off x="234892" y="3592291"/>
            <a:ext cx="11625816" cy="923330"/>
          </a:xfrm>
          <a:prstGeom prst="rect">
            <a:avLst/>
          </a:prstGeom>
          <a:noFill/>
        </p:spPr>
        <p:txBody>
          <a:bodyPr wrap="square" rtlCol="0">
            <a:spAutoFit/>
          </a:bodyPr>
          <a:lstStyle/>
          <a:p>
            <a:r>
              <a:rPr lang="en-US" dirty="0"/>
              <a:t>Wildcards can also be specified with a </a:t>
            </a:r>
            <a:r>
              <a:rPr lang="en-US" b="1" dirty="0">
                <a:solidFill>
                  <a:schemeClr val="tx2"/>
                </a:solidFill>
              </a:rPr>
              <a:t>lower bound</a:t>
            </a:r>
            <a:r>
              <a:rPr lang="en-US" dirty="0"/>
              <a:t>, where the unknown type has to be a </a:t>
            </a:r>
            <a:r>
              <a:rPr lang="en-US" dirty="0" err="1"/>
              <a:t>supertype</a:t>
            </a:r>
            <a:r>
              <a:rPr lang="en-US" dirty="0"/>
              <a:t> of the specified type. If we write </a:t>
            </a:r>
            <a:r>
              <a:rPr lang="en-US" b="1" dirty="0">
                <a:solidFill>
                  <a:srgbClr val="92D050"/>
                </a:solidFill>
              </a:rPr>
              <a:t>&lt;? super </a:t>
            </a:r>
            <a:r>
              <a:rPr lang="hu-HU" b="1" dirty="0" smtClean="0">
                <a:solidFill>
                  <a:srgbClr val="92D050"/>
                </a:solidFill>
              </a:rPr>
              <a:t>Integer</a:t>
            </a:r>
            <a:r>
              <a:rPr lang="en-US" b="1" i="1" dirty="0" smtClean="0">
                <a:solidFill>
                  <a:srgbClr val="92D050"/>
                </a:solidFill>
              </a:rPr>
              <a:t>&gt;</a:t>
            </a:r>
            <a:r>
              <a:rPr lang="en-US" dirty="0" smtClean="0"/>
              <a:t> </a:t>
            </a:r>
            <a:r>
              <a:rPr lang="hu-HU" dirty="0" err="1" smtClean="0"/>
              <a:t>it</a:t>
            </a:r>
            <a:r>
              <a:rPr lang="hu-HU" dirty="0" smtClean="0"/>
              <a:t> </a:t>
            </a:r>
            <a:r>
              <a:rPr lang="hu-HU" dirty="0" err="1" smtClean="0"/>
              <a:t>means</a:t>
            </a:r>
            <a:r>
              <a:rPr lang="hu-HU" dirty="0" smtClean="0"/>
              <a:t> </a:t>
            </a:r>
            <a:r>
              <a:rPr lang="hu-HU" dirty="0" err="1" smtClean="0"/>
              <a:t>any</a:t>
            </a:r>
            <a:r>
              <a:rPr lang="hu-HU" dirty="0" smtClean="0"/>
              <a:t> </a:t>
            </a:r>
            <a:r>
              <a:rPr lang="en-US" dirty="0" smtClean="0"/>
              <a:t>superclass </a:t>
            </a:r>
            <a:r>
              <a:rPr lang="hu-HU" dirty="0" smtClean="0"/>
              <a:t>(and </a:t>
            </a:r>
            <a:r>
              <a:rPr lang="en-US" dirty="0" smtClean="0"/>
              <a:t>all </a:t>
            </a:r>
            <a:r>
              <a:rPr lang="en-US" dirty="0"/>
              <a:t>its parents</a:t>
            </a:r>
            <a:r>
              <a:rPr lang="en-US" dirty="0" smtClean="0"/>
              <a:t>)</a:t>
            </a:r>
            <a:r>
              <a:rPr lang="hu-HU" dirty="0" smtClean="0"/>
              <a:t> </a:t>
            </a:r>
            <a:r>
              <a:rPr lang="en-US" dirty="0" smtClean="0"/>
              <a:t>of </a:t>
            </a:r>
            <a:r>
              <a:rPr lang="hu-HU" dirty="0" smtClean="0"/>
              <a:t>Integer </a:t>
            </a:r>
            <a:r>
              <a:rPr lang="en-US" dirty="0" smtClean="0"/>
              <a:t>e.g</a:t>
            </a:r>
            <a:r>
              <a:rPr lang="en-US" dirty="0"/>
              <a:t>. </a:t>
            </a:r>
            <a:r>
              <a:rPr lang="hu-HU" dirty="0" err="1" smtClean="0"/>
              <a:t>Number</a:t>
            </a:r>
            <a:r>
              <a:rPr lang="hu-HU" dirty="0" smtClean="0"/>
              <a:t>, </a:t>
            </a:r>
            <a:r>
              <a:rPr lang="hu-HU" dirty="0" err="1" smtClean="0"/>
              <a:t>Object</a:t>
            </a:r>
            <a:r>
              <a:rPr lang="hu-HU" dirty="0" smtClean="0"/>
              <a:t>.</a:t>
            </a:r>
          </a:p>
        </p:txBody>
      </p:sp>
      <p:sp>
        <p:nvSpPr>
          <p:cNvPr id="8" name="Szövegdoboz 7"/>
          <p:cNvSpPr txBox="1"/>
          <p:nvPr/>
        </p:nvSpPr>
        <p:spPr>
          <a:xfrm>
            <a:off x="3820576" y="2432120"/>
            <a:ext cx="8040131" cy="923330"/>
          </a:xfrm>
          <a:prstGeom prst="rect">
            <a:avLst/>
          </a:prstGeom>
          <a:solidFill>
            <a:schemeClr val="accent5">
              <a:lumMod val="50000"/>
            </a:schemeClr>
          </a:solidFill>
          <a:ln w="12700">
            <a:solidFill>
              <a:schemeClr val="tx1"/>
            </a:solidFill>
          </a:ln>
        </p:spPr>
        <p:txBody>
          <a:bodyPr wrap="square" rtlCol="0">
            <a:spAutoFit/>
          </a:bodyPr>
          <a:lstStyle/>
          <a:p>
            <a:r>
              <a:rPr lang="en-US" dirty="0"/>
              <a:t>public static void </a:t>
            </a:r>
            <a:r>
              <a:rPr lang="en-US" dirty="0" err="1"/>
              <a:t>countSomething</a:t>
            </a:r>
            <a:r>
              <a:rPr lang="en-US" dirty="0"/>
              <a:t>(List</a:t>
            </a:r>
            <a:r>
              <a:rPr lang="en-US" b="1" dirty="0">
                <a:solidFill>
                  <a:srgbClr val="FFC000"/>
                </a:solidFill>
              </a:rPr>
              <a:t>&lt;</a:t>
            </a:r>
            <a:r>
              <a:rPr lang="en-US" b="1" dirty="0">
                <a:solidFill>
                  <a:srgbClr val="92D050"/>
                </a:solidFill>
              </a:rPr>
              <a:t>?</a:t>
            </a:r>
            <a:r>
              <a:rPr lang="en-US" dirty="0">
                <a:solidFill>
                  <a:srgbClr val="92D050"/>
                </a:solidFill>
              </a:rPr>
              <a:t> </a:t>
            </a:r>
            <a:r>
              <a:rPr lang="en-US" b="1" dirty="0">
                <a:solidFill>
                  <a:srgbClr val="92D050"/>
                </a:solidFill>
              </a:rPr>
              <a:t>extends</a:t>
            </a:r>
            <a:r>
              <a:rPr lang="en-US" dirty="0">
                <a:solidFill>
                  <a:srgbClr val="92D050"/>
                </a:solidFill>
              </a:rPr>
              <a:t> </a:t>
            </a:r>
            <a:r>
              <a:rPr lang="en-US" dirty="0"/>
              <a:t>Number</a:t>
            </a:r>
            <a:r>
              <a:rPr lang="en-US" b="1" dirty="0">
                <a:solidFill>
                  <a:srgbClr val="FFC000"/>
                </a:solidFill>
              </a:rPr>
              <a:t>&gt;</a:t>
            </a:r>
            <a:r>
              <a:rPr lang="en-US" dirty="0"/>
              <a:t> list) {</a:t>
            </a:r>
          </a:p>
          <a:p>
            <a:r>
              <a:rPr lang="hu-HU" dirty="0" smtClean="0"/>
              <a:t>		</a:t>
            </a:r>
            <a:r>
              <a:rPr lang="en-US" dirty="0" smtClean="0"/>
              <a:t>// </a:t>
            </a:r>
            <a:r>
              <a:rPr lang="en-US" dirty="0"/>
              <a:t>more code</a:t>
            </a:r>
          </a:p>
          <a:p>
            <a:r>
              <a:rPr lang="en-US" dirty="0"/>
              <a:t>}</a:t>
            </a:r>
            <a:endParaRPr lang="hu-HU" dirty="0"/>
          </a:p>
        </p:txBody>
      </p:sp>
      <p:sp>
        <p:nvSpPr>
          <p:cNvPr id="11" name="Szövegdoboz 10"/>
          <p:cNvSpPr txBox="1"/>
          <p:nvPr/>
        </p:nvSpPr>
        <p:spPr>
          <a:xfrm>
            <a:off x="3834154" y="4296275"/>
            <a:ext cx="8040131" cy="923330"/>
          </a:xfrm>
          <a:prstGeom prst="rect">
            <a:avLst/>
          </a:prstGeom>
          <a:solidFill>
            <a:schemeClr val="accent5">
              <a:lumMod val="50000"/>
            </a:schemeClr>
          </a:solidFill>
          <a:ln w="12700">
            <a:solidFill>
              <a:schemeClr val="tx1"/>
            </a:solidFill>
          </a:ln>
        </p:spPr>
        <p:txBody>
          <a:bodyPr wrap="square" rtlCol="0">
            <a:spAutoFit/>
          </a:bodyPr>
          <a:lstStyle/>
          <a:p>
            <a:r>
              <a:rPr lang="en-US" dirty="0"/>
              <a:t>public static void </a:t>
            </a:r>
            <a:r>
              <a:rPr lang="en-US" dirty="0" err="1"/>
              <a:t>countSomething</a:t>
            </a:r>
            <a:r>
              <a:rPr lang="en-US" dirty="0"/>
              <a:t>(List</a:t>
            </a:r>
            <a:r>
              <a:rPr lang="en-US" b="1" dirty="0">
                <a:solidFill>
                  <a:srgbClr val="FFC000"/>
                </a:solidFill>
              </a:rPr>
              <a:t>&lt;</a:t>
            </a:r>
            <a:r>
              <a:rPr lang="en-US" b="1" dirty="0">
                <a:solidFill>
                  <a:srgbClr val="92D050"/>
                </a:solidFill>
              </a:rPr>
              <a:t>? super </a:t>
            </a:r>
            <a:r>
              <a:rPr lang="en-US" dirty="0"/>
              <a:t>Integer</a:t>
            </a:r>
            <a:r>
              <a:rPr lang="en-US" b="1" dirty="0">
                <a:solidFill>
                  <a:srgbClr val="FFC000"/>
                </a:solidFill>
              </a:rPr>
              <a:t>&gt;</a:t>
            </a:r>
            <a:r>
              <a:rPr lang="en-US" dirty="0"/>
              <a:t> list) {</a:t>
            </a:r>
          </a:p>
          <a:p>
            <a:r>
              <a:rPr lang="hu-HU" dirty="0" smtClean="0"/>
              <a:t>		</a:t>
            </a:r>
            <a:r>
              <a:rPr lang="en-US" dirty="0" smtClean="0"/>
              <a:t>// </a:t>
            </a:r>
            <a:r>
              <a:rPr lang="en-US" dirty="0"/>
              <a:t>more code</a:t>
            </a:r>
          </a:p>
          <a:p>
            <a:r>
              <a:rPr lang="en-US" dirty="0"/>
              <a:t>}</a:t>
            </a:r>
            <a:endParaRPr lang="hu-HU" dirty="0"/>
          </a:p>
        </p:txBody>
      </p:sp>
      <p:sp>
        <p:nvSpPr>
          <p:cNvPr id="9" name="Szövegdoboz 8"/>
          <p:cNvSpPr txBox="1"/>
          <p:nvPr/>
        </p:nvSpPr>
        <p:spPr>
          <a:xfrm>
            <a:off x="8966346" y="3014951"/>
            <a:ext cx="3011488" cy="369332"/>
          </a:xfrm>
          <a:prstGeom prst="rect">
            <a:avLst/>
          </a:prstGeom>
          <a:noFill/>
        </p:spPr>
        <p:txBody>
          <a:bodyPr wrap="square" rtlCol="0">
            <a:spAutoFit/>
          </a:bodyPr>
          <a:lstStyle/>
          <a:p>
            <a:r>
              <a:rPr lang="en-US" b="1" dirty="0">
                <a:solidFill>
                  <a:srgbClr val="FFFF00"/>
                </a:solidFill>
              </a:rPr>
              <a:t>upper bounded wildcard</a:t>
            </a:r>
            <a:endParaRPr lang="hu-HU" b="1" dirty="0">
              <a:solidFill>
                <a:srgbClr val="FFFF00"/>
              </a:solidFill>
            </a:endParaRPr>
          </a:p>
        </p:txBody>
      </p:sp>
      <p:sp>
        <p:nvSpPr>
          <p:cNvPr id="13" name="Szövegdoboz 12"/>
          <p:cNvSpPr txBox="1"/>
          <p:nvPr/>
        </p:nvSpPr>
        <p:spPr>
          <a:xfrm>
            <a:off x="9029731" y="4894884"/>
            <a:ext cx="2953822" cy="369332"/>
          </a:xfrm>
          <a:prstGeom prst="rect">
            <a:avLst/>
          </a:prstGeom>
          <a:noFill/>
        </p:spPr>
        <p:txBody>
          <a:bodyPr wrap="square" rtlCol="0">
            <a:spAutoFit/>
          </a:bodyPr>
          <a:lstStyle/>
          <a:p>
            <a:r>
              <a:rPr lang="hu-HU" b="1" dirty="0" err="1" smtClean="0">
                <a:solidFill>
                  <a:srgbClr val="FFFF00"/>
                </a:solidFill>
              </a:rPr>
              <a:t>lower</a:t>
            </a:r>
            <a:r>
              <a:rPr lang="en-US" b="1" dirty="0" smtClean="0">
                <a:solidFill>
                  <a:srgbClr val="FFFF00"/>
                </a:solidFill>
              </a:rPr>
              <a:t> </a:t>
            </a:r>
            <a:r>
              <a:rPr lang="en-US" b="1" dirty="0">
                <a:solidFill>
                  <a:srgbClr val="FFFF00"/>
                </a:solidFill>
              </a:rPr>
              <a:t>bounded wildcard</a:t>
            </a:r>
            <a:endParaRPr lang="hu-HU" b="1" dirty="0">
              <a:solidFill>
                <a:srgbClr val="FFFF00"/>
              </a:solidFill>
            </a:endParaRPr>
          </a:p>
        </p:txBody>
      </p:sp>
      <p:sp>
        <p:nvSpPr>
          <p:cNvPr id="3" name="Szövegdoboz 2"/>
          <p:cNvSpPr txBox="1"/>
          <p:nvPr/>
        </p:nvSpPr>
        <p:spPr>
          <a:xfrm>
            <a:off x="293615" y="5389997"/>
            <a:ext cx="7567909" cy="1200329"/>
          </a:xfrm>
          <a:prstGeom prst="rect">
            <a:avLst/>
          </a:prstGeom>
          <a:noFill/>
        </p:spPr>
        <p:txBody>
          <a:bodyPr wrap="square" rtlCol="0">
            <a:spAutoFit/>
          </a:bodyPr>
          <a:lstStyle/>
          <a:p>
            <a:r>
              <a:rPr lang="en-US" dirty="0"/>
              <a:t>The unbounded wildcard type is called a list of unknown type</a:t>
            </a:r>
            <a:r>
              <a:rPr lang="en-US" dirty="0" smtClean="0"/>
              <a:t>.</a:t>
            </a:r>
            <a:r>
              <a:rPr lang="hu-HU" dirty="0" smtClean="0"/>
              <a:t> </a:t>
            </a:r>
            <a:r>
              <a:rPr lang="en-US" b="1" dirty="0" smtClean="0">
                <a:solidFill>
                  <a:srgbClr val="92D050"/>
                </a:solidFill>
              </a:rPr>
              <a:t>&lt;?</a:t>
            </a:r>
            <a:r>
              <a:rPr lang="en-US" b="1" i="1" dirty="0" smtClean="0">
                <a:solidFill>
                  <a:srgbClr val="92D050"/>
                </a:solidFill>
              </a:rPr>
              <a:t>&gt;</a:t>
            </a:r>
            <a:r>
              <a:rPr lang="en-US" dirty="0" smtClean="0"/>
              <a:t> </a:t>
            </a:r>
            <a:r>
              <a:rPr lang="hu-HU" dirty="0" err="1"/>
              <a:t>I</a:t>
            </a:r>
            <a:r>
              <a:rPr lang="hu-HU" dirty="0" err="1" smtClean="0"/>
              <a:t>t’s</a:t>
            </a:r>
            <a:r>
              <a:rPr lang="en-US" dirty="0" smtClean="0"/>
              <a:t> useful</a:t>
            </a:r>
            <a:r>
              <a:rPr lang="hu-HU" dirty="0" smtClean="0"/>
              <a:t> w</a:t>
            </a:r>
            <a:r>
              <a:rPr lang="en-US" dirty="0" smtClean="0"/>
              <a:t>hen </a:t>
            </a:r>
            <a:r>
              <a:rPr lang="en-US" dirty="0"/>
              <a:t>writing a method </a:t>
            </a:r>
            <a:r>
              <a:rPr lang="hu-HU" dirty="0" err="1" smtClean="0"/>
              <a:t>that</a:t>
            </a:r>
            <a:r>
              <a:rPr lang="hu-HU" dirty="0" smtClean="0"/>
              <a:t> </a:t>
            </a:r>
            <a:r>
              <a:rPr lang="en-US" dirty="0" smtClean="0"/>
              <a:t>can </a:t>
            </a:r>
            <a:r>
              <a:rPr lang="en-US" dirty="0"/>
              <a:t>be implemented using functionality provided in Object class. </a:t>
            </a:r>
            <a:r>
              <a:rPr lang="en-US" dirty="0" smtClean="0"/>
              <a:t>When </a:t>
            </a:r>
            <a:r>
              <a:rPr lang="en-US" dirty="0"/>
              <a:t>methods don’t depend on the type </a:t>
            </a:r>
            <a:r>
              <a:rPr lang="en-US" dirty="0" smtClean="0"/>
              <a:t>parameter</a:t>
            </a:r>
            <a:r>
              <a:rPr lang="hu-HU" dirty="0" smtClean="0"/>
              <a:t>.</a:t>
            </a:r>
            <a:endParaRPr lang="hu-HU" dirty="0"/>
          </a:p>
        </p:txBody>
      </p:sp>
      <p:sp>
        <p:nvSpPr>
          <p:cNvPr id="16" name="Szövegdoboz 15"/>
          <p:cNvSpPr txBox="1"/>
          <p:nvPr/>
        </p:nvSpPr>
        <p:spPr>
          <a:xfrm>
            <a:off x="7861525" y="5427829"/>
            <a:ext cx="4012760" cy="923330"/>
          </a:xfrm>
          <a:prstGeom prst="rect">
            <a:avLst/>
          </a:prstGeom>
          <a:solidFill>
            <a:schemeClr val="accent5">
              <a:lumMod val="50000"/>
            </a:schemeClr>
          </a:solidFill>
          <a:ln w="12700">
            <a:solidFill>
              <a:schemeClr val="tx1"/>
            </a:solidFill>
          </a:ln>
        </p:spPr>
        <p:txBody>
          <a:bodyPr wrap="square" rtlCol="0">
            <a:spAutoFit/>
          </a:bodyPr>
          <a:lstStyle/>
          <a:p>
            <a:r>
              <a:rPr lang="en-US" dirty="0"/>
              <a:t>public static void </a:t>
            </a:r>
            <a:r>
              <a:rPr lang="hu-HU" dirty="0" smtClean="0"/>
              <a:t>print</a:t>
            </a:r>
            <a:r>
              <a:rPr lang="en-US" dirty="0" smtClean="0"/>
              <a:t>(List</a:t>
            </a:r>
            <a:r>
              <a:rPr lang="en-US" b="1" dirty="0" smtClean="0">
                <a:solidFill>
                  <a:srgbClr val="FFC000"/>
                </a:solidFill>
              </a:rPr>
              <a:t>&lt;</a:t>
            </a:r>
            <a:r>
              <a:rPr lang="en-US" b="1" dirty="0" smtClean="0">
                <a:solidFill>
                  <a:srgbClr val="92D050"/>
                </a:solidFill>
              </a:rPr>
              <a:t>?</a:t>
            </a:r>
            <a:r>
              <a:rPr lang="en-US" b="1" dirty="0" smtClean="0">
                <a:solidFill>
                  <a:srgbClr val="FFC000"/>
                </a:solidFill>
              </a:rPr>
              <a:t>&gt;</a:t>
            </a:r>
            <a:r>
              <a:rPr lang="en-US" dirty="0" smtClean="0"/>
              <a:t> </a:t>
            </a:r>
            <a:r>
              <a:rPr lang="en-US" dirty="0"/>
              <a:t>list) {</a:t>
            </a:r>
          </a:p>
          <a:p>
            <a:r>
              <a:rPr lang="hu-HU" dirty="0" smtClean="0"/>
              <a:t>		</a:t>
            </a:r>
            <a:r>
              <a:rPr lang="en-US" dirty="0" smtClean="0"/>
              <a:t>// </a:t>
            </a:r>
            <a:r>
              <a:rPr lang="en-US" dirty="0"/>
              <a:t>more code</a:t>
            </a:r>
          </a:p>
          <a:p>
            <a:r>
              <a:rPr lang="en-US" dirty="0"/>
              <a:t>}</a:t>
            </a:r>
            <a:endParaRPr lang="hu-HU" dirty="0"/>
          </a:p>
        </p:txBody>
      </p:sp>
      <p:sp>
        <p:nvSpPr>
          <p:cNvPr id="17" name="Szövegdoboz 16"/>
          <p:cNvSpPr txBox="1"/>
          <p:nvPr/>
        </p:nvSpPr>
        <p:spPr>
          <a:xfrm>
            <a:off x="9438784" y="6048126"/>
            <a:ext cx="2555508" cy="369332"/>
          </a:xfrm>
          <a:prstGeom prst="rect">
            <a:avLst/>
          </a:prstGeom>
          <a:noFill/>
        </p:spPr>
        <p:txBody>
          <a:bodyPr wrap="square" rtlCol="0">
            <a:spAutoFit/>
          </a:bodyPr>
          <a:lstStyle/>
          <a:p>
            <a:r>
              <a:rPr lang="hu-HU" b="1" dirty="0" smtClean="0">
                <a:solidFill>
                  <a:srgbClr val="FFFF00"/>
                </a:solidFill>
              </a:rPr>
              <a:t>un</a:t>
            </a:r>
            <a:r>
              <a:rPr lang="en-US" b="1" dirty="0" smtClean="0">
                <a:solidFill>
                  <a:srgbClr val="FFFF00"/>
                </a:solidFill>
              </a:rPr>
              <a:t>bounded </a:t>
            </a:r>
            <a:r>
              <a:rPr lang="en-US" b="1" dirty="0">
                <a:solidFill>
                  <a:srgbClr val="FFFF00"/>
                </a:solidFill>
              </a:rPr>
              <a:t>wildcard</a:t>
            </a:r>
            <a:endParaRPr lang="hu-HU" b="1" dirty="0">
              <a:solidFill>
                <a:srgbClr val="FFFF00"/>
              </a:solidFill>
            </a:endParaRPr>
          </a:p>
        </p:txBody>
      </p:sp>
    </p:spTree>
    <p:extLst>
      <p:ext uri="{BB962C8B-B14F-4D97-AF65-F5344CB8AC3E}">
        <p14:creationId xmlns:p14="http://schemas.microsoft.com/office/powerpoint/2010/main" val="279395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4" grpId="0"/>
      <p:bldP spid="5" grpId="0"/>
      <p:bldP spid="8" grpId="0" animBg="1"/>
      <p:bldP spid="11" grpId="0" animBg="1"/>
      <p:bldP spid="9" grpId="0"/>
      <p:bldP spid="13" grpId="0"/>
      <p:bldP spid="3" grpId="0"/>
      <p:bldP spid="16" grpId="0" animBg="1"/>
      <p:bldP spid="1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7258</TotalTime>
  <Words>858</Words>
  <Application>Microsoft Office PowerPoint</Application>
  <PresentationFormat>Widescreen</PresentationFormat>
  <Paragraphs>110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Java Programming:  Step by Step from A to Z Generics</vt:lpstr>
      <vt:lpstr>Generics overview</vt:lpstr>
      <vt:lpstr>Generic method</vt:lpstr>
      <vt:lpstr>Generic naming conventions</vt:lpstr>
      <vt:lpstr>Generic method with two types</vt:lpstr>
      <vt:lpstr>Generic class</vt:lpstr>
      <vt:lpstr>Generic wildcard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Operators</dc:title>
  <dc:creator>. Eliot</dc:creator>
  <cp:lastModifiedBy>User</cp:lastModifiedBy>
  <cp:revision>278</cp:revision>
  <dcterms:created xsi:type="dcterms:W3CDTF">2019-02-12T21:35:40Z</dcterms:created>
  <dcterms:modified xsi:type="dcterms:W3CDTF">2019-04-19T10:23:32Z</dcterms:modified>
</cp:coreProperties>
</file>