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9" r:id="rId2"/>
    <p:sldId id="269" r:id="rId3"/>
    <p:sldId id="291" r:id="rId4"/>
    <p:sldId id="290" r:id="rId5"/>
    <p:sldId id="292" r:id="rId6"/>
    <p:sldId id="294" r:id="rId7"/>
    <p:sldId id="29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01362" y="1447800"/>
            <a:ext cx="10981038" cy="3280719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</a:t>
            </a:r>
            <a:r>
              <a:rPr lang="hu-HU" b="1" dirty="0" smtClean="0"/>
              <a:t>m</a:t>
            </a:r>
            <a:r>
              <a:rPr lang="en-US" b="1" dirty="0" err="1" smtClean="0"/>
              <a:t>ming</a:t>
            </a:r>
            <a:r>
              <a:rPr lang="en-US" b="1" dirty="0"/>
              <a:t>: 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Step by Step from A to 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Collection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Framework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7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smtClean="0"/>
              <a:t>C</a:t>
            </a:r>
            <a:r>
              <a:rPr lang="en-US" sz="4000" dirty="0" err="1" smtClean="0"/>
              <a:t>ollection</a:t>
            </a:r>
            <a:r>
              <a:rPr lang="en-US" sz="4000" dirty="0" smtClean="0"/>
              <a:t> framework</a:t>
            </a:r>
            <a:r>
              <a:rPr lang="hu-HU" sz="4000" dirty="0" smtClean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428368" y="1279056"/>
            <a:ext cx="1133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collection</a:t>
            </a:r>
            <a:r>
              <a:rPr lang="en-US" dirty="0"/>
              <a:t> is a group of objects contained in a single object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Java Collections Framework </a:t>
            </a:r>
            <a:r>
              <a:rPr lang="en-US" dirty="0"/>
              <a:t>is a set of Interfaces, Classes and Algorithms for storing collections</a:t>
            </a:r>
            <a:r>
              <a:rPr lang="en-US" dirty="0" smtClean="0"/>
              <a:t>.</a:t>
            </a:r>
            <a:r>
              <a:rPr lang="hu-HU" dirty="0"/>
              <a:t> </a:t>
            </a:r>
            <a:r>
              <a:rPr lang="hu-HU" dirty="0" err="1"/>
              <a:t>Some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 smtClean="0"/>
              <a:t>benefits</a:t>
            </a:r>
            <a:r>
              <a:rPr lang="hu-HU" dirty="0" smtClean="0"/>
              <a:t>:</a:t>
            </a:r>
          </a:p>
        </p:txBody>
      </p:sp>
      <p:sp>
        <p:nvSpPr>
          <p:cNvPr id="5" name="Folyamatábra: Feldolgozás 4"/>
          <p:cNvSpPr/>
          <p:nvPr/>
        </p:nvSpPr>
        <p:spPr>
          <a:xfrm>
            <a:off x="1664042" y="5306710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FFFF00"/>
                </a:solidFill>
              </a:rPr>
              <a:t>List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6" name="Folyamatábra: Feldolgozás 5"/>
          <p:cNvSpPr/>
          <p:nvPr/>
        </p:nvSpPr>
        <p:spPr>
          <a:xfrm>
            <a:off x="4032421" y="4536982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Collection</a:t>
            </a:r>
            <a:endParaRPr lang="hu-HU" dirty="0"/>
          </a:p>
        </p:txBody>
      </p:sp>
      <p:sp>
        <p:nvSpPr>
          <p:cNvPr id="7" name="Folyamatábra: Feldolgozás 6"/>
          <p:cNvSpPr/>
          <p:nvPr/>
        </p:nvSpPr>
        <p:spPr>
          <a:xfrm>
            <a:off x="4032421" y="5306709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Queue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8" name="Folyamatábra: Feldolgozás 7"/>
          <p:cNvSpPr/>
          <p:nvPr/>
        </p:nvSpPr>
        <p:spPr>
          <a:xfrm>
            <a:off x="6400798" y="5306708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Set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9" name="Folyamatábra: Feldolgozás 8"/>
          <p:cNvSpPr/>
          <p:nvPr/>
        </p:nvSpPr>
        <p:spPr>
          <a:xfrm>
            <a:off x="8769175" y="5300532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FFFF00"/>
                </a:solidFill>
              </a:rPr>
              <a:t>Map</a:t>
            </a:r>
            <a:endParaRPr lang="hu-HU" dirty="0">
              <a:solidFill>
                <a:srgbClr val="FFFF00"/>
              </a:solidFill>
            </a:endParaRPr>
          </a:p>
        </p:txBody>
      </p:sp>
      <p:cxnSp>
        <p:nvCxnSpPr>
          <p:cNvPr id="10" name="Egyenes összekötő nyíllal 9"/>
          <p:cNvCxnSpPr>
            <a:stCxn id="7" idx="0"/>
            <a:endCxn id="6" idx="2"/>
          </p:cNvCxnSpPr>
          <p:nvPr/>
        </p:nvCxnSpPr>
        <p:spPr>
          <a:xfrm flipV="1">
            <a:off x="4926227" y="4936517"/>
            <a:ext cx="0" cy="370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zögletes összekötő 10"/>
          <p:cNvCxnSpPr>
            <a:stCxn id="5" idx="0"/>
          </p:cNvCxnSpPr>
          <p:nvPr/>
        </p:nvCxnSpPr>
        <p:spPr>
          <a:xfrm rot="5400000" flipH="1" flipV="1">
            <a:off x="3649488" y="4029974"/>
            <a:ext cx="185097" cy="236837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zögletes összekötő 11"/>
          <p:cNvCxnSpPr/>
          <p:nvPr/>
        </p:nvCxnSpPr>
        <p:spPr>
          <a:xfrm rot="16200000" flipV="1">
            <a:off x="6017867" y="4029971"/>
            <a:ext cx="185095" cy="236838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/>
          <p:cNvSpPr txBox="1"/>
          <p:nvPr/>
        </p:nvSpPr>
        <p:spPr>
          <a:xfrm>
            <a:off x="288326" y="3611458"/>
            <a:ext cx="11788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Java Collections Framework includes four main types of data structures: lists, sets, queues, and maps. The Collection interface is the parent interface of </a:t>
            </a:r>
            <a:r>
              <a:rPr lang="en-US" b="1" dirty="0">
                <a:solidFill>
                  <a:srgbClr val="FFFF00"/>
                </a:solidFill>
              </a:rPr>
              <a:t>List</a:t>
            </a:r>
            <a:r>
              <a:rPr lang="en-US" dirty="0"/>
              <a:t>, </a:t>
            </a:r>
            <a:r>
              <a:rPr lang="en-US" b="1" dirty="0">
                <a:solidFill>
                  <a:srgbClr val="FFFF00"/>
                </a:solidFill>
              </a:rPr>
              <a:t>Set</a:t>
            </a:r>
            <a:r>
              <a:rPr lang="en-US" dirty="0"/>
              <a:t>, and </a:t>
            </a:r>
            <a:r>
              <a:rPr lang="en-US" b="1" dirty="0">
                <a:solidFill>
                  <a:srgbClr val="FFFF00"/>
                </a:solidFill>
              </a:rPr>
              <a:t>Queue</a:t>
            </a:r>
            <a:r>
              <a:rPr lang="en-US" dirty="0"/>
              <a:t>. The </a:t>
            </a:r>
            <a:r>
              <a:rPr lang="en-US" b="1" dirty="0">
                <a:solidFill>
                  <a:srgbClr val="FFFF00"/>
                </a:solidFill>
              </a:rPr>
              <a:t>Map</a:t>
            </a:r>
            <a:r>
              <a:rPr lang="en-US" dirty="0"/>
              <a:t> interface does not extend Collection. 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428368" y="5910303"/>
            <a:ext cx="1133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Although maps are not collections in the proper use of the term, but they are fully integrated with collections</a:t>
            </a:r>
            <a:r>
              <a:rPr lang="hu-HU" dirty="0">
                <a:solidFill>
                  <a:srgbClr val="FFC000"/>
                </a:solidFill>
              </a:rPr>
              <a:t> and i</a:t>
            </a:r>
            <a:r>
              <a:rPr lang="en-US" dirty="0">
                <a:solidFill>
                  <a:srgbClr val="FFC000"/>
                </a:solidFill>
              </a:rPr>
              <a:t>t is considered part of the Java Collections Framework.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1315991" y="2151782"/>
            <a:ext cx="10027512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smtClean="0"/>
              <a:t>- </a:t>
            </a:r>
            <a:r>
              <a:rPr lang="hu-HU" dirty="0" smtClean="0"/>
              <a:t>r</a:t>
            </a:r>
            <a:r>
              <a:rPr lang="en-US" dirty="0" smtClean="0"/>
              <a:t>educed </a:t>
            </a:r>
            <a:r>
              <a:rPr lang="en-US" dirty="0"/>
              <a:t>development effort by using core collection classes rather than </a:t>
            </a:r>
            <a:r>
              <a:rPr lang="en-US" dirty="0" smtClean="0"/>
              <a:t>implementing </a:t>
            </a:r>
            <a:r>
              <a:rPr lang="hu-HU" dirty="0" smtClean="0"/>
              <a:t>	</a:t>
            </a:r>
            <a:r>
              <a:rPr lang="en-US" dirty="0" smtClean="0"/>
              <a:t>our </a:t>
            </a:r>
            <a:r>
              <a:rPr lang="en-US" dirty="0"/>
              <a:t>own collection classes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hu-HU" dirty="0" smtClean="0"/>
              <a:t>- </a:t>
            </a:r>
            <a:r>
              <a:rPr lang="hu-HU" dirty="0" smtClean="0"/>
              <a:t>c</a:t>
            </a:r>
            <a:r>
              <a:rPr lang="en-US" dirty="0" smtClean="0"/>
              <a:t>ode </a:t>
            </a:r>
            <a:r>
              <a:rPr lang="en-US" dirty="0"/>
              <a:t>quality is enhanced with the use of well tested collections framework classes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hu-HU" dirty="0" smtClean="0"/>
              <a:t>- </a:t>
            </a:r>
            <a:r>
              <a:rPr lang="hu-HU" dirty="0"/>
              <a:t>r</a:t>
            </a:r>
            <a:r>
              <a:rPr lang="en-US" dirty="0" err="1" smtClean="0"/>
              <a:t>eusability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hu-HU" dirty="0" smtClean="0"/>
              <a:t>i</a:t>
            </a:r>
            <a:r>
              <a:rPr lang="en-US" dirty="0" err="1" smtClean="0"/>
              <a:t>nteroperability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43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5" grpId="0" animBg="1"/>
      <p:bldP spid="6" grpId="0" animBg="1"/>
      <p:bldP spid="7" grpId="0" animBg="1"/>
      <p:bldP spid="8" grpId="0" animBg="1"/>
      <p:bldP spid="9" grpId="0" animBg="1"/>
      <p:bldP spid="4" grpId="0"/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smtClean="0"/>
              <a:t>C</a:t>
            </a:r>
            <a:r>
              <a:rPr lang="en-US" sz="4000" dirty="0" err="1" smtClean="0"/>
              <a:t>ollection</a:t>
            </a:r>
            <a:r>
              <a:rPr lang="en-US" sz="4000" dirty="0" smtClean="0"/>
              <a:t> framework</a:t>
            </a:r>
            <a:r>
              <a:rPr lang="hu-HU" sz="4000" dirty="0" smtClean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5" name="Folyamatábra: Feldolgozás 4"/>
          <p:cNvSpPr/>
          <p:nvPr/>
        </p:nvSpPr>
        <p:spPr>
          <a:xfrm>
            <a:off x="1664042" y="2522318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FFFF00"/>
                </a:solidFill>
              </a:rPr>
              <a:t>List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6" name="Folyamatábra: Feldolgozás 5"/>
          <p:cNvSpPr/>
          <p:nvPr/>
        </p:nvSpPr>
        <p:spPr>
          <a:xfrm>
            <a:off x="4032421" y="1752590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Collection</a:t>
            </a:r>
            <a:endParaRPr lang="hu-HU" dirty="0"/>
          </a:p>
        </p:txBody>
      </p:sp>
      <p:sp>
        <p:nvSpPr>
          <p:cNvPr id="7" name="Folyamatábra: Feldolgozás 6"/>
          <p:cNvSpPr/>
          <p:nvPr/>
        </p:nvSpPr>
        <p:spPr>
          <a:xfrm>
            <a:off x="4032421" y="2522317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Queue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8" name="Folyamatábra: Feldolgozás 7"/>
          <p:cNvSpPr/>
          <p:nvPr/>
        </p:nvSpPr>
        <p:spPr>
          <a:xfrm>
            <a:off x="6400798" y="2522316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Set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9" name="Folyamatábra: Feldolgozás 8"/>
          <p:cNvSpPr/>
          <p:nvPr/>
        </p:nvSpPr>
        <p:spPr>
          <a:xfrm>
            <a:off x="8769175" y="2516140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FFFF00"/>
                </a:solidFill>
              </a:rPr>
              <a:t>Map</a:t>
            </a:r>
            <a:endParaRPr lang="hu-HU" dirty="0">
              <a:solidFill>
                <a:srgbClr val="FFFF00"/>
              </a:solidFill>
            </a:endParaRPr>
          </a:p>
        </p:txBody>
      </p:sp>
      <p:cxnSp>
        <p:nvCxnSpPr>
          <p:cNvPr id="10" name="Egyenes összekötő nyíllal 9"/>
          <p:cNvCxnSpPr>
            <a:stCxn id="7" idx="0"/>
            <a:endCxn id="6" idx="2"/>
          </p:cNvCxnSpPr>
          <p:nvPr/>
        </p:nvCxnSpPr>
        <p:spPr>
          <a:xfrm flipV="1">
            <a:off x="4926227" y="2152125"/>
            <a:ext cx="0" cy="370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zögletes összekötő 10"/>
          <p:cNvCxnSpPr>
            <a:stCxn id="5" idx="0"/>
          </p:cNvCxnSpPr>
          <p:nvPr/>
        </p:nvCxnSpPr>
        <p:spPr>
          <a:xfrm rot="5400000" flipH="1" flipV="1">
            <a:off x="3649488" y="1245582"/>
            <a:ext cx="185097" cy="236837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zögletes összekötő 11"/>
          <p:cNvCxnSpPr/>
          <p:nvPr/>
        </p:nvCxnSpPr>
        <p:spPr>
          <a:xfrm rot="16200000" flipV="1">
            <a:off x="6017867" y="1245579"/>
            <a:ext cx="185095" cy="236838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/>
          <p:cNvSpPr txBox="1"/>
          <p:nvPr/>
        </p:nvSpPr>
        <p:spPr>
          <a:xfrm>
            <a:off x="428368" y="3677420"/>
            <a:ext cx="1133526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List</a:t>
            </a:r>
            <a:r>
              <a:rPr lang="en-US" dirty="0"/>
              <a:t>: A list is an ordered collection of elements that allows duplicate entries. Elements in a list can be accessed by an </a:t>
            </a:r>
            <a:r>
              <a:rPr lang="en-US" dirty="0" err="1"/>
              <a:t>int</a:t>
            </a:r>
            <a:r>
              <a:rPr lang="en-US" dirty="0"/>
              <a:t> index. </a:t>
            </a:r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428368" y="4331264"/>
            <a:ext cx="1133526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Queue</a:t>
            </a:r>
            <a:r>
              <a:rPr lang="en-US" dirty="0"/>
              <a:t>: A queue is a collection that orders its elements in a specific order for processing. 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428367" y="4708109"/>
            <a:ext cx="1133526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Set</a:t>
            </a:r>
            <a:r>
              <a:rPr lang="en-US" dirty="0"/>
              <a:t>: A set is a collection that does not allow duplicate entries. 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428369" y="5068478"/>
            <a:ext cx="1133526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Map</a:t>
            </a:r>
            <a:r>
              <a:rPr lang="en-US" dirty="0"/>
              <a:t>: A map is a collection that maps keys to values, with no duplicate keys allowed. The elements in a map are key/value pairs.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8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smtClean="0"/>
              <a:t>C</a:t>
            </a:r>
            <a:r>
              <a:rPr lang="en-US" sz="4000" dirty="0" err="1" smtClean="0"/>
              <a:t>ollection</a:t>
            </a:r>
            <a:r>
              <a:rPr lang="hu-HU" sz="4000" dirty="0" smtClean="0"/>
              <a:t> </a:t>
            </a:r>
            <a:r>
              <a:rPr lang="hu-HU" sz="4000" dirty="0" err="1" smtClean="0"/>
              <a:t>framework</a:t>
            </a:r>
            <a:r>
              <a:rPr lang="en-US" sz="4000" dirty="0" smtClean="0"/>
              <a:t> </a:t>
            </a:r>
            <a:r>
              <a:rPr lang="hu-HU" sz="4000" dirty="0" err="1"/>
              <a:t>h</a:t>
            </a:r>
            <a:r>
              <a:rPr lang="hu-HU" sz="4000" dirty="0" err="1" smtClean="0"/>
              <a:t>ierarchy</a:t>
            </a:r>
            <a:endParaRPr lang="hu-HU" sz="4000" dirty="0"/>
          </a:p>
        </p:txBody>
      </p:sp>
      <p:sp>
        <p:nvSpPr>
          <p:cNvPr id="5" name="Folyamatábra: Feldolgozás 4"/>
          <p:cNvSpPr/>
          <p:nvPr/>
        </p:nvSpPr>
        <p:spPr>
          <a:xfrm>
            <a:off x="642546" y="2967166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FFFF00"/>
                </a:solidFill>
              </a:rPr>
              <a:t>List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8" name="Folyamatábra: Feldolgozás 7"/>
          <p:cNvSpPr/>
          <p:nvPr/>
        </p:nvSpPr>
        <p:spPr>
          <a:xfrm>
            <a:off x="642548" y="6067170"/>
            <a:ext cx="1787611" cy="399535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Stack</a:t>
            </a:r>
            <a:endParaRPr lang="hu-HU" dirty="0"/>
          </a:p>
        </p:txBody>
      </p:sp>
      <p:sp>
        <p:nvSpPr>
          <p:cNvPr id="9" name="Folyamatábra: Feldolgozás 8"/>
          <p:cNvSpPr/>
          <p:nvPr/>
        </p:nvSpPr>
        <p:spPr>
          <a:xfrm>
            <a:off x="642547" y="3755423"/>
            <a:ext cx="1787611" cy="399535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ArrayList</a:t>
            </a:r>
            <a:endParaRPr lang="hu-HU" dirty="0"/>
          </a:p>
        </p:txBody>
      </p:sp>
      <p:sp>
        <p:nvSpPr>
          <p:cNvPr id="10" name="Folyamatábra: Feldolgozás 9"/>
          <p:cNvSpPr/>
          <p:nvPr/>
        </p:nvSpPr>
        <p:spPr>
          <a:xfrm>
            <a:off x="642547" y="4522574"/>
            <a:ext cx="1787611" cy="399535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LinkedList</a:t>
            </a:r>
            <a:endParaRPr lang="hu-HU" dirty="0"/>
          </a:p>
        </p:txBody>
      </p:sp>
      <p:sp>
        <p:nvSpPr>
          <p:cNvPr id="11" name="Folyamatábra: Feldolgozás 10"/>
          <p:cNvSpPr/>
          <p:nvPr/>
        </p:nvSpPr>
        <p:spPr>
          <a:xfrm>
            <a:off x="642547" y="5294872"/>
            <a:ext cx="1787611" cy="399535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Vector</a:t>
            </a:r>
            <a:endParaRPr lang="hu-HU" dirty="0"/>
          </a:p>
        </p:txBody>
      </p:sp>
      <p:sp>
        <p:nvSpPr>
          <p:cNvPr id="12" name="Folyamatábra: Feldolgozás 11"/>
          <p:cNvSpPr/>
          <p:nvPr/>
        </p:nvSpPr>
        <p:spPr>
          <a:xfrm>
            <a:off x="3010925" y="2197438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Collection</a:t>
            </a:r>
            <a:endParaRPr lang="hu-HU" dirty="0"/>
          </a:p>
        </p:txBody>
      </p:sp>
      <p:sp>
        <p:nvSpPr>
          <p:cNvPr id="13" name="Folyamatábra: Feldolgozás 12"/>
          <p:cNvSpPr/>
          <p:nvPr/>
        </p:nvSpPr>
        <p:spPr>
          <a:xfrm>
            <a:off x="3010925" y="2967165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Queue</a:t>
            </a:r>
            <a:endParaRPr lang="hu-HU" dirty="0">
              <a:solidFill>
                <a:srgbClr val="FFFF00"/>
              </a:solidFill>
            </a:endParaRPr>
          </a:p>
        </p:txBody>
      </p:sp>
      <p:cxnSp>
        <p:nvCxnSpPr>
          <p:cNvPr id="14" name="Egyenes összekötő nyíllal 13"/>
          <p:cNvCxnSpPr>
            <a:stCxn id="8" idx="0"/>
            <a:endCxn id="11" idx="2"/>
          </p:cNvCxnSpPr>
          <p:nvPr/>
        </p:nvCxnSpPr>
        <p:spPr>
          <a:xfrm flipH="1" flipV="1">
            <a:off x="1536353" y="5694407"/>
            <a:ext cx="1" cy="37276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19"/>
          <p:cNvCxnSpPr>
            <a:stCxn id="11" idx="1"/>
            <a:endCxn id="5" idx="2"/>
          </p:cNvCxnSpPr>
          <p:nvPr/>
        </p:nvCxnSpPr>
        <p:spPr>
          <a:xfrm rot="10800000" flipH="1">
            <a:off x="642546" y="3366702"/>
            <a:ext cx="893805" cy="2127939"/>
          </a:xfrm>
          <a:prstGeom prst="bentConnector4">
            <a:avLst>
              <a:gd name="adj1" fmla="val -51382"/>
              <a:gd name="adj2" fmla="val 89148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9" idx="1"/>
          </p:cNvCxnSpPr>
          <p:nvPr/>
        </p:nvCxnSpPr>
        <p:spPr>
          <a:xfrm flipH="1" flipV="1">
            <a:off x="189468" y="3955190"/>
            <a:ext cx="453079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lyamatábra: Feldolgozás 26"/>
          <p:cNvSpPr/>
          <p:nvPr/>
        </p:nvSpPr>
        <p:spPr>
          <a:xfrm>
            <a:off x="3010925" y="5294872"/>
            <a:ext cx="1787611" cy="399535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ArrayDeque</a:t>
            </a:r>
            <a:endParaRPr lang="hu-HU" dirty="0"/>
          </a:p>
        </p:txBody>
      </p:sp>
      <p:sp>
        <p:nvSpPr>
          <p:cNvPr id="30" name="Folyamatábra: Feldolgozás 29"/>
          <p:cNvSpPr/>
          <p:nvPr/>
        </p:nvSpPr>
        <p:spPr>
          <a:xfrm>
            <a:off x="5379303" y="5309290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SortedSet</a:t>
            </a:r>
            <a:endParaRPr lang="hu-HU" dirty="0"/>
          </a:p>
        </p:txBody>
      </p:sp>
      <p:sp>
        <p:nvSpPr>
          <p:cNvPr id="32" name="Folyamatábra: Feldolgozás 31"/>
          <p:cNvSpPr/>
          <p:nvPr/>
        </p:nvSpPr>
        <p:spPr>
          <a:xfrm>
            <a:off x="3010924" y="1433118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I</a:t>
            </a:r>
            <a:r>
              <a:rPr lang="hu-HU" dirty="0" err="1" smtClean="0"/>
              <a:t>terable</a:t>
            </a:r>
            <a:endParaRPr lang="hu-HU" dirty="0"/>
          </a:p>
        </p:txBody>
      </p:sp>
      <p:sp>
        <p:nvSpPr>
          <p:cNvPr id="33" name="Folyamatábra: Feldolgozás 32"/>
          <p:cNvSpPr/>
          <p:nvPr/>
        </p:nvSpPr>
        <p:spPr>
          <a:xfrm>
            <a:off x="5379302" y="2967164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Set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34" name="Folyamatábra: Feldolgozás 33"/>
          <p:cNvSpPr/>
          <p:nvPr/>
        </p:nvSpPr>
        <p:spPr>
          <a:xfrm>
            <a:off x="3010924" y="4522573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Deque</a:t>
            </a:r>
            <a:endParaRPr lang="hu-HU" dirty="0"/>
          </a:p>
        </p:txBody>
      </p:sp>
      <p:sp>
        <p:nvSpPr>
          <p:cNvPr id="35" name="Folyamatábra: Feldolgozás 34"/>
          <p:cNvSpPr/>
          <p:nvPr/>
        </p:nvSpPr>
        <p:spPr>
          <a:xfrm>
            <a:off x="3010923" y="3752846"/>
            <a:ext cx="1787611" cy="399535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PriorityQueue</a:t>
            </a:r>
            <a:endParaRPr lang="hu-HU" dirty="0"/>
          </a:p>
        </p:txBody>
      </p:sp>
      <p:sp>
        <p:nvSpPr>
          <p:cNvPr id="36" name="Folyamatábra: Feldolgozás 35"/>
          <p:cNvSpPr/>
          <p:nvPr/>
        </p:nvSpPr>
        <p:spPr>
          <a:xfrm>
            <a:off x="5379301" y="6067169"/>
            <a:ext cx="1787611" cy="399535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TreeSet</a:t>
            </a:r>
            <a:endParaRPr lang="hu-HU" dirty="0"/>
          </a:p>
        </p:txBody>
      </p:sp>
      <p:sp>
        <p:nvSpPr>
          <p:cNvPr id="37" name="Folyamatábra: Feldolgozás 36"/>
          <p:cNvSpPr/>
          <p:nvPr/>
        </p:nvSpPr>
        <p:spPr>
          <a:xfrm>
            <a:off x="5379301" y="4524635"/>
            <a:ext cx="1787611" cy="399535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LinkedHashSet</a:t>
            </a:r>
            <a:endParaRPr lang="hu-HU" dirty="0"/>
          </a:p>
        </p:txBody>
      </p:sp>
      <p:sp>
        <p:nvSpPr>
          <p:cNvPr id="38" name="Folyamatábra: Feldolgozás 37"/>
          <p:cNvSpPr/>
          <p:nvPr/>
        </p:nvSpPr>
        <p:spPr>
          <a:xfrm>
            <a:off x="5379302" y="3752845"/>
            <a:ext cx="1787611" cy="399535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HashSet</a:t>
            </a:r>
            <a:endParaRPr lang="hu-HU" dirty="0"/>
          </a:p>
        </p:txBody>
      </p:sp>
      <p:sp>
        <p:nvSpPr>
          <p:cNvPr id="39" name="Folyamatábra: Feldolgozás 38"/>
          <p:cNvSpPr/>
          <p:nvPr/>
        </p:nvSpPr>
        <p:spPr>
          <a:xfrm>
            <a:off x="8923637" y="2967163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FFFF00"/>
                </a:solidFill>
              </a:rPr>
              <a:t>Map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40" name="Folyamatábra: Feldolgozás 39"/>
          <p:cNvSpPr/>
          <p:nvPr/>
        </p:nvSpPr>
        <p:spPr>
          <a:xfrm>
            <a:off x="7745623" y="3730715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SortedMap</a:t>
            </a:r>
            <a:endParaRPr lang="hu-HU" dirty="0"/>
          </a:p>
        </p:txBody>
      </p:sp>
      <p:sp>
        <p:nvSpPr>
          <p:cNvPr id="41" name="Folyamatábra: Feldolgozás 40"/>
          <p:cNvSpPr/>
          <p:nvPr/>
        </p:nvSpPr>
        <p:spPr>
          <a:xfrm>
            <a:off x="7745620" y="4516397"/>
            <a:ext cx="1787611" cy="399535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TreeMap</a:t>
            </a:r>
            <a:endParaRPr lang="hu-HU" dirty="0"/>
          </a:p>
        </p:txBody>
      </p:sp>
      <p:sp>
        <p:nvSpPr>
          <p:cNvPr id="42" name="Folyamatábra: Feldolgozás 41"/>
          <p:cNvSpPr/>
          <p:nvPr/>
        </p:nvSpPr>
        <p:spPr>
          <a:xfrm>
            <a:off x="10109878" y="4524635"/>
            <a:ext cx="1787611" cy="399535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/>
              <a:t>LinkedHashMap</a:t>
            </a:r>
            <a:endParaRPr lang="hu-HU" sz="1600" dirty="0"/>
          </a:p>
        </p:txBody>
      </p:sp>
      <p:sp>
        <p:nvSpPr>
          <p:cNvPr id="43" name="Folyamatábra: Feldolgozás 42"/>
          <p:cNvSpPr/>
          <p:nvPr/>
        </p:nvSpPr>
        <p:spPr>
          <a:xfrm>
            <a:off x="10109878" y="5284068"/>
            <a:ext cx="1787611" cy="399535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HashTable</a:t>
            </a:r>
            <a:endParaRPr lang="hu-HU" dirty="0"/>
          </a:p>
        </p:txBody>
      </p:sp>
      <p:sp>
        <p:nvSpPr>
          <p:cNvPr id="44" name="Folyamatábra: Feldolgozás 43"/>
          <p:cNvSpPr/>
          <p:nvPr/>
        </p:nvSpPr>
        <p:spPr>
          <a:xfrm>
            <a:off x="10109877" y="3738952"/>
            <a:ext cx="1787611" cy="399535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HashMap</a:t>
            </a:r>
            <a:endParaRPr lang="hu-HU" dirty="0"/>
          </a:p>
        </p:txBody>
      </p:sp>
      <p:cxnSp>
        <p:nvCxnSpPr>
          <p:cNvPr id="46" name="Egyenes összekötő 45"/>
          <p:cNvCxnSpPr/>
          <p:nvPr/>
        </p:nvCxnSpPr>
        <p:spPr>
          <a:xfrm flipH="1" flipV="1">
            <a:off x="189465" y="4716934"/>
            <a:ext cx="453079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/>
          <p:cNvCxnSpPr>
            <a:stCxn id="12" idx="0"/>
            <a:endCxn id="32" idx="2"/>
          </p:cNvCxnSpPr>
          <p:nvPr/>
        </p:nvCxnSpPr>
        <p:spPr>
          <a:xfrm flipH="1" flipV="1">
            <a:off x="3904730" y="1832653"/>
            <a:ext cx="1" cy="364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9"/>
          <p:cNvCxnSpPr>
            <a:stCxn id="13" idx="0"/>
            <a:endCxn id="12" idx="2"/>
          </p:cNvCxnSpPr>
          <p:nvPr/>
        </p:nvCxnSpPr>
        <p:spPr>
          <a:xfrm flipV="1">
            <a:off x="3904731" y="2596973"/>
            <a:ext cx="0" cy="370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zögletes összekötő 53"/>
          <p:cNvCxnSpPr>
            <a:stCxn id="5" idx="0"/>
          </p:cNvCxnSpPr>
          <p:nvPr/>
        </p:nvCxnSpPr>
        <p:spPr>
          <a:xfrm rot="5400000" flipH="1" flipV="1">
            <a:off x="2627992" y="1690430"/>
            <a:ext cx="185097" cy="236837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zögletes összekötő 55"/>
          <p:cNvCxnSpPr>
            <a:stCxn id="33" idx="0"/>
          </p:cNvCxnSpPr>
          <p:nvPr/>
        </p:nvCxnSpPr>
        <p:spPr>
          <a:xfrm rot="16200000" flipV="1">
            <a:off x="4996371" y="1690427"/>
            <a:ext cx="185095" cy="236838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>
            <a:stCxn id="35" idx="0"/>
            <a:endCxn id="13" idx="2"/>
          </p:cNvCxnSpPr>
          <p:nvPr/>
        </p:nvCxnSpPr>
        <p:spPr>
          <a:xfrm flipV="1">
            <a:off x="3904729" y="3366700"/>
            <a:ext cx="2" cy="38614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zögletes összekötő 59"/>
          <p:cNvCxnSpPr>
            <a:stCxn id="34" idx="0"/>
            <a:endCxn id="13" idx="1"/>
          </p:cNvCxnSpPr>
          <p:nvPr/>
        </p:nvCxnSpPr>
        <p:spPr>
          <a:xfrm rot="16200000" flipV="1">
            <a:off x="2780008" y="3397850"/>
            <a:ext cx="1355640" cy="893805"/>
          </a:xfrm>
          <a:prstGeom prst="bentConnector4">
            <a:avLst>
              <a:gd name="adj1" fmla="val 12856"/>
              <a:gd name="adj2" fmla="val 1255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nyíllal 61"/>
          <p:cNvCxnSpPr/>
          <p:nvPr/>
        </p:nvCxnSpPr>
        <p:spPr>
          <a:xfrm flipV="1">
            <a:off x="3902669" y="4892765"/>
            <a:ext cx="2" cy="38614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63"/>
          <p:cNvCxnSpPr>
            <a:stCxn id="10" idx="3"/>
            <a:endCxn id="34" idx="1"/>
          </p:cNvCxnSpPr>
          <p:nvPr/>
        </p:nvCxnSpPr>
        <p:spPr>
          <a:xfrm flipV="1">
            <a:off x="2430158" y="4722341"/>
            <a:ext cx="580766" cy="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65"/>
          <p:cNvCxnSpPr>
            <a:stCxn id="38" idx="0"/>
            <a:endCxn id="33" idx="2"/>
          </p:cNvCxnSpPr>
          <p:nvPr/>
        </p:nvCxnSpPr>
        <p:spPr>
          <a:xfrm flipV="1">
            <a:off x="6273108" y="3366699"/>
            <a:ext cx="0" cy="38614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zögletes összekötő 67"/>
          <p:cNvCxnSpPr>
            <a:stCxn id="30" idx="0"/>
            <a:endCxn id="33" idx="1"/>
          </p:cNvCxnSpPr>
          <p:nvPr/>
        </p:nvCxnSpPr>
        <p:spPr>
          <a:xfrm rot="16200000" flipV="1">
            <a:off x="4755027" y="3791207"/>
            <a:ext cx="2142358" cy="893807"/>
          </a:xfrm>
          <a:prstGeom prst="bentConnector4">
            <a:avLst>
              <a:gd name="adj1" fmla="val 8039"/>
              <a:gd name="adj2" fmla="val 1255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gyenes összekötő nyíllal 73"/>
          <p:cNvCxnSpPr>
            <a:stCxn id="36" idx="0"/>
            <a:endCxn id="30" idx="2"/>
          </p:cNvCxnSpPr>
          <p:nvPr/>
        </p:nvCxnSpPr>
        <p:spPr>
          <a:xfrm flipV="1">
            <a:off x="6273107" y="5708825"/>
            <a:ext cx="2" cy="35834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gyenes összekötő nyíllal 75"/>
          <p:cNvCxnSpPr>
            <a:stCxn id="37" idx="0"/>
            <a:endCxn id="38" idx="2"/>
          </p:cNvCxnSpPr>
          <p:nvPr/>
        </p:nvCxnSpPr>
        <p:spPr>
          <a:xfrm flipV="1">
            <a:off x="6273107" y="4152380"/>
            <a:ext cx="1" cy="37225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zögletes összekötő 77"/>
          <p:cNvCxnSpPr>
            <a:stCxn id="40" idx="0"/>
            <a:endCxn id="39" idx="2"/>
          </p:cNvCxnSpPr>
          <p:nvPr/>
        </p:nvCxnSpPr>
        <p:spPr>
          <a:xfrm rot="5400000" flipH="1" flipV="1">
            <a:off x="9046428" y="2959700"/>
            <a:ext cx="364017" cy="117801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zögletes összekötő 79"/>
          <p:cNvCxnSpPr>
            <a:stCxn id="44" idx="0"/>
          </p:cNvCxnSpPr>
          <p:nvPr/>
        </p:nvCxnSpPr>
        <p:spPr>
          <a:xfrm rot="16200000" flipV="1">
            <a:off x="10318017" y="3053285"/>
            <a:ext cx="185093" cy="1186241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nyíllal 81"/>
          <p:cNvCxnSpPr>
            <a:stCxn id="41" idx="0"/>
            <a:endCxn id="40" idx="2"/>
          </p:cNvCxnSpPr>
          <p:nvPr/>
        </p:nvCxnSpPr>
        <p:spPr>
          <a:xfrm flipV="1">
            <a:off x="8639426" y="4130250"/>
            <a:ext cx="3" cy="38614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/>
          <p:cNvCxnSpPr>
            <a:stCxn id="42" idx="0"/>
            <a:endCxn id="44" idx="2"/>
          </p:cNvCxnSpPr>
          <p:nvPr/>
        </p:nvCxnSpPr>
        <p:spPr>
          <a:xfrm flipH="1" flipV="1">
            <a:off x="11003683" y="4138487"/>
            <a:ext cx="1" cy="38614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olyamatábra: Feldolgozás 86"/>
          <p:cNvSpPr/>
          <p:nvPr/>
        </p:nvSpPr>
        <p:spPr>
          <a:xfrm>
            <a:off x="10486768" y="1492311"/>
            <a:ext cx="197711" cy="194093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9" name="Folyamatábra: Feldolgozás 88"/>
          <p:cNvSpPr/>
          <p:nvPr/>
        </p:nvSpPr>
        <p:spPr>
          <a:xfrm>
            <a:off x="10486768" y="1737132"/>
            <a:ext cx="197711" cy="194093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91" name="Egyenes összekötő nyíllal 90"/>
          <p:cNvCxnSpPr/>
          <p:nvPr/>
        </p:nvCxnSpPr>
        <p:spPr>
          <a:xfrm rot="-120000">
            <a:off x="10486990" y="2250096"/>
            <a:ext cx="324000" cy="1828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nyíllal 93"/>
          <p:cNvCxnSpPr/>
          <p:nvPr/>
        </p:nvCxnSpPr>
        <p:spPr>
          <a:xfrm rot="-120000">
            <a:off x="10486989" y="2051329"/>
            <a:ext cx="324000" cy="1828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zövegdoboz 94"/>
          <p:cNvSpPr txBox="1"/>
          <p:nvPr/>
        </p:nvSpPr>
        <p:spPr>
          <a:xfrm>
            <a:off x="10797275" y="1437695"/>
            <a:ext cx="1239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 err="1" smtClean="0"/>
              <a:t>Interface</a:t>
            </a:r>
            <a:endParaRPr lang="hu-HU" sz="1400" b="1" dirty="0" smtClean="0"/>
          </a:p>
          <a:p>
            <a:r>
              <a:rPr lang="hu-HU" sz="1400" b="1" dirty="0" err="1" smtClean="0"/>
              <a:t>Class</a:t>
            </a:r>
            <a:endParaRPr lang="hu-HU" sz="1400" b="1" dirty="0" smtClean="0"/>
          </a:p>
          <a:p>
            <a:r>
              <a:rPr lang="hu-HU" sz="1400" b="1" dirty="0" err="1"/>
              <a:t>e</a:t>
            </a:r>
            <a:r>
              <a:rPr lang="hu-HU" sz="1400" b="1" dirty="0" err="1" smtClean="0"/>
              <a:t>xtends</a:t>
            </a:r>
            <a:endParaRPr lang="hu-HU" sz="1400" b="1" dirty="0" smtClean="0"/>
          </a:p>
          <a:p>
            <a:r>
              <a:rPr lang="hu-HU" sz="1400" b="1" dirty="0" err="1" smtClean="0"/>
              <a:t>implements</a:t>
            </a:r>
            <a:endParaRPr lang="hu-HU" sz="1400" b="1" dirty="0"/>
          </a:p>
        </p:txBody>
      </p:sp>
      <p:cxnSp>
        <p:nvCxnSpPr>
          <p:cNvPr id="4" name="Szögletes összekötő 3"/>
          <p:cNvCxnSpPr>
            <a:stCxn id="43" idx="0"/>
          </p:cNvCxnSpPr>
          <p:nvPr/>
        </p:nvCxnSpPr>
        <p:spPr>
          <a:xfrm rot="16200000" flipV="1">
            <a:off x="9545460" y="3825843"/>
            <a:ext cx="1730209" cy="1186241"/>
          </a:xfrm>
          <a:prstGeom prst="bentConnector3">
            <a:avLst>
              <a:gd name="adj1" fmla="val 10006"/>
            </a:avLst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0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7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87" grpId="0" animBg="1"/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36243"/>
            <a:ext cx="9840657" cy="807671"/>
          </a:xfrm>
        </p:spPr>
        <p:txBody>
          <a:bodyPr/>
          <a:lstStyle/>
          <a:p>
            <a:r>
              <a:rPr lang="en-US" sz="4000" dirty="0" err="1"/>
              <a:t>Iterable</a:t>
            </a:r>
            <a:r>
              <a:rPr lang="en-US" sz="4000" dirty="0"/>
              <a:t> </a:t>
            </a:r>
            <a:r>
              <a:rPr lang="en-US" sz="4000" dirty="0" smtClean="0"/>
              <a:t>interface</a:t>
            </a:r>
            <a:endParaRPr lang="hu-HU" sz="4000" dirty="0"/>
          </a:p>
        </p:txBody>
      </p:sp>
      <p:sp>
        <p:nvSpPr>
          <p:cNvPr id="16" name="Folyamatábra: Feldolgozás 15"/>
          <p:cNvSpPr/>
          <p:nvPr/>
        </p:nvSpPr>
        <p:spPr>
          <a:xfrm>
            <a:off x="1688759" y="4573169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FFFF00"/>
                </a:solidFill>
              </a:rPr>
              <a:t>List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17" name="Folyamatábra: Feldolgozás 16"/>
          <p:cNvSpPr/>
          <p:nvPr/>
        </p:nvSpPr>
        <p:spPr>
          <a:xfrm>
            <a:off x="4057138" y="3803441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Collection</a:t>
            </a:r>
            <a:endParaRPr lang="hu-HU" dirty="0"/>
          </a:p>
        </p:txBody>
      </p:sp>
      <p:sp>
        <p:nvSpPr>
          <p:cNvPr id="20" name="Folyamatábra: Feldolgozás 19"/>
          <p:cNvSpPr/>
          <p:nvPr/>
        </p:nvSpPr>
        <p:spPr>
          <a:xfrm>
            <a:off x="4057138" y="4573168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Queue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21" name="Folyamatábra: Feldolgozás 20"/>
          <p:cNvSpPr/>
          <p:nvPr/>
        </p:nvSpPr>
        <p:spPr>
          <a:xfrm>
            <a:off x="6425515" y="4573167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Set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22" name="Folyamatábra: Feldolgozás 21"/>
          <p:cNvSpPr/>
          <p:nvPr/>
        </p:nvSpPr>
        <p:spPr>
          <a:xfrm>
            <a:off x="8793892" y="4566991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FFFF00"/>
                </a:solidFill>
              </a:rPr>
              <a:t>Map</a:t>
            </a:r>
            <a:endParaRPr lang="hu-HU" dirty="0">
              <a:solidFill>
                <a:srgbClr val="FFFF00"/>
              </a:solidFill>
            </a:endParaRPr>
          </a:p>
        </p:txBody>
      </p:sp>
      <p:cxnSp>
        <p:nvCxnSpPr>
          <p:cNvPr id="23" name="Egyenes összekötő nyíllal 22"/>
          <p:cNvCxnSpPr>
            <a:stCxn id="20" idx="0"/>
            <a:endCxn id="17" idx="2"/>
          </p:cNvCxnSpPr>
          <p:nvPr/>
        </p:nvCxnSpPr>
        <p:spPr>
          <a:xfrm flipV="1">
            <a:off x="4950944" y="4202976"/>
            <a:ext cx="0" cy="370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zögletes összekötő 23"/>
          <p:cNvCxnSpPr>
            <a:stCxn id="16" idx="0"/>
          </p:cNvCxnSpPr>
          <p:nvPr/>
        </p:nvCxnSpPr>
        <p:spPr>
          <a:xfrm rot="5400000" flipH="1" flipV="1">
            <a:off x="3674205" y="3296433"/>
            <a:ext cx="185097" cy="236837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zögletes összekötő 24"/>
          <p:cNvCxnSpPr/>
          <p:nvPr/>
        </p:nvCxnSpPr>
        <p:spPr>
          <a:xfrm rot="16200000" flipV="1">
            <a:off x="6042584" y="3296430"/>
            <a:ext cx="185095" cy="236838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lyamatábra: Feldolgozás 25"/>
          <p:cNvSpPr/>
          <p:nvPr/>
        </p:nvSpPr>
        <p:spPr>
          <a:xfrm>
            <a:off x="4057138" y="3030249"/>
            <a:ext cx="1787611" cy="407507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I</a:t>
            </a:r>
            <a:r>
              <a:rPr lang="hu-HU" dirty="0" err="1" smtClean="0"/>
              <a:t>terable</a:t>
            </a:r>
            <a:endParaRPr lang="hu-HU" dirty="0"/>
          </a:p>
        </p:txBody>
      </p:sp>
      <p:cxnSp>
        <p:nvCxnSpPr>
          <p:cNvPr id="27" name="Egyenes összekötő nyíllal 26"/>
          <p:cNvCxnSpPr>
            <a:endCxn id="26" idx="2"/>
          </p:cNvCxnSpPr>
          <p:nvPr/>
        </p:nvCxnSpPr>
        <p:spPr>
          <a:xfrm flipH="1" flipV="1">
            <a:off x="4950944" y="3437756"/>
            <a:ext cx="2" cy="364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535460" y="1279360"/>
            <a:ext cx="11310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Collection Framework </a:t>
            </a:r>
            <a:r>
              <a:rPr lang="hu-HU" dirty="0" err="1" smtClean="0"/>
              <a:t>was</a:t>
            </a:r>
            <a:r>
              <a:rPr lang="en-US" dirty="0" smtClean="0"/>
              <a:t> </a:t>
            </a:r>
            <a:r>
              <a:rPr lang="en-US" dirty="0"/>
              <a:t>created </a:t>
            </a:r>
            <a:r>
              <a:rPr lang="hu-HU" dirty="0" err="1" smtClean="0"/>
              <a:t>it</a:t>
            </a:r>
            <a:r>
              <a:rPr lang="en-US" dirty="0" smtClean="0"/>
              <a:t> </a:t>
            </a:r>
            <a:r>
              <a:rPr lang="en-US" dirty="0"/>
              <a:t>gave a powerful ability to acquire data from collections automatically called </a:t>
            </a:r>
            <a:r>
              <a:rPr lang="en-US" dirty="0" err="1"/>
              <a:t>Iterability</a:t>
            </a:r>
            <a:r>
              <a:rPr lang="en-US" dirty="0"/>
              <a:t> (ability to iterate through </a:t>
            </a:r>
            <a:r>
              <a:rPr lang="en-US" dirty="0" smtClean="0"/>
              <a:t>the </a:t>
            </a:r>
            <a:r>
              <a:rPr lang="en-US" dirty="0"/>
              <a:t>collection) by extending </a:t>
            </a:r>
            <a:r>
              <a:rPr lang="en-US" b="1" dirty="0" err="1">
                <a:solidFill>
                  <a:srgbClr val="FFFF00"/>
                </a:solidFill>
              </a:rPr>
              <a:t>Iterable</a:t>
            </a:r>
            <a:r>
              <a:rPr lang="en-US" b="1" dirty="0">
                <a:solidFill>
                  <a:srgbClr val="FFFF00"/>
                </a:solidFill>
              </a:rPr>
              <a:t> interface</a:t>
            </a:r>
            <a:r>
              <a:rPr lang="en-US" dirty="0"/>
              <a:t> to Collection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en-US" dirty="0"/>
              <a:t>It's very useful, because of this we can use an iterator method or a </a:t>
            </a:r>
            <a:r>
              <a:rPr lang="en-US" dirty="0" err="1"/>
              <a:t>foreach</a:t>
            </a:r>
            <a:r>
              <a:rPr lang="en-US" dirty="0"/>
              <a:t> loop to any kind of Collections.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535460" y="5329567"/>
            <a:ext cx="11310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Iterating ability can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applied to one </a:t>
            </a:r>
            <a:r>
              <a:rPr lang="en-US" dirty="0" err="1"/>
              <a:t>dimesional</a:t>
            </a:r>
            <a:r>
              <a:rPr lang="en-US" dirty="0"/>
              <a:t> </a:t>
            </a:r>
            <a:r>
              <a:rPr lang="en-US" dirty="0" smtClean="0"/>
              <a:t>collection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like </a:t>
            </a:r>
            <a:r>
              <a:rPr lang="en-US" dirty="0" smtClean="0"/>
              <a:t>list</a:t>
            </a:r>
            <a:r>
              <a:rPr lang="hu-HU" dirty="0" smtClean="0"/>
              <a:t>s</a:t>
            </a:r>
            <a:r>
              <a:rPr lang="en-US" dirty="0" smtClean="0"/>
              <a:t>, queue</a:t>
            </a:r>
            <a:r>
              <a:rPr lang="hu-HU" dirty="0" smtClean="0"/>
              <a:t>s</a:t>
            </a:r>
            <a:r>
              <a:rPr lang="en-US" dirty="0" smtClean="0"/>
              <a:t>, set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but </a:t>
            </a:r>
            <a:r>
              <a:rPr lang="en-US" b="1" dirty="0">
                <a:solidFill>
                  <a:srgbClr val="92D050"/>
                </a:solidFill>
              </a:rPr>
              <a:t>not to </a:t>
            </a:r>
            <a:r>
              <a:rPr lang="en-US" b="1" dirty="0" smtClean="0">
                <a:solidFill>
                  <a:srgbClr val="92D050"/>
                </a:solidFill>
              </a:rPr>
              <a:t>map</a:t>
            </a:r>
            <a:r>
              <a:rPr lang="hu-HU" b="1" dirty="0" smtClean="0">
                <a:solidFill>
                  <a:srgbClr val="92D050"/>
                </a:solidFill>
              </a:rPr>
              <a:t>s</a:t>
            </a:r>
            <a:r>
              <a:rPr lang="en-US" dirty="0" smtClean="0"/>
              <a:t>.  </a:t>
            </a:r>
            <a:r>
              <a:rPr lang="hu-HU" dirty="0" smtClean="0"/>
              <a:t>W</a:t>
            </a:r>
            <a:r>
              <a:rPr lang="en-US" dirty="0" err="1" smtClean="0"/>
              <a:t>hy</a:t>
            </a:r>
            <a:r>
              <a:rPr lang="en-US" dirty="0" smtClean="0"/>
              <a:t>?</a:t>
            </a:r>
            <a:r>
              <a:rPr lang="hu-HU" dirty="0" smtClean="0"/>
              <a:t> </a:t>
            </a:r>
            <a:r>
              <a:rPr lang="en-US" dirty="0" smtClean="0"/>
              <a:t>Because </a:t>
            </a:r>
            <a:r>
              <a:rPr lang="en-US" dirty="0"/>
              <a:t>Iterator uses the indexes of elements and Map doesn’t support indexes but key-value structure, Map can’t be </a:t>
            </a:r>
            <a:r>
              <a:rPr lang="en-US" dirty="0" smtClean="0"/>
              <a:t>iterate</a:t>
            </a:r>
            <a:r>
              <a:rPr lang="hu-HU" dirty="0" smtClean="0"/>
              <a:t>d</a:t>
            </a:r>
            <a:r>
              <a:rPr lang="en-US" dirty="0" smtClean="0"/>
              <a:t> </a:t>
            </a:r>
            <a:r>
              <a:rPr lang="en-US" dirty="0"/>
              <a:t>and hence can’t extends Collection which further extends </a:t>
            </a:r>
            <a:r>
              <a:rPr lang="en-US" dirty="0" err="1"/>
              <a:t>Iterable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14" name="Ellipszis 13"/>
          <p:cNvSpPr/>
          <p:nvPr/>
        </p:nvSpPr>
        <p:spPr>
          <a:xfrm>
            <a:off x="3039763" y="2718420"/>
            <a:ext cx="3822356" cy="936209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Ellipszis 27"/>
          <p:cNvSpPr/>
          <p:nvPr/>
        </p:nvSpPr>
        <p:spPr>
          <a:xfrm>
            <a:off x="8452021" y="4298653"/>
            <a:ext cx="2487828" cy="936209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214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2" grpId="0" animBg="1"/>
      <p:bldP spid="26" grpId="0" animBg="1"/>
      <p:bldP spid="13" grpId="0"/>
      <p:bldP spid="14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36243"/>
            <a:ext cx="9840657" cy="807671"/>
          </a:xfrm>
        </p:spPr>
        <p:txBody>
          <a:bodyPr/>
          <a:lstStyle/>
          <a:p>
            <a:r>
              <a:rPr lang="hu-HU" sz="4000" dirty="0"/>
              <a:t>C</a:t>
            </a:r>
            <a:r>
              <a:rPr lang="en-US" sz="4000" dirty="0" err="1"/>
              <a:t>ollection</a:t>
            </a:r>
            <a:r>
              <a:rPr lang="hu-HU" sz="4000" dirty="0"/>
              <a:t> </a:t>
            </a:r>
            <a:r>
              <a:rPr lang="hu-HU" sz="4000" dirty="0" err="1" smtClean="0"/>
              <a:t>framework’s</a:t>
            </a:r>
            <a:r>
              <a:rPr lang="hu-HU" sz="4000" dirty="0" smtClean="0"/>
              <a:t> </a:t>
            </a:r>
            <a:r>
              <a:rPr lang="hu-HU" sz="4000" dirty="0" err="1" smtClean="0"/>
              <a:t>useful</a:t>
            </a:r>
            <a:r>
              <a:rPr lang="hu-HU" sz="4000" dirty="0" smtClean="0"/>
              <a:t> </a:t>
            </a:r>
            <a:r>
              <a:rPr lang="hu-HU" sz="4000" dirty="0" err="1" smtClean="0"/>
              <a:t>methods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535460" y="1279360"/>
            <a:ext cx="11310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advantage of the </a:t>
            </a:r>
            <a:r>
              <a:rPr lang="en-US" dirty="0">
                <a:solidFill>
                  <a:srgbClr val="FFFF00"/>
                </a:solidFill>
              </a:rPr>
              <a:t>Collection interface</a:t>
            </a:r>
            <a:r>
              <a:rPr lang="en-US" dirty="0"/>
              <a:t> that it contains useful methods for working with </a:t>
            </a:r>
            <a:r>
              <a:rPr lang="en-US" dirty="0">
                <a:solidFill>
                  <a:srgbClr val="FFFF00"/>
                </a:solidFill>
              </a:rPr>
              <a:t>lists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sets</a:t>
            </a:r>
            <a:r>
              <a:rPr lang="en-US" dirty="0"/>
              <a:t>, and </a:t>
            </a:r>
            <a:r>
              <a:rPr lang="en-US" dirty="0">
                <a:solidFill>
                  <a:srgbClr val="FFFF00"/>
                </a:solidFill>
              </a:rPr>
              <a:t>queues</a:t>
            </a:r>
            <a:r>
              <a:rPr lang="en-US" dirty="0"/>
              <a:t>. </a:t>
            </a:r>
            <a:r>
              <a:rPr lang="en-US" dirty="0" smtClean="0"/>
              <a:t>The</a:t>
            </a:r>
            <a:r>
              <a:rPr lang="hu-HU" dirty="0" smtClean="0"/>
              <a:t>se </a:t>
            </a:r>
            <a:r>
              <a:rPr lang="hu-HU" dirty="0" err="1" smtClean="0"/>
              <a:t>methods</a:t>
            </a:r>
            <a:r>
              <a:rPr lang="en-US" dirty="0" smtClean="0"/>
              <a:t> can </a:t>
            </a:r>
            <a:r>
              <a:rPr lang="en-US" dirty="0"/>
              <a:t>be familiar to you, because we already talked about these in our </a:t>
            </a:r>
            <a:r>
              <a:rPr lang="en-US" dirty="0" err="1"/>
              <a:t>ArrayList's</a:t>
            </a:r>
            <a:r>
              <a:rPr lang="en-US" dirty="0"/>
              <a:t> method section. What is very good in </a:t>
            </a:r>
            <a:r>
              <a:rPr lang="en-US" dirty="0" smtClean="0"/>
              <a:t>these</a:t>
            </a:r>
            <a:r>
              <a:rPr lang="hu-HU" dirty="0" smtClean="0"/>
              <a:t> (</a:t>
            </a:r>
            <a:r>
              <a:rPr lang="en-US" dirty="0"/>
              <a:t>and from now on you will know </a:t>
            </a:r>
            <a:r>
              <a:rPr lang="en-US" dirty="0" smtClean="0"/>
              <a:t>too</a:t>
            </a:r>
            <a:r>
              <a:rPr lang="hu-HU" dirty="0" smtClean="0"/>
              <a:t>)</a:t>
            </a:r>
            <a:r>
              <a:rPr lang="en-US" dirty="0" smtClean="0"/>
              <a:t> that </a:t>
            </a:r>
            <a:r>
              <a:rPr lang="en-US" dirty="0"/>
              <a:t>they can be used not only for </a:t>
            </a:r>
            <a:r>
              <a:rPr lang="en-US" dirty="0" err="1"/>
              <a:t>ArrayLists</a:t>
            </a:r>
            <a:r>
              <a:rPr lang="en-US" dirty="0"/>
              <a:t> but also for other lists, sets, and queues.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543698" y="2775836"/>
            <a:ext cx="1131055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add() </a:t>
            </a:r>
            <a:r>
              <a:rPr lang="en-US" dirty="0"/>
              <a:t>method inserts a new element into the Collection and returns whether it was successful. </a:t>
            </a:r>
          </a:p>
          <a:p>
            <a:r>
              <a:rPr lang="en-US" dirty="0" err="1">
                <a:solidFill>
                  <a:srgbClr val="FFC000"/>
                </a:solidFill>
              </a:rPr>
              <a:t>boolean</a:t>
            </a:r>
            <a:r>
              <a:rPr lang="en-US" dirty="0">
                <a:solidFill>
                  <a:srgbClr val="FFC000"/>
                </a:solidFill>
              </a:rPr>
              <a:t> add(E element) 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43698" y="3395872"/>
            <a:ext cx="11310552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remove()</a:t>
            </a:r>
            <a:r>
              <a:rPr lang="en-US" dirty="0"/>
              <a:t> method removes a single matching value in the Collection and returns whether it was successful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dirty="0" err="1">
                <a:solidFill>
                  <a:srgbClr val="FFC000"/>
                </a:solidFill>
              </a:rPr>
              <a:t>boolean</a:t>
            </a:r>
            <a:r>
              <a:rPr lang="en-US" dirty="0">
                <a:solidFill>
                  <a:srgbClr val="FFC000"/>
                </a:solidFill>
              </a:rPr>
              <a:t> remove(Object object)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543698" y="4319202"/>
            <a:ext cx="1131055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err="1">
                <a:solidFill>
                  <a:srgbClr val="FFFF00"/>
                </a:solidFill>
              </a:rPr>
              <a:t>isEmpty</a:t>
            </a:r>
            <a:r>
              <a:rPr lang="en-US" b="1" dirty="0">
                <a:solidFill>
                  <a:srgbClr val="FFFF00"/>
                </a:solidFill>
              </a:rPr>
              <a:t>() </a:t>
            </a:r>
            <a:r>
              <a:rPr lang="en-US" dirty="0"/>
              <a:t>and </a:t>
            </a:r>
            <a:r>
              <a:rPr lang="en-US" b="1" dirty="0">
                <a:solidFill>
                  <a:srgbClr val="FFFF00"/>
                </a:solidFill>
              </a:rPr>
              <a:t>size() </a:t>
            </a:r>
            <a:r>
              <a:rPr lang="en-US" dirty="0"/>
              <a:t>methods look at how many elements are in the Collection. </a:t>
            </a:r>
          </a:p>
          <a:p>
            <a:r>
              <a:rPr lang="en-US" dirty="0" err="1">
                <a:solidFill>
                  <a:srgbClr val="FFC000"/>
                </a:solidFill>
              </a:rPr>
              <a:t>boolean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isEmpty</a:t>
            </a:r>
            <a:r>
              <a:rPr lang="en-US" dirty="0">
                <a:solidFill>
                  <a:srgbClr val="FFC000"/>
                </a:solidFill>
              </a:rPr>
              <a:t>() </a:t>
            </a:r>
            <a:r>
              <a:rPr lang="hu-HU" dirty="0" smtClean="0"/>
              <a:t>&amp;</a:t>
            </a:r>
            <a:r>
              <a:rPr lang="hu-HU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int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size() 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543698" y="4965540"/>
            <a:ext cx="1131055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clear() </a:t>
            </a:r>
            <a:r>
              <a:rPr lang="en-US" dirty="0"/>
              <a:t>method provides an easy way to discard all elements of the Collection. </a:t>
            </a:r>
          </a:p>
          <a:p>
            <a:r>
              <a:rPr lang="en-US" dirty="0">
                <a:solidFill>
                  <a:srgbClr val="FFC000"/>
                </a:solidFill>
              </a:rPr>
              <a:t>void clear() 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543698" y="5611871"/>
            <a:ext cx="11310552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contains() </a:t>
            </a:r>
            <a:r>
              <a:rPr lang="en-US" dirty="0"/>
              <a:t>method checks if a certain value is in the Collection. </a:t>
            </a:r>
          </a:p>
          <a:p>
            <a:r>
              <a:rPr lang="en-US" dirty="0" err="1">
                <a:solidFill>
                  <a:srgbClr val="FFC000"/>
                </a:solidFill>
              </a:rPr>
              <a:t>boolean</a:t>
            </a:r>
            <a:r>
              <a:rPr lang="en-US" dirty="0">
                <a:solidFill>
                  <a:srgbClr val="FFC000"/>
                </a:solidFill>
              </a:rPr>
              <a:t> contains(Object object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9" name="Folyamatábra: Másik feldolgozás 8"/>
          <p:cNvSpPr/>
          <p:nvPr/>
        </p:nvSpPr>
        <p:spPr>
          <a:xfrm>
            <a:off x="8550876" y="5486400"/>
            <a:ext cx="3357107" cy="1143000"/>
          </a:xfrm>
          <a:prstGeom prst="flowChartAlternate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Hint! </a:t>
            </a:r>
            <a:r>
              <a:rPr lang="hu-HU" dirty="0" smtClean="0"/>
              <a:t>P</a:t>
            </a:r>
            <a:r>
              <a:rPr lang="en-US" dirty="0" err="1" smtClean="0"/>
              <a:t>reviously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FFFF00"/>
                </a:solidFill>
              </a:rPr>
              <a:t>Java programing: Step by Step from A to Z, lecture </a:t>
            </a:r>
            <a:r>
              <a:rPr lang="hu-HU" dirty="0" smtClean="0">
                <a:solidFill>
                  <a:srgbClr val="FFFF00"/>
                </a:solidFill>
              </a:rPr>
              <a:t>46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endParaRPr lang="hu-HU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„</a:t>
            </a:r>
            <a:r>
              <a:rPr lang="hu-HU" dirty="0" err="1" smtClean="0">
                <a:solidFill>
                  <a:srgbClr val="FFFF00"/>
                </a:solidFill>
              </a:rPr>
              <a:t>ArrayList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err="1" smtClean="0">
                <a:solidFill>
                  <a:srgbClr val="FFFF00"/>
                </a:solidFill>
              </a:rPr>
              <a:t>methods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 animBg="1"/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Collection</a:t>
            </a:r>
            <a:r>
              <a:rPr lang="hu-HU" sz="4000" dirty="0"/>
              <a:t> </a:t>
            </a:r>
            <a:r>
              <a:rPr lang="hu-HU" sz="4000" dirty="0" err="1" smtClean="0"/>
              <a:t>vs</a:t>
            </a:r>
            <a:r>
              <a:rPr lang="hu-HU" sz="4000" dirty="0" smtClean="0"/>
              <a:t> </a:t>
            </a:r>
            <a:r>
              <a:rPr lang="hu-HU" sz="4000" dirty="0" err="1"/>
              <a:t>Collections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535460" y="1295835"/>
            <a:ext cx="1131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Before we look at the different Collection Classes in practice in the next chapters, here is an interesting but also confusing tricky interview question about the Collection Framework as a closing.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725269" y="2335129"/>
            <a:ext cx="8547316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What are the </a:t>
            </a:r>
            <a:r>
              <a:rPr lang="en-US" b="1" dirty="0" smtClean="0"/>
              <a:t>differences </a:t>
            </a:r>
            <a:r>
              <a:rPr lang="en-US" b="1" dirty="0"/>
              <a:t>between </a:t>
            </a:r>
            <a:r>
              <a:rPr lang="en-US" b="1" dirty="0">
                <a:solidFill>
                  <a:srgbClr val="FFC000"/>
                </a:solidFill>
              </a:rPr>
              <a:t>Collection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Collections</a:t>
            </a:r>
            <a:r>
              <a:rPr lang="en-US" b="1" dirty="0"/>
              <a:t> in Java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5" name="Szövegdoboz 4"/>
          <p:cNvSpPr txBox="1"/>
          <p:nvPr/>
        </p:nvSpPr>
        <p:spPr>
          <a:xfrm>
            <a:off x="275964" y="3243823"/>
            <a:ext cx="506215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 we have seen </a:t>
            </a:r>
            <a:r>
              <a:rPr lang="en-US" b="1" dirty="0">
                <a:solidFill>
                  <a:srgbClr val="FFC000"/>
                </a:solidFill>
              </a:rPr>
              <a:t>Collection</a:t>
            </a:r>
            <a:r>
              <a:rPr lang="en-US" dirty="0"/>
              <a:t> is a root level </a:t>
            </a:r>
            <a:r>
              <a:rPr lang="en-US" b="1" u="sng" dirty="0"/>
              <a:t>interface</a:t>
            </a:r>
            <a:r>
              <a:rPr lang="en-US" dirty="0"/>
              <a:t> of the Java Collection Framework. Most of the classes in Java Collection Framework inherit from this interface. 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275964" y="5083741"/>
            <a:ext cx="5062154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Collections</a:t>
            </a:r>
            <a:r>
              <a:rPr lang="en-US" dirty="0"/>
              <a:t> is </a:t>
            </a:r>
            <a:r>
              <a:rPr lang="en-US" dirty="0" smtClean="0"/>
              <a:t>a </a:t>
            </a:r>
            <a:r>
              <a:rPr lang="en-US" dirty="0"/>
              <a:t>utility </a:t>
            </a:r>
            <a:r>
              <a:rPr lang="en-US" b="1" u="sng" dirty="0"/>
              <a:t>class</a:t>
            </a:r>
            <a:r>
              <a:rPr lang="en-US" dirty="0"/>
              <a:t> in </a:t>
            </a:r>
            <a:r>
              <a:rPr lang="en-US" dirty="0" err="1"/>
              <a:t>java.util</a:t>
            </a:r>
            <a:r>
              <a:rPr lang="en-US" dirty="0"/>
              <a:t> package. It consists of only static methods which are used to operate on objects of type Collection. For example </a:t>
            </a:r>
            <a:r>
              <a:rPr lang="en-US" b="1" dirty="0"/>
              <a:t>sort(List&lt;T&gt; list)</a:t>
            </a:r>
            <a:r>
              <a:rPr lang="en-US" dirty="0"/>
              <a:t> method to sort the collection, and so on.</a:t>
            </a:r>
            <a:endParaRPr lang="hu-HU" dirty="0"/>
          </a:p>
        </p:txBody>
      </p:sp>
      <p:sp>
        <p:nvSpPr>
          <p:cNvPr id="19" name="Folyamatábra: Feldolgozás 18"/>
          <p:cNvSpPr/>
          <p:nvPr/>
        </p:nvSpPr>
        <p:spPr>
          <a:xfrm>
            <a:off x="5560539" y="4054741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FFFF00"/>
                </a:solidFill>
              </a:rPr>
              <a:t>List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28" name="Folyamatábra: Feldolgozás 27"/>
          <p:cNvSpPr/>
          <p:nvPr/>
        </p:nvSpPr>
        <p:spPr>
          <a:xfrm>
            <a:off x="7928918" y="3285013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Collection</a:t>
            </a:r>
            <a:endParaRPr lang="hu-HU" dirty="0"/>
          </a:p>
        </p:txBody>
      </p:sp>
      <p:sp>
        <p:nvSpPr>
          <p:cNvPr id="29" name="Folyamatábra: Feldolgozás 28"/>
          <p:cNvSpPr/>
          <p:nvPr/>
        </p:nvSpPr>
        <p:spPr>
          <a:xfrm>
            <a:off x="7928918" y="4054740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Queue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30" name="Folyamatábra: Feldolgozás 29"/>
          <p:cNvSpPr/>
          <p:nvPr/>
        </p:nvSpPr>
        <p:spPr>
          <a:xfrm>
            <a:off x="10297295" y="4054739"/>
            <a:ext cx="1787611" cy="399535"/>
          </a:xfrm>
          <a:prstGeom prst="flowChartProcess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rgbClr val="FFFF00"/>
                </a:solidFill>
              </a:rPr>
              <a:t>Set</a:t>
            </a:r>
            <a:endParaRPr lang="hu-HU" dirty="0">
              <a:solidFill>
                <a:srgbClr val="FFFF00"/>
              </a:solidFill>
            </a:endParaRPr>
          </a:p>
        </p:txBody>
      </p:sp>
      <p:cxnSp>
        <p:nvCxnSpPr>
          <p:cNvPr id="31" name="Egyenes összekötő nyíllal 30"/>
          <p:cNvCxnSpPr>
            <a:stCxn id="29" idx="0"/>
            <a:endCxn id="28" idx="2"/>
          </p:cNvCxnSpPr>
          <p:nvPr/>
        </p:nvCxnSpPr>
        <p:spPr>
          <a:xfrm flipV="1">
            <a:off x="8822724" y="3684548"/>
            <a:ext cx="0" cy="370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zögletes összekötő 31"/>
          <p:cNvCxnSpPr>
            <a:stCxn id="19" idx="0"/>
          </p:cNvCxnSpPr>
          <p:nvPr/>
        </p:nvCxnSpPr>
        <p:spPr>
          <a:xfrm rot="5400000" flipH="1" flipV="1">
            <a:off x="7545985" y="2778005"/>
            <a:ext cx="185097" cy="236837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zögletes összekötő 32"/>
          <p:cNvCxnSpPr/>
          <p:nvPr/>
        </p:nvCxnSpPr>
        <p:spPr>
          <a:xfrm rot="16200000" flipV="1">
            <a:off x="9914364" y="2778002"/>
            <a:ext cx="185095" cy="236838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zis 33"/>
          <p:cNvSpPr/>
          <p:nvPr/>
        </p:nvSpPr>
        <p:spPr>
          <a:xfrm>
            <a:off x="6911543" y="3167207"/>
            <a:ext cx="3822356" cy="63737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646" y="5101186"/>
            <a:ext cx="3546396" cy="1480453"/>
          </a:xfrm>
          <a:prstGeom prst="rect">
            <a:avLst/>
          </a:prstGeom>
        </p:spPr>
      </p:pic>
      <p:sp>
        <p:nvSpPr>
          <p:cNvPr id="35" name="Ellipszis 34"/>
          <p:cNvSpPr/>
          <p:nvPr/>
        </p:nvSpPr>
        <p:spPr>
          <a:xfrm>
            <a:off x="6911542" y="5013294"/>
            <a:ext cx="3822356" cy="63737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263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 animBg="1"/>
      <p:bldP spid="19" grpId="0" animBg="1"/>
      <p:bldP spid="28" grpId="0" animBg="1"/>
      <p:bldP spid="29" grpId="0" animBg="1"/>
      <p:bldP spid="30" grpId="0" animBg="1"/>
      <p:bldP spid="34" grpId="0" animBg="1"/>
      <p:bldP spid="3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7757</TotalTime>
  <Words>724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Java Programming:  Step by Step from A to Z Collection Framework</vt:lpstr>
      <vt:lpstr>Collection framework overview</vt:lpstr>
      <vt:lpstr>Collection framework overview</vt:lpstr>
      <vt:lpstr>Collection framework hierarchy</vt:lpstr>
      <vt:lpstr>Iterable interface</vt:lpstr>
      <vt:lpstr>Collection framework’s useful methods</vt:lpstr>
      <vt:lpstr>Collection vs Collections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316</cp:revision>
  <dcterms:created xsi:type="dcterms:W3CDTF">2019-02-12T21:35:40Z</dcterms:created>
  <dcterms:modified xsi:type="dcterms:W3CDTF">2019-04-23T11:21:05Z</dcterms:modified>
</cp:coreProperties>
</file>