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9" r:id="rId2"/>
    <p:sldId id="269" r:id="rId3"/>
    <p:sldId id="291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68411" y="1447800"/>
            <a:ext cx="11046940" cy="3280719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rogram</a:t>
            </a:r>
            <a:r>
              <a:rPr lang="hu-HU" b="1" smtClean="0"/>
              <a:t>m</a:t>
            </a:r>
            <a:r>
              <a:rPr lang="en-US" b="1" smtClean="0"/>
              <a:t>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Nested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Classes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Nested</a:t>
            </a:r>
            <a:r>
              <a:rPr lang="hu-HU" sz="4000" dirty="0" smtClean="0"/>
              <a:t> </a:t>
            </a:r>
            <a:r>
              <a:rPr lang="hu-HU" sz="4000" dirty="0" err="1" smtClean="0"/>
              <a:t>classes</a:t>
            </a:r>
            <a:r>
              <a:rPr lang="hu-HU" sz="4000" dirty="0" smtClean="0"/>
              <a:t> </a:t>
            </a:r>
            <a:r>
              <a:rPr lang="hu-HU" sz="4000" dirty="0" err="1" smtClean="0"/>
              <a:t>overview</a:t>
            </a:r>
            <a:endParaRPr lang="hu-HU" sz="40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428368" y="1279056"/>
            <a:ext cx="11335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hu-HU" dirty="0" err="1" smtClean="0"/>
              <a:t>Nested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class that is defined within another class. They enable you to logically group classes that are only used in one place, thus this increases the use of encapsulation, </a:t>
            </a:r>
            <a:r>
              <a:rPr lang="en-US" dirty="0" smtClean="0"/>
              <a:t>create </a:t>
            </a:r>
            <a:r>
              <a:rPr lang="en-US" dirty="0"/>
              <a:t>more </a:t>
            </a:r>
            <a:r>
              <a:rPr lang="en-US" dirty="0" smtClean="0"/>
              <a:t>readable</a:t>
            </a:r>
            <a:r>
              <a:rPr lang="hu-HU" dirty="0" smtClean="0"/>
              <a:t>, </a:t>
            </a:r>
            <a:r>
              <a:rPr lang="en-US" dirty="0" smtClean="0"/>
              <a:t>maintainable code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requires less code to </a:t>
            </a:r>
            <a:r>
              <a:rPr lang="en-US" dirty="0" smtClean="0"/>
              <a:t>write</a:t>
            </a:r>
            <a:r>
              <a:rPr lang="hu-HU" dirty="0"/>
              <a:t> (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 smtClean="0"/>
              <a:t>Optimization</a:t>
            </a:r>
            <a:r>
              <a:rPr lang="hu-HU" dirty="0" smtClean="0"/>
              <a:t>).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5054473" y="3121291"/>
            <a:ext cx="1902942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Nested</a:t>
            </a:r>
            <a:endParaRPr lang="hu-HU" dirty="0"/>
          </a:p>
          <a:p>
            <a:pPr algn="ctr"/>
            <a:r>
              <a:rPr lang="hu-HU" dirty="0" err="1" smtClean="0"/>
              <a:t>Classes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3851193" y="4241433"/>
            <a:ext cx="1902941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Non </a:t>
            </a:r>
            <a:r>
              <a:rPr lang="hu-HU" dirty="0" err="1"/>
              <a:t>S</a:t>
            </a:r>
            <a:r>
              <a:rPr lang="hu-HU" dirty="0" err="1" smtClean="0"/>
              <a:t>tatic</a:t>
            </a:r>
            <a:r>
              <a:rPr lang="hu-HU" dirty="0" smtClean="0"/>
              <a:t> </a:t>
            </a:r>
            <a:r>
              <a:rPr lang="hu-HU" dirty="0" err="1" smtClean="0"/>
              <a:t>Nested</a:t>
            </a:r>
            <a:r>
              <a:rPr lang="hu-HU" dirty="0" smtClean="0"/>
              <a:t> </a:t>
            </a:r>
            <a:r>
              <a:rPr lang="hu-HU" dirty="0" err="1" smtClean="0"/>
              <a:t>Classes</a:t>
            </a:r>
            <a:r>
              <a:rPr lang="hu-HU" dirty="0" smtClean="0"/>
              <a:t> (</a:t>
            </a:r>
            <a:r>
              <a:rPr lang="hu-HU" dirty="0" err="1" smtClean="0"/>
              <a:t>Inner</a:t>
            </a:r>
            <a:r>
              <a:rPr lang="hu-HU" dirty="0" smtClean="0"/>
              <a:t> </a:t>
            </a:r>
            <a:r>
              <a:rPr lang="hu-HU" dirty="0" err="1" smtClean="0"/>
              <a:t>Classes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9223383" y="5621532"/>
            <a:ext cx="1902941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 smtClean="0">
                <a:solidFill>
                  <a:srgbClr val="FFC000"/>
                </a:solidFill>
              </a:rPr>
              <a:t>Static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Nested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Class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165098" y="5648989"/>
            <a:ext cx="1902941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 smtClean="0">
                <a:solidFill>
                  <a:srgbClr val="FFC000"/>
                </a:solidFill>
              </a:rPr>
              <a:t>Member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Inner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Class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851193" y="5638574"/>
            <a:ext cx="1902941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>
                <a:solidFill>
                  <a:srgbClr val="FFC000"/>
                </a:solidFill>
              </a:rPr>
              <a:t>Local </a:t>
            </a:r>
            <a:r>
              <a:rPr lang="hu-HU" b="1" dirty="0" err="1" smtClean="0">
                <a:solidFill>
                  <a:srgbClr val="FFC000"/>
                </a:solidFill>
              </a:rPr>
              <a:t>Inner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Class</a:t>
            </a:r>
            <a:endParaRPr lang="hu-HU" b="1" dirty="0">
              <a:solidFill>
                <a:srgbClr val="FFC000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6537288" y="5628163"/>
            <a:ext cx="1902941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 smtClean="0">
                <a:solidFill>
                  <a:srgbClr val="FFC000"/>
                </a:solidFill>
              </a:rPr>
              <a:t>Anonymous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Inner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Class</a:t>
            </a:r>
            <a:endParaRPr lang="hu-HU" b="1" dirty="0">
              <a:solidFill>
                <a:srgbClr val="FFC000"/>
              </a:solidFill>
            </a:endParaRPr>
          </a:p>
        </p:txBody>
      </p:sp>
      <p:cxnSp>
        <p:nvCxnSpPr>
          <p:cNvPr id="11" name="Szögletes összekötő 10"/>
          <p:cNvCxnSpPr>
            <a:stCxn id="3" idx="2"/>
            <a:endCxn id="6" idx="0"/>
          </p:cNvCxnSpPr>
          <p:nvPr/>
        </p:nvCxnSpPr>
        <p:spPr>
          <a:xfrm rot="5400000">
            <a:off x="5167399" y="3402887"/>
            <a:ext cx="473811" cy="120328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zögletes összekötő 12"/>
          <p:cNvCxnSpPr/>
          <p:nvPr/>
        </p:nvCxnSpPr>
        <p:spPr>
          <a:xfrm rot="16200000" flipH="1">
            <a:off x="7163444" y="2601884"/>
            <a:ext cx="1853910" cy="4168910"/>
          </a:xfrm>
          <a:prstGeom prst="bentConnector3">
            <a:avLst>
              <a:gd name="adj1" fmla="val 1311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zögletes összekötő 17"/>
          <p:cNvCxnSpPr>
            <a:stCxn id="6" idx="2"/>
            <a:endCxn id="8" idx="0"/>
          </p:cNvCxnSpPr>
          <p:nvPr/>
        </p:nvCxnSpPr>
        <p:spPr>
          <a:xfrm rot="5400000">
            <a:off x="3217504" y="4063829"/>
            <a:ext cx="484226" cy="268609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19"/>
          <p:cNvCxnSpPr>
            <a:stCxn id="6" idx="2"/>
            <a:endCxn id="10" idx="0"/>
          </p:cNvCxnSpPr>
          <p:nvPr/>
        </p:nvCxnSpPr>
        <p:spPr>
          <a:xfrm rot="16200000" flipH="1">
            <a:off x="5914011" y="4053415"/>
            <a:ext cx="463400" cy="2686095"/>
          </a:xfrm>
          <a:prstGeom prst="bentConnector3">
            <a:avLst>
              <a:gd name="adj1" fmla="val 517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6" idx="2"/>
            <a:endCxn id="9" idx="0"/>
          </p:cNvCxnSpPr>
          <p:nvPr/>
        </p:nvCxnSpPr>
        <p:spPr>
          <a:xfrm>
            <a:off x="4802664" y="5164763"/>
            <a:ext cx="0" cy="473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/>
          <p:cNvSpPr txBox="1"/>
          <p:nvPr/>
        </p:nvSpPr>
        <p:spPr>
          <a:xfrm>
            <a:off x="428368" y="2353031"/>
            <a:ext cx="1136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>
                <a:solidFill>
                  <a:srgbClr val="FFC000"/>
                </a:solidFill>
              </a:rPr>
              <a:t>four</a:t>
            </a:r>
            <a:r>
              <a:rPr lang="en-US" dirty="0" smtClean="0"/>
              <a:t> </a:t>
            </a:r>
            <a:r>
              <a:rPr lang="en-US" dirty="0"/>
              <a:t>types of nested </a:t>
            </a:r>
            <a:r>
              <a:rPr lang="en-US" dirty="0" smtClean="0"/>
              <a:t>classes</a:t>
            </a:r>
            <a:r>
              <a:rPr lang="hu-HU" dirty="0" smtClean="0"/>
              <a:t> (</a:t>
            </a:r>
            <a:r>
              <a:rPr lang="en-US" dirty="0"/>
              <a:t>A nested class that is not static is called an inner </a:t>
            </a:r>
            <a:r>
              <a:rPr lang="en-US" dirty="0" smtClean="0"/>
              <a:t>class</a:t>
            </a:r>
            <a:r>
              <a:rPr lang="hu-HU" dirty="0"/>
              <a:t>)</a:t>
            </a:r>
            <a:r>
              <a:rPr lang="en-US" dirty="0" smtClean="0"/>
              <a:t>: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43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Member</a:t>
            </a:r>
            <a:r>
              <a:rPr lang="hu-HU" sz="4000" dirty="0" smtClean="0"/>
              <a:t> </a:t>
            </a:r>
            <a:r>
              <a:rPr lang="hu-HU" sz="4000" dirty="0" err="1" smtClean="0"/>
              <a:t>Inner</a:t>
            </a:r>
            <a:r>
              <a:rPr lang="hu-HU" sz="4000" dirty="0" smtClean="0"/>
              <a:t> </a:t>
            </a:r>
            <a:r>
              <a:rPr lang="hu-HU" sz="4000" dirty="0" err="1" smtClean="0"/>
              <a:t>Class</a:t>
            </a:r>
            <a:endParaRPr lang="hu-HU" sz="4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646111" y="1355602"/>
            <a:ext cx="108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 Inner Class is a non-static class that is created inside a class but outside a method.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893585" y="2869923"/>
            <a:ext cx="3810562" cy="28623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b="1" dirty="0" smtClean="0">
              <a:solidFill>
                <a:srgbClr val="FFC000"/>
              </a:solidFill>
            </a:endParaRPr>
          </a:p>
          <a:p>
            <a:r>
              <a:rPr lang="hu-HU" b="1" dirty="0" err="1" smtClean="0">
                <a:solidFill>
                  <a:srgbClr val="FFC000"/>
                </a:solidFill>
              </a:rPr>
              <a:t>class</a:t>
            </a:r>
            <a:r>
              <a:rPr lang="hu-HU" b="1" dirty="0">
                <a:solidFill>
                  <a:srgbClr val="FFC000"/>
                </a:solidFill>
              </a:rPr>
              <a:t> </a:t>
            </a:r>
            <a:r>
              <a:rPr lang="hu-HU" b="1" dirty="0" err="1">
                <a:solidFill>
                  <a:srgbClr val="FFC000"/>
                </a:solidFill>
              </a:rPr>
              <a:t>Outer</a:t>
            </a:r>
            <a:r>
              <a:rPr lang="hu-HU" b="1" dirty="0"/>
              <a:t>{</a:t>
            </a:r>
            <a:r>
              <a:rPr lang="hu-HU" dirty="0"/>
              <a:t>  </a:t>
            </a:r>
          </a:p>
          <a:p>
            <a:r>
              <a:rPr lang="hu-HU" dirty="0"/>
              <a:t> </a:t>
            </a:r>
            <a:r>
              <a:rPr lang="hu-HU" dirty="0" smtClean="0"/>
              <a:t>	</a:t>
            </a:r>
            <a:r>
              <a:rPr lang="hu-HU" dirty="0" err="1"/>
              <a:t>private</a:t>
            </a:r>
            <a:r>
              <a:rPr lang="hu-HU" dirty="0"/>
              <a:t> int </a:t>
            </a:r>
            <a:r>
              <a:rPr lang="hu-HU" dirty="0" err="1" smtClean="0">
                <a:solidFill>
                  <a:srgbClr val="92D050"/>
                </a:solidFill>
              </a:rPr>
              <a:t>instanceVar</a:t>
            </a:r>
            <a:r>
              <a:rPr lang="hu-HU" dirty="0" smtClean="0"/>
              <a:t> </a:t>
            </a:r>
            <a:r>
              <a:rPr lang="hu-HU" dirty="0"/>
              <a:t>= 1</a:t>
            </a:r>
            <a:r>
              <a:rPr lang="hu-HU" dirty="0" smtClean="0"/>
              <a:t>;</a:t>
            </a:r>
            <a:endParaRPr lang="hu-HU" dirty="0"/>
          </a:p>
          <a:p>
            <a:r>
              <a:rPr lang="hu-HU" dirty="0"/>
              <a:t> </a:t>
            </a:r>
            <a:r>
              <a:rPr lang="hu-HU" dirty="0" smtClean="0"/>
              <a:t>	</a:t>
            </a:r>
            <a:r>
              <a:rPr lang="hu-HU" b="1" dirty="0" err="1" smtClean="0">
                <a:solidFill>
                  <a:srgbClr val="00B0F0"/>
                </a:solidFill>
              </a:rPr>
              <a:t>class</a:t>
            </a:r>
            <a:r>
              <a:rPr lang="hu-HU" b="1" dirty="0">
                <a:solidFill>
                  <a:srgbClr val="00B0F0"/>
                </a:solidFill>
              </a:rPr>
              <a:t> </a:t>
            </a:r>
            <a:r>
              <a:rPr lang="hu-HU" b="1" dirty="0" err="1">
                <a:solidFill>
                  <a:srgbClr val="00B0F0"/>
                </a:solidFill>
              </a:rPr>
              <a:t>Inner</a:t>
            </a:r>
            <a:r>
              <a:rPr lang="hu-HU" b="1" dirty="0"/>
              <a:t>{</a:t>
            </a:r>
            <a:r>
              <a:rPr lang="hu-HU" dirty="0"/>
              <a:t>  </a:t>
            </a:r>
          </a:p>
          <a:p>
            <a:r>
              <a:rPr lang="hu-HU" dirty="0"/>
              <a:t>    	</a:t>
            </a:r>
            <a:r>
              <a:rPr lang="hu-HU" dirty="0" smtClean="0"/>
              <a:t>	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/>
              <a:t>innerMethod</a:t>
            </a:r>
            <a:r>
              <a:rPr lang="hu-HU" b="1" dirty="0" smtClean="0"/>
              <a:t>(){</a:t>
            </a:r>
          </a:p>
          <a:p>
            <a:r>
              <a:rPr lang="hu-HU" b="1" dirty="0"/>
              <a:t>	</a:t>
            </a:r>
            <a:r>
              <a:rPr lang="hu-HU" b="1" dirty="0" smtClean="0"/>
              <a:t>	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//</a:t>
            </a:r>
            <a:r>
              <a:rPr lang="hu-HU" dirty="0" err="1" smtClean="0">
                <a:solidFill>
                  <a:schemeClr val="tx1">
                    <a:lumMod val="75000"/>
                  </a:schemeClr>
                </a:solidFill>
              </a:rPr>
              <a:t>it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75000"/>
                  </a:schemeClr>
                </a:solidFill>
              </a:rPr>
              <a:t>can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75000"/>
                  </a:schemeClr>
                </a:solidFill>
              </a:rPr>
              <a:t>use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75000"/>
                  </a:schemeClr>
                </a:solidFill>
              </a:rPr>
              <a:t>instanceVar</a:t>
            </a:r>
            <a:endParaRPr lang="hu-HU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  		</a:t>
            </a:r>
            <a:r>
              <a:rPr lang="hu-HU" b="1" dirty="0" smtClean="0"/>
              <a:t>}</a:t>
            </a:r>
            <a:endParaRPr lang="hu-HU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hu-HU" dirty="0"/>
              <a:t> </a:t>
            </a:r>
            <a:r>
              <a:rPr lang="hu-HU" dirty="0" smtClean="0"/>
              <a:t>	</a:t>
            </a:r>
            <a:r>
              <a:rPr lang="hu-HU" b="1" dirty="0" smtClean="0"/>
              <a:t>}</a:t>
            </a:r>
            <a:r>
              <a:rPr lang="hu-HU" dirty="0"/>
              <a:t>  </a:t>
            </a:r>
          </a:p>
          <a:p>
            <a:r>
              <a:rPr lang="hu-HU" b="1" dirty="0"/>
              <a:t>}</a:t>
            </a:r>
            <a:r>
              <a:rPr lang="hu-HU" dirty="0"/>
              <a:t>  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834183" y="3838834"/>
            <a:ext cx="3810563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Outer</a:t>
            </a:r>
            <a:r>
              <a:rPr lang="hu-HU" b="1" dirty="0" smtClean="0">
                <a:solidFill>
                  <a:srgbClr val="FFC000"/>
                </a:solidFill>
              </a:rPr>
              <a:t> </a:t>
            </a:r>
            <a:r>
              <a:rPr lang="hu-HU" dirty="0" smtClean="0"/>
              <a:t>o </a:t>
            </a:r>
            <a:r>
              <a:rPr lang="hu-HU" dirty="0"/>
              <a:t>= </a:t>
            </a:r>
            <a:r>
              <a:rPr lang="hu-HU" b="1" dirty="0" err="1">
                <a:solidFill>
                  <a:srgbClr val="FFC000"/>
                </a:solidFill>
              </a:rPr>
              <a:t>new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b="1" dirty="0" err="1">
                <a:solidFill>
                  <a:srgbClr val="FFC000"/>
                </a:solidFill>
              </a:rPr>
              <a:t>Outer</a:t>
            </a:r>
            <a:r>
              <a:rPr lang="hu-HU" b="1" dirty="0" smtClean="0"/>
              <a:t>();</a:t>
            </a:r>
          </a:p>
          <a:p>
            <a:endParaRPr lang="hu-HU" b="1" dirty="0"/>
          </a:p>
          <a:p>
            <a:endParaRPr lang="hu-HU" b="1" dirty="0" smtClean="0"/>
          </a:p>
          <a:p>
            <a:endParaRPr lang="hu-HU" b="1" dirty="0"/>
          </a:p>
        </p:txBody>
      </p:sp>
      <p:sp>
        <p:nvSpPr>
          <p:cNvPr id="15" name="Téglalap 14"/>
          <p:cNvSpPr/>
          <p:nvPr/>
        </p:nvSpPr>
        <p:spPr>
          <a:xfrm>
            <a:off x="1436943" y="3748216"/>
            <a:ext cx="4753233" cy="111210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46111" y="3179805"/>
            <a:ext cx="6277232" cy="225716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646111" y="1773156"/>
            <a:ext cx="109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 </a:t>
            </a:r>
            <a:r>
              <a:rPr lang="en-US" dirty="0" smtClean="0">
                <a:solidFill>
                  <a:srgbClr val="00B0F0"/>
                </a:solidFill>
              </a:rPr>
              <a:t>Inner</a:t>
            </a:r>
            <a:r>
              <a:rPr lang="en-US" dirty="0" smtClean="0"/>
              <a:t> </a:t>
            </a:r>
            <a:r>
              <a:rPr lang="en-US" dirty="0"/>
              <a:t>class is accessing the </a:t>
            </a:r>
            <a:r>
              <a:rPr lang="en-US" dirty="0" smtClean="0">
                <a:solidFill>
                  <a:srgbClr val="92D050"/>
                </a:solidFill>
              </a:rPr>
              <a:t>instance</a:t>
            </a:r>
            <a:r>
              <a:rPr lang="hu-HU" dirty="0" smtClean="0">
                <a:solidFill>
                  <a:srgbClr val="92D050"/>
                </a:solidFill>
              </a:rPr>
              <a:t> </a:t>
            </a:r>
            <a:r>
              <a:rPr lang="hu-HU" dirty="0" err="1" smtClean="0">
                <a:solidFill>
                  <a:srgbClr val="92D050"/>
                </a:solidFill>
              </a:rPr>
              <a:t>variable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/>
              <a:t>member of the </a:t>
            </a:r>
            <a:r>
              <a:rPr lang="en-US" dirty="0">
                <a:solidFill>
                  <a:srgbClr val="FFC000"/>
                </a:solidFill>
              </a:rPr>
              <a:t>Outer</a:t>
            </a:r>
            <a:r>
              <a:rPr lang="en-US" dirty="0"/>
              <a:t> class.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7834183" y="2600029"/>
            <a:ext cx="401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want to instantiate </a:t>
            </a:r>
            <a:r>
              <a:rPr lang="hu-HU" dirty="0" smtClean="0">
                <a:solidFill>
                  <a:srgbClr val="00B0F0"/>
                </a:solidFill>
              </a:rPr>
              <a:t>I</a:t>
            </a:r>
            <a:r>
              <a:rPr lang="en-US" dirty="0" err="1" smtClean="0">
                <a:solidFill>
                  <a:srgbClr val="00B0F0"/>
                </a:solidFill>
              </a:rPr>
              <a:t>nner</a:t>
            </a:r>
            <a:r>
              <a:rPr lang="en-US" dirty="0" smtClean="0"/>
              <a:t> class,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en-US" dirty="0" smtClean="0"/>
              <a:t>you must have to create the instance of </a:t>
            </a:r>
            <a:r>
              <a:rPr lang="hu-HU" dirty="0" smtClean="0">
                <a:solidFill>
                  <a:srgbClr val="FFC000"/>
                </a:solidFill>
              </a:rPr>
              <a:t>O</a:t>
            </a:r>
            <a:r>
              <a:rPr lang="en-US" dirty="0" err="1" smtClean="0">
                <a:solidFill>
                  <a:srgbClr val="FFC000"/>
                </a:solidFill>
              </a:rPr>
              <a:t>uter</a:t>
            </a:r>
            <a:r>
              <a:rPr lang="en-US" dirty="0" smtClean="0"/>
              <a:t> class. </a:t>
            </a:r>
            <a:endParaRPr lang="hu-HU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7785314" y="5132080"/>
            <a:ext cx="4299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an </a:t>
            </a:r>
            <a:r>
              <a:rPr lang="en-US" dirty="0" smtClean="0"/>
              <a:t>instance of </a:t>
            </a:r>
            <a:r>
              <a:rPr lang="hu-HU" dirty="0" smtClean="0">
                <a:solidFill>
                  <a:srgbClr val="00B0F0"/>
                </a:solidFill>
              </a:rPr>
              <a:t>I</a:t>
            </a:r>
            <a:r>
              <a:rPr lang="en-US" dirty="0" err="1" smtClean="0">
                <a:solidFill>
                  <a:srgbClr val="00B0F0"/>
                </a:solidFill>
              </a:rPr>
              <a:t>nner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class is created inside the instance of </a:t>
            </a:r>
            <a:r>
              <a:rPr lang="hu-HU" dirty="0" smtClean="0">
                <a:solidFill>
                  <a:srgbClr val="FFC000"/>
                </a:solidFill>
              </a:rPr>
              <a:t>O</a:t>
            </a:r>
            <a:r>
              <a:rPr lang="en-US" dirty="0" err="1" smtClean="0">
                <a:solidFill>
                  <a:srgbClr val="FFC000"/>
                </a:solidFill>
              </a:rPr>
              <a:t>uter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class</a:t>
            </a:r>
            <a:r>
              <a:rPr lang="hu-HU" dirty="0" smtClean="0"/>
              <a:t> and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,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access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inside</a:t>
            </a:r>
            <a:r>
              <a:rPr lang="hu-HU" dirty="0" smtClean="0"/>
              <a:t> </a:t>
            </a:r>
            <a:r>
              <a:rPr lang="hu-HU" dirty="0" err="1" smtClean="0"/>
              <a:t>Inner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7895408" y="4383122"/>
            <a:ext cx="3336325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rgbClr val="FFC000"/>
                </a:solidFill>
              </a:rPr>
              <a:t>Outer.</a:t>
            </a:r>
            <a:r>
              <a:rPr lang="hu-HU" b="1" dirty="0" err="1">
                <a:solidFill>
                  <a:srgbClr val="00B0F0"/>
                </a:solidFill>
              </a:rPr>
              <a:t>Inner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dirty="0"/>
              <a:t>i = </a:t>
            </a:r>
            <a:r>
              <a:rPr lang="hu-HU" b="1" dirty="0" err="1"/>
              <a:t>o.</a:t>
            </a:r>
            <a:r>
              <a:rPr lang="hu-HU" b="1" dirty="0" err="1">
                <a:solidFill>
                  <a:srgbClr val="00B0F0"/>
                </a:solidFill>
              </a:rPr>
              <a:t>new</a:t>
            </a:r>
            <a:r>
              <a:rPr lang="hu-HU" b="1" dirty="0">
                <a:solidFill>
                  <a:srgbClr val="00B0F0"/>
                </a:solidFill>
              </a:rPr>
              <a:t> </a:t>
            </a:r>
            <a:r>
              <a:rPr lang="hu-HU" b="1" dirty="0" err="1">
                <a:solidFill>
                  <a:srgbClr val="00B0F0"/>
                </a:solidFill>
              </a:rPr>
              <a:t>Inner</a:t>
            </a:r>
            <a:r>
              <a:rPr lang="hu-HU" b="1" dirty="0"/>
              <a:t>();</a:t>
            </a:r>
          </a:p>
          <a:p>
            <a:r>
              <a:rPr lang="hu-HU" dirty="0" err="1"/>
              <a:t>i.innerMethod</a:t>
            </a:r>
            <a:r>
              <a:rPr lang="hu-HU" dirty="0" smtClean="0"/>
              <a:t>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642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animBg="1"/>
      <p:bldP spid="6" grpId="0" animBg="1"/>
      <p:bldP spid="15" grpId="0" animBg="1"/>
      <p:bldP spid="16" grpId="0" animBg="1"/>
      <p:bldP spid="17" grpId="0"/>
      <p:bldP spid="18" grpId="0"/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smtClean="0"/>
              <a:t>Local </a:t>
            </a:r>
            <a:r>
              <a:rPr lang="hu-HU" sz="4000" dirty="0" err="1" smtClean="0"/>
              <a:t>Inner</a:t>
            </a:r>
            <a:r>
              <a:rPr lang="hu-HU" sz="4000" dirty="0" smtClean="0"/>
              <a:t> </a:t>
            </a:r>
            <a:r>
              <a:rPr lang="hu-HU" sz="4000" dirty="0" err="1" smtClean="0"/>
              <a:t>Class</a:t>
            </a:r>
            <a:endParaRPr lang="hu-HU" sz="4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646111" y="1355602"/>
            <a:ext cx="1088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Local</a:t>
            </a:r>
            <a:r>
              <a:rPr lang="en-US" dirty="0" smtClean="0"/>
              <a:t> </a:t>
            </a:r>
            <a:r>
              <a:rPr lang="hu-HU" dirty="0" err="1" smtClean="0"/>
              <a:t>Inner</a:t>
            </a:r>
            <a:r>
              <a:rPr lang="hu-HU" dirty="0" smtClean="0"/>
              <a:t> </a:t>
            </a:r>
            <a:r>
              <a:rPr lang="en-US" dirty="0" smtClean="0"/>
              <a:t>Class </a:t>
            </a:r>
            <a:r>
              <a:rPr lang="en-US" dirty="0"/>
              <a:t>is a non-static </a:t>
            </a:r>
            <a:r>
              <a:rPr lang="en-US" dirty="0" smtClean="0"/>
              <a:t>class</a:t>
            </a:r>
            <a:r>
              <a:rPr lang="hu-HU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is created inside a class but </a:t>
            </a:r>
            <a:r>
              <a:rPr lang="hu-HU" dirty="0" smtClean="0"/>
              <a:t>(and </a:t>
            </a:r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difference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previous</a:t>
            </a:r>
            <a:r>
              <a:rPr lang="hu-HU" dirty="0" smtClean="0"/>
              <a:t> </a:t>
            </a:r>
            <a:r>
              <a:rPr lang="hu-HU" dirty="0" err="1" smtClean="0"/>
              <a:t>Member</a:t>
            </a:r>
            <a:r>
              <a:rPr lang="hu-HU" dirty="0" smtClean="0"/>
              <a:t> </a:t>
            </a:r>
            <a:r>
              <a:rPr lang="hu-HU" dirty="0" err="1" smtClean="0"/>
              <a:t>Inner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) </a:t>
            </a:r>
            <a:r>
              <a:rPr lang="hu-HU" u="sng" dirty="0" err="1" smtClean="0"/>
              <a:t>in</a:t>
            </a:r>
            <a:r>
              <a:rPr lang="en-US" u="sng" dirty="0" smtClean="0"/>
              <a:t>side </a:t>
            </a:r>
            <a:r>
              <a:rPr lang="en-US" u="sng" dirty="0"/>
              <a:t>a method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646111" y="2031720"/>
            <a:ext cx="109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Local</a:t>
            </a:r>
            <a:r>
              <a:rPr lang="hu-HU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Inner</a:t>
            </a:r>
            <a:r>
              <a:rPr lang="en-US" dirty="0" smtClean="0"/>
              <a:t> </a:t>
            </a:r>
            <a:r>
              <a:rPr lang="en-US" dirty="0"/>
              <a:t>class is accessing </a:t>
            </a:r>
            <a:r>
              <a:rPr lang="en-US" dirty="0" smtClean="0"/>
              <a:t>the</a:t>
            </a:r>
            <a:r>
              <a:rPr lang="hu-HU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instance</a:t>
            </a:r>
            <a:r>
              <a:rPr lang="hu-HU" dirty="0" smtClean="0">
                <a:solidFill>
                  <a:srgbClr val="92D050"/>
                </a:solidFill>
              </a:rPr>
              <a:t> </a:t>
            </a:r>
            <a:r>
              <a:rPr lang="hu-HU" dirty="0" err="1" smtClean="0">
                <a:solidFill>
                  <a:srgbClr val="92D050"/>
                </a:solidFill>
              </a:rPr>
              <a:t>variable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/>
              <a:t>member of the </a:t>
            </a:r>
            <a:r>
              <a:rPr lang="en-US" dirty="0">
                <a:solidFill>
                  <a:srgbClr val="FFC000"/>
                </a:solidFill>
              </a:rPr>
              <a:t>Outer</a:t>
            </a:r>
            <a:r>
              <a:rPr lang="en-US" dirty="0"/>
              <a:t> class.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7732992" y="2731418"/>
            <a:ext cx="4012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instantiate Inner class inside of the method which contains the </a:t>
            </a:r>
            <a:r>
              <a:rPr lang="en-US" dirty="0">
                <a:solidFill>
                  <a:srgbClr val="00B0F0"/>
                </a:solidFill>
              </a:rPr>
              <a:t>Inner</a:t>
            </a:r>
            <a:r>
              <a:rPr lang="en-US" dirty="0"/>
              <a:t> Class. </a:t>
            </a:r>
            <a:r>
              <a:rPr lang="hu-HU" dirty="0" smtClean="0"/>
              <a:t>T</a:t>
            </a:r>
            <a:r>
              <a:rPr lang="en-US" dirty="0" smtClean="0"/>
              <a:t>his way</a:t>
            </a:r>
            <a:r>
              <a:rPr lang="hu-HU" dirty="0" smtClean="0"/>
              <a:t> y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can access the inner </a:t>
            </a:r>
            <a:r>
              <a:rPr lang="en-US" dirty="0" smtClean="0"/>
              <a:t>method.</a:t>
            </a:r>
            <a:endParaRPr lang="hu-HU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7732992" y="5139658"/>
            <a:ext cx="4351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that if you create an instance of </a:t>
            </a:r>
            <a:r>
              <a:rPr lang="en-US" dirty="0">
                <a:solidFill>
                  <a:srgbClr val="FFC000"/>
                </a:solidFill>
              </a:rPr>
              <a:t>Outer</a:t>
            </a:r>
            <a:r>
              <a:rPr lang="en-US" dirty="0"/>
              <a:t> class, you can call the method which contains the </a:t>
            </a:r>
            <a:r>
              <a:rPr lang="en-US" dirty="0">
                <a:solidFill>
                  <a:srgbClr val="00B0F0"/>
                </a:solidFill>
              </a:rPr>
              <a:t>Inner</a:t>
            </a:r>
            <a:r>
              <a:rPr lang="en-US" dirty="0"/>
              <a:t> Class.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1539911" y="2660458"/>
            <a:ext cx="4364283" cy="39703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b="1" dirty="0" smtClean="0">
              <a:solidFill>
                <a:srgbClr val="FFC000"/>
              </a:solidFill>
            </a:endParaRPr>
          </a:p>
          <a:p>
            <a:r>
              <a:rPr lang="hu-HU" b="1" dirty="0" err="1" smtClean="0">
                <a:solidFill>
                  <a:srgbClr val="FFC000"/>
                </a:solidFill>
              </a:rPr>
              <a:t>class</a:t>
            </a:r>
            <a:r>
              <a:rPr lang="hu-HU" b="1" dirty="0">
                <a:solidFill>
                  <a:srgbClr val="FFC000"/>
                </a:solidFill>
              </a:rPr>
              <a:t> </a:t>
            </a:r>
            <a:r>
              <a:rPr lang="hu-HU" b="1" dirty="0" err="1">
                <a:solidFill>
                  <a:srgbClr val="FFC000"/>
                </a:solidFill>
              </a:rPr>
              <a:t>Outer</a:t>
            </a:r>
            <a:r>
              <a:rPr lang="hu-HU" b="1" dirty="0"/>
              <a:t>{</a:t>
            </a:r>
            <a:r>
              <a:rPr lang="hu-HU" dirty="0"/>
              <a:t> 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private</a:t>
            </a:r>
            <a:r>
              <a:rPr lang="hu-HU" dirty="0" smtClean="0"/>
              <a:t> int </a:t>
            </a:r>
            <a:r>
              <a:rPr lang="hu-HU" dirty="0" err="1" smtClean="0">
                <a:solidFill>
                  <a:srgbClr val="92D050"/>
                </a:solidFill>
              </a:rPr>
              <a:t>instanceVar</a:t>
            </a:r>
            <a:r>
              <a:rPr lang="hu-HU" dirty="0" smtClean="0"/>
              <a:t> = 1;</a:t>
            </a:r>
          </a:p>
          <a:p>
            <a:r>
              <a:rPr lang="hu-HU" dirty="0"/>
              <a:t>	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/>
              <a:t>outer</a:t>
            </a:r>
            <a:r>
              <a:rPr lang="hu-HU" dirty="0" err="1" smtClean="0"/>
              <a:t>Method</a:t>
            </a:r>
            <a:r>
              <a:rPr lang="hu-HU" b="1" dirty="0" smtClean="0"/>
              <a:t>(){</a:t>
            </a:r>
          </a:p>
          <a:p>
            <a:r>
              <a:rPr lang="hu-HU" b="1" dirty="0" smtClean="0">
                <a:solidFill>
                  <a:srgbClr val="00B0F0"/>
                </a:solidFill>
              </a:rPr>
              <a:t>		</a:t>
            </a:r>
            <a:r>
              <a:rPr lang="hu-HU" b="1" dirty="0" err="1" smtClean="0">
                <a:solidFill>
                  <a:srgbClr val="00B0F0"/>
                </a:solidFill>
              </a:rPr>
              <a:t>class</a:t>
            </a:r>
            <a:r>
              <a:rPr lang="hu-HU" b="1" dirty="0">
                <a:solidFill>
                  <a:srgbClr val="00B0F0"/>
                </a:solidFill>
              </a:rPr>
              <a:t> </a:t>
            </a:r>
            <a:r>
              <a:rPr lang="hu-HU" b="1" dirty="0" err="1">
                <a:solidFill>
                  <a:srgbClr val="00B0F0"/>
                </a:solidFill>
              </a:rPr>
              <a:t>Inner</a:t>
            </a:r>
            <a:r>
              <a:rPr lang="hu-HU" b="1" dirty="0"/>
              <a:t>{</a:t>
            </a:r>
            <a:r>
              <a:rPr lang="hu-HU" dirty="0"/>
              <a:t>  </a:t>
            </a:r>
          </a:p>
          <a:p>
            <a:r>
              <a:rPr lang="hu-HU" dirty="0"/>
              <a:t>  	</a:t>
            </a:r>
            <a:r>
              <a:rPr lang="hu-HU" dirty="0" smtClean="0"/>
              <a:t>	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 smtClean="0"/>
              <a:t>innerMethod</a:t>
            </a:r>
            <a:r>
              <a:rPr lang="hu-HU" b="1" dirty="0" smtClean="0"/>
              <a:t>(){</a:t>
            </a:r>
          </a:p>
          <a:p>
            <a:r>
              <a:rPr lang="hu-HU" b="1" dirty="0" smtClean="0"/>
              <a:t>			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 //</a:t>
            </a:r>
            <a:r>
              <a:rPr lang="hu-HU" dirty="0" err="1">
                <a:solidFill>
                  <a:schemeClr val="tx1">
                    <a:lumMod val="75000"/>
                  </a:schemeClr>
                </a:solidFill>
              </a:rPr>
              <a:t>it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</a:schemeClr>
                </a:solidFill>
              </a:rPr>
              <a:t>can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</a:schemeClr>
                </a:solidFill>
              </a:rPr>
              <a:t>use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</a:schemeClr>
                </a:solidFill>
              </a:rPr>
              <a:t>instanceVar</a:t>
            </a:r>
            <a:endParaRPr lang="hu-HU" b="1" dirty="0"/>
          </a:p>
          <a:p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  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			</a:t>
            </a:r>
            <a:r>
              <a:rPr lang="hu-HU" b="1" dirty="0" smtClean="0"/>
              <a:t>}</a:t>
            </a:r>
            <a:endParaRPr lang="hu-HU" b="1" dirty="0"/>
          </a:p>
          <a:p>
            <a:r>
              <a:rPr lang="hu-HU" dirty="0"/>
              <a:t> 	</a:t>
            </a:r>
            <a:r>
              <a:rPr lang="hu-HU" dirty="0" smtClean="0"/>
              <a:t>	</a:t>
            </a:r>
            <a:r>
              <a:rPr lang="hu-HU" b="1" dirty="0" smtClean="0"/>
              <a:t>}</a:t>
            </a:r>
            <a:r>
              <a:rPr lang="hu-HU" dirty="0"/>
              <a:t>  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}</a:t>
            </a:r>
            <a:r>
              <a:rPr lang="hu-HU" dirty="0"/>
              <a:t> </a:t>
            </a:r>
          </a:p>
          <a:p>
            <a:r>
              <a:rPr lang="hu-HU" dirty="0"/>
              <a:t> </a:t>
            </a:r>
            <a:r>
              <a:rPr lang="hu-HU" b="1" dirty="0" smtClean="0"/>
              <a:t>}</a:t>
            </a:r>
            <a:r>
              <a:rPr lang="hu-HU" dirty="0"/>
              <a:t>  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583436" y="2951564"/>
            <a:ext cx="6277232" cy="33998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2428711" y="5144867"/>
            <a:ext cx="25866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00B0F0"/>
                </a:solidFill>
              </a:rPr>
              <a:t>Inner</a:t>
            </a:r>
            <a:r>
              <a:rPr lang="hu-HU" dirty="0" smtClean="0"/>
              <a:t> </a:t>
            </a:r>
            <a:r>
              <a:rPr lang="hu-HU" dirty="0"/>
              <a:t>i = </a:t>
            </a:r>
            <a:r>
              <a:rPr lang="hu-HU" b="1" dirty="0" err="1">
                <a:solidFill>
                  <a:srgbClr val="00B0F0"/>
                </a:solidFill>
              </a:rPr>
              <a:t>new</a:t>
            </a:r>
            <a:r>
              <a:rPr lang="hu-HU" b="1" dirty="0">
                <a:solidFill>
                  <a:srgbClr val="00B0F0"/>
                </a:solidFill>
              </a:rPr>
              <a:t> </a:t>
            </a:r>
            <a:r>
              <a:rPr lang="hu-HU" b="1" dirty="0" err="1">
                <a:solidFill>
                  <a:srgbClr val="00B0F0"/>
                </a:solidFill>
              </a:rPr>
              <a:t>Inner</a:t>
            </a:r>
            <a:r>
              <a:rPr lang="hu-HU" b="1" dirty="0" smtClean="0"/>
              <a:t>();</a:t>
            </a:r>
          </a:p>
          <a:p>
            <a:r>
              <a:rPr lang="hu-HU" dirty="0" smtClean="0"/>
              <a:t>i</a:t>
            </a:r>
            <a:r>
              <a:rPr lang="hu-HU" dirty="0"/>
              <a:t>. </a:t>
            </a:r>
            <a:r>
              <a:rPr lang="hu-HU" dirty="0" err="1"/>
              <a:t>innerMethod</a:t>
            </a:r>
            <a:r>
              <a:rPr lang="hu-HU" dirty="0" smtClean="0"/>
              <a:t>();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1168322" y="3814119"/>
            <a:ext cx="5107460" cy="138395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7732992" y="4169119"/>
            <a:ext cx="2710249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C000"/>
                </a:solidFill>
              </a:rPr>
              <a:t>Outer</a:t>
            </a:r>
            <a:r>
              <a:rPr lang="hu-HU" dirty="0" smtClean="0"/>
              <a:t> o </a:t>
            </a:r>
            <a:r>
              <a:rPr lang="hu-HU" dirty="0"/>
              <a:t>= </a:t>
            </a:r>
            <a:r>
              <a:rPr lang="hu-HU" b="1" dirty="0" err="1">
                <a:solidFill>
                  <a:srgbClr val="FFC000"/>
                </a:solidFill>
              </a:rPr>
              <a:t>new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Outer</a:t>
            </a:r>
            <a:r>
              <a:rPr lang="hu-HU" b="1" dirty="0" smtClean="0"/>
              <a:t>();</a:t>
            </a:r>
            <a:endParaRPr lang="hu-HU" b="1" dirty="0"/>
          </a:p>
          <a:p>
            <a:r>
              <a:rPr lang="hu-HU" dirty="0" err="1" smtClean="0"/>
              <a:t>o.outerMethod</a:t>
            </a:r>
            <a:r>
              <a:rPr lang="hu-HU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197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7" grpId="0"/>
      <p:bldP spid="18" grpId="0"/>
      <p:bldP spid="19" grpId="0"/>
      <p:bldP spid="12" grpId="0" animBg="1"/>
      <p:bldP spid="16" grpId="0" animBg="1"/>
      <p:bldP spid="5" grpId="0"/>
      <p:bldP spid="15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Static</a:t>
            </a:r>
            <a:r>
              <a:rPr lang="hu-HU" sz="4000" dirty="0" smtClean="0"/>
              <a:t> </a:t>
            </a:r>
            <a:r>
              <a:rPr lang="hu-HU" sz="4000" dirty="0" err="1" smtClean="0"/>
              <a:t>Nested</a:t>
            </a:r>
            <a:r>
              <a:rPr lang="hu-HU" sz="4000" dirty="0" smtClean="0"/>
              <a:t> </a:t>
            </a:r>
            <a:r>
              <a:rPr lang="hu-HU" sz="4000" dirty="0" err="1" smtClean="0"/>
              <a:t>Class</a:t>
            </a:r>
            <a:endParaRPr lang="hu-HU" sz="4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646111" y="1296567"/>
            <a:ext cx="1088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static nested class is a static class that is defined at the same level as static variables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 err="1" smtClean="0"/>
              <a:t>It’s</a:t>
            </a:r>
            <a:r>
              <a:rPr lang="hu-HU" dirty="0" smtClean="0"/>
              <a:t> a  </a:t>
            </a:r>
            <a:r>
              <a:rPr lang="en-US" dirty="0"/>
              <a:t>nested class which is a static member of the outer class. </a:t>
            </a:r>
            <a:endParaRPr lang="hu-HU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646111" y="1867134"/>
            <a:ext cx="1096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err="1" smtClean="0"/>
              <a:t>Static</a:t>
            </a:r>
            <a:r>
              <a:rPr lang="hu-HU" dirty="0" smtClean="0">
                <a:solidFill>
                  <a:srgbClr val="00B0F0"/>
                </a:solidFill>
              </a:rPr>
              <a:t> </a:t>
            </a:r>
            <a:r>
              <a:rPr lang="hu-HU" dirty="0" err="1" smtClean="0">
                <a:solidFill>
                  <a:srgbClr val="00B0F0"/>
                </a:solidFill>
              </a:rPr>
              <a:t>Nested</a:t>
            </a:r>
            <a:r>
              <a:rPr lang="en-US" dirty="0" smtClean="0"/>
              <a:t> </a:t>
            </a:r>
            <a:r>
              <a:rPr lang="en-US" dirty="0"/>
              <a:t>class is accessing the </a:t>
            </a:r>
            <a:r>
              <a:rPr lang="hu-HU" u="sng" dirty="0" err="1" smtClean="0">
                <a:solidFill>
                  <a:srgbClr val="92D050"/>
                </a:solidFill>
              </a:rPr>
              <a:t>static</a:t>
            </a:r>
            <a:r>
              <a:rPr lang="hu-HU" dirty="0" smtClean="0">
                <a:solidFill>
                  <a:srgbClr val="92D050"/>
                </a:solidFill>
              </a:rPr>
              <a:t> </a:t>
            </a:r>
            <a:r>
              <a:rPr lang="hu-HU" dirty="0" err="1" smtClean="0">
                <a:solidFill>
                  <a:srgbClr val="92D050"/>
                </a:solidFill>
              </a:rPr>
              <a:t>variable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/>
              <a:t>member of the </a:t>
            </a:r>
            <a:r>
              <a:rPr lang="en-US" dirty="0">
                <a:solidFill>
                  <a:srgbClr val="FFC000"/>
                </a:solidFill>
              </a:rPr>
              <a:t>Outer</a:t>
            </a:r>
            <a:r>
              <a:rPr lang="en-US" dirty="0"/>
              <a:t> class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/>
              <a:t> </a:t>
            </a:r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mind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smtClean="0"/>
              <a:t>i</a:t>
            </a:r>
            <a:r>
              <a:rPr lang="en-US" dirty="0" smtClean="0"/>
              <a:t>t </a:t>
            </a:r>
            <a:r>
              <a:rPr lang="en-US" dirty="0"/>
              <a:t>cannot access non-static instance variables and methods of the outer </a:t>
            </a:r>
            <a:r>
              <a:rPr lang="en-US" dirty="0" smtClean="0"/>
              <a:t>class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7551756" y="2813760"/>
            <a:ext cx="432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00B0F0"/>
                </a:solidFill>
              </a:rPr>
              <a:t>Nested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en-US" dirty="0"/>
              <a:t>can be accessed without instantiating the </a:t>
            </a:r>
            <a:r>
              <a:rPr lang="hu-HU" dirty="0" smtClean="0">
                <a:solidFill>
                  <a:srgbClr val="FFC000"/>
                </a:solidFill>
              </a:rPr>
              <a:t>O</a:t>
            </a:r>
            <a:r>
              <a:rPr lang="en-US" dirty="0" err="1" smtClean="0">
                <a:solidFill>
                  <a:srgbClr val="FFC000"/>
                </a:solidFill>
              </a:rPr>
              <a:t>uter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/>
              <a:t>class, using other static members</a:t>
            </a:r>
            <a:r>
              <a:rPr lang="hu-HU" dirty="0"/>
              <a:t>.</a:t>
            </a:r>
          </a:p>
        </p:txBody>
      </p:sp>
      <p:sp>
        <p:nvSpPr>
          <p:cNvPr id="19" name="Szövegdoboz 18"/>
          <p:cNvSpPr txBox="1"/>
          <p:nvPr/>
        </p:nvSpPr>
        <p:spPr>
          <a:xfrm>
            <a:off x="7551757" y="5113807"/>
            <a:ext cx="38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that you can access the method inside </a:t>
            </a:r>
            <a:r>
              <a:rPr lang="hu-HU" dirty="0" err="1" smtClean="0">
                <a:solidFill>
                  <a:srgbClr val="00B0F0"/>
                </a:solidFill>
              </a:rPr>
              <a:t>Nested</a:t>
            </a:r>
            <a:r>
              <a:rPr lang="en-US" dirty="0" smtClean="0"/>
              <a:t> </a:t>
            </a:r>
            <a:r>
              <a:rPr lang="en-US" dirty="0"/>
              <a:t>class.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1436944" y="2874937"/>
            <a:ext cx="4329542" cy="28623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b="1" dirty="0" smtClean="0">
              <a:solidFill>
                <a:srgbClr val="FFC000"/>
              </a:solidFill>
            </a:endParaRPr>
          </a:p>
          <a:p>
            <a:r>
              <a:rPr lang="hu-HU" b="1" dirty="0" err="1" smtClean="0">
                <a:solidFill>
                  <a:srgbClr val="FFC000"/>
                </a:solidFill>
              </a:rPr>
              <a:t>class</a:t>
            </a:r>
            <a:r>
              <a:rPr lang="hu-HU" b="1" dirty="0">
                <a:solidFill>
                  <a:srgbClr val="FFC000"/>
                </a:solidFill>
              </a:rPr>
              <a:t> </a:t>
            </a:r>
            <a:r>
              <a:rPr lang="hu-HU" b="1" dirty="0" err="1">
                <a:solidFill>
                  <a:srgbClr val="FFC000"/>
                </a:solidFill>
              </a:rPr>
              <a:t>Outer</a:t>
            </a:r>
            <a:r>
              <a:rPr lang="hu-HU" b="1" dirty="0"/>
              <a:t>{</a:t>
            </a:r>
            <a:r>
              <a:rPr lang="hu-HU" dirty="0"/>
              <a:t>  </a:t>
            </a:r>
          </a:p>
          <a:p>
            <a:r>
              <a:rPr lang="hu-HU" dirty="0"/>
              <a:t> </a:t>
            </a:r>
            <a:r>
              <a:rPr lang="hu-HU" dirty="0" smtClean="0"/>
              <a:t>	</a:t>
            </a:r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 smtClean="0"/>
              <a:t>static</a:t>
            </a:r>
            <a:r>
              <a:rPr lang="hu-HU" dirty="0" smtClean="0"/>
              <a:t> int </a:t>
            </a:r>
            <a:r>
              <a:rPr lang="hu-HU" dirty="0" err="1" smtClean="0">
                <a:solidFill>
                  <a:srgbClr val="92D050"/>
                </a:solidFill>
              </a:rPr>
              <a:t>staticVar</a:t>
            </a:r>
            <a:r>
              <a:rPr lang="hu-HU" dirty="0" smtClean="0"/>
              <a:t> </a:t>
            </a:r>
            <a:r>
              <a:rPr lang="hu-HU" dirty="0"/>
              <a:t>= 1</a:t>
            </a:r>
            <a:r>
              <a:rPr lang="hu-HU" dirty="0" smtClean="0"/>
              <a:t>;</a:t>
            </a:r>
            <a:endParaRPr lang="hu-HU" dirty="0"/>
          </a:p>
          <a:p>
            <a:r>
              <a:rPr lang="hu-HU" dirty="0"/>
              <a:t> </a:t>
            </a:r>
            <a:r>
              <a:rPr lang="hu-HU" dirty="0" smtClean="0"/>
              <a:t>	</a:t>
            </a:r>
            <a:r>
              <a:rPr lang="hu-HU" b="1" dirty="0" err="1" smtClean="0">
                <a:solidFill>
                  <a:srgbClr val="00B0F0"/>
                </a:solidFill>
              </a:rPr>
              <a:t>static</a:t>
            </a:r>
            <a:r>
              <a:rPr lang="hu-HU" b="1" dirty="0" smtClean="0">
                <a:solidFill>
                  <a:srgbClr val="00B0F0"/>
                </a:solidFill>
              </a:rPr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class</a:t>
            </a:r>
            <a:r>
              <a:rPr lang="hu-HU" b="1" dirty="0">
                <a:solidFill>
                  <a:srgbClr val="00B0F0"/>
                </a:solidFill>
              </a:rPr>
              <a:t> </a:t>
            </a:r>
            <a:r>
              <a:rPr lang="hu-HU" b="1" dirty="0" err="1" smtClean="0">
                <a:solidFill>
                  <a:srgbClr val="00B0F0"/>
                </a:solidFill>
              </a:rPr>
              <a:t>Nested</a:t>
            </a:r>
            <a:r>
              <a:rPr lang="hu-HU" b="1" dirty="0" smtClean="0"/>
              <a:t>{</a:t>
            </a:r>
            <a:r>
              <a:rPr lang="hu-HU" dirty="0"/>
              <a:t>  </a:t>
            </a:r>
          </a:p>
          <a:p>
            <a:r>
              <a:rPr lang="hu-HU" dirty="0"/>
              <a:t>    	</a:t>
            </a:r>
            <a:r>
              <a:rPr lang="hu-HU" dirty="0" smtClean="0"/>
              <a:t>	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 smtClean="0"/>
              <a:t>nestedMethod</a:t>
            </a:r>
            <a:r>
              <a:rPr lang="hu-HU" b="1" dirty="0" smtClean="0"/>
              <a:t>(){</a:t>
            </a:r>
          </a:p>
          <a:p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		//</a:t>
            </a:r>
            <a:r>
              <a:rPr lang="hu-HU" dirty="0" err="1">
                <a:solidFill>
                  <a:schemeClr val="tx1">
                    <a:lumMod val="75000"/>
                  </a:schemeClr>
                </a:solidFill>
              </a:rPr>
              <a:t>it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</a:schemeClr>
                </a:solidFill>
              </a:rPr>
              <a:t>can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</a:schemeClr>
                </a:solidFill>
              </a:rPr>
              <a:t>use</a:t>
            </a:r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tx1">
                    <a:lumMod val="75000"/>
                  </a:schemeClr>
                </a:solidFill>
              </a:rPr>
              <a:t>staticVar</a:t>
            </a:r>
            <a:endParaRPr lang="hu-HU" b="1" dirty="0"/>
          </a:p>
          <a:p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  		</a:t>
            </a:r>
            <a:r>
              <a:rPr lang="hu-HU" b="1" dirty="0" smtClean="0"/>
              <a:t>}</a:t>
            </a:r>
            <a:endParaRPr lang="hu-HU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hu-HU" dirty="0"/>
              <a:t> </a:t>
            </a:r>
            <a:r>
              <a:rPr lang="hu-HU" dirty="0" smtClean="0"/>
              <a:t>	</a:t>
            </a:r>
            <a:r>
              <a:rPr lang="hu-HU" b="1" dirty="0" smtClean="0"/>
              <a:t>}</a:t>
            </a:r>
            <a:r>
              <a:rPr lang="hu-HU" dirty="0"/>
              <a:t>  </a:t>
            </a:r>
          </a:p>
          <a:p>
            <a:r>
              <a:rPr lang="hu-HU" b="1" dirty="0"/>
              <a:t>}</a:t>
            </a:r>
            <a:r>
              <a:rPr lang="hu-HU" dirty="0"/>
              <a:t>  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22" name="Téglalap 21"/>
          <p:cNvSpPr/>
          <p:nvPr/>
        </p:nvSpPr>
        <p:spPr>
          <a:xfrm>
            <a:off x="1037969" y="3748216"/>
            <a:ext cx="5152208" cy="111210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313038" y="3179805"/>
            <a:ext cx="6610305" cy="225716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/>
          <p:cNvSpPr txBox="1"/>
          <p:nvPr/>
        </p:nvSpPr>
        <p:spPr>
          <a:xfrm>
            <a:off x="7607613" y="4102283"/>
            <a:ext cx="4271346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rgbClr val="FFC000"/>
                </a:solidFill>
              </a:rPr>
              <a:t>Outer</a:t>
            </a:r>
            <a:r>
              <a:rPr lang="hu-HU" dirty="0" err="1" smtClean="0"/>
              <a:t>.</a:t>
            </a:r>
            <a:r>
              <a:rPr lang="hu-HU" b="1" dirty="0" err="1" smtClean="0">
                <a:solidFill>
                  <a:srgbClr val="00B0F0"/>
                </a:solidFill>
              </a:rPr>
              <a:t>Nested</a:t>
            </a:r>
            <a:r>
              <a:rPr lang="hu-HU" dirty="0" smtClean="0"/>
              <a:t> i </a:t>
            </a:r>
            <a:r>
              <a:rPr lang="hu-HU" dirty="0"/>
              <a:t>= </a:t>
            </a:r>
            <a:r>
              <a:rPr lang="hu-HU" b="1" dirty="0" err="1">
                <a:solidFill>
                  <a:srgbClr val="FFC000"/>
                </a:solidFill>
              </a:rPr>
              <a:t>new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Outer</a:t>
            </a:r>
            <a:r>
              <a:rPr lang="hu-HU" b="1" dirty="0" err="1" smtClean="0"/>
              <a:t>.</a:t>
            </a:r>
            <a:r>
              <a:rPr lang="hu-HU" b="1" dirty="0" err="1" smtClean="0">
                <a:solidFill>
                  <a:srgbClr val="00B0F0"/>
                </a:solidFill>
              </a:rPr>
              <a:t>Nested</a:t>
            </a:r>
            <a:r>
              <a:rPr lang="hu-HU" b="1" dirty="0" smtClean="0"/>
              <a:t>();</a:t>
            </a:r>
            <a:endParaRPr lang="hu-HU" b="1" dirty="0"/>
          </a:p>
          <a:p>
            <a:r>
              <a:rPr lang="hu-HU" dirty="0" smtClean="0"/>
              <a:t>i.</a:t>
            </a:r>
            <a:r>
              <a:rPr lang="hu-HU" dirty="0"/>
              <a:t> </a:t>
            </a:r>
            <a:r>
              <a:rPr lang="hu-HU" dirty="0" err="1" smtClean="0"/>
              <a:t>nestedMethod</a:t>
            </a:r>
            <a:r>
              <a:rPr lang="hu-HU" dirty="0" smtClean="0"/>
              <a:t>();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647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7" grpId="0"/>
      <p:bldP spid="18" grpId="0"/>
      <p:bldP spid="19" grpId="0"/>
      <p:bldP spid="13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Anonymous</a:t>
            </a:r>
            <a:r>
              <a:rPr lang="hu-HU" sz="4000" dirty="0" smtClean="0"/>
              <a:t> </a:t>
            </a:r>
            <a:r>
              <a:rPr lang="hu-HU" sz="4000" dirty="0" err="1" smtClean="0"/>
              <a:t>Inner</a:t>
            </a:r>
            <a:r>
              <a:rPr lang="hu-HU" sz="4000" dirty="0" smtClean="0"/>
              <a:t> </a:t>
            </a:r>
            <a:r>
              <a:rPr lang="hu-HU" sz="4000" dirty="0" err="1" smtClean="0"/>
              <a:t>Class</a:t>
            </a:r>
            <a:endParaRPr lang="hu-HU" sz="40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646111" y="1131894"/>
            <a:ext cx="1088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an inner class without a name. It should be </a:t>
            </a:r>
            <a:r>
              <a:rPr lang="en-US" dirty="0" smtClean="0"/>
              <a:t>use</a:t>
            </a:r>
            <a:r>
              <a:rPr lang="hu-HU" dirty="0" smtClean="0"/>
              <a:t>d</a:t>
            </a:r>
            <a:r>
              <a:rPr lang="en-US" dirty="0" smtClean="0"/>
              <a:t> </a:t>
            </a:r>
            <a:r>
              <a:rPr lang="en-US" dirty="0"/>
              <a:t>if you have to override </a:t>
            </a:r>
            <a:r>
              <a:rPr lang="hu-HU" dirty="0" smtClean="0"/>
              <a:t>a </a:t>
            </a:r>
            <a:r>
              <a:rPr lang="en-US" dirty="0" smtClean="0"/>
              <a:t>method </a:t>
            </a:r>
            <a:r>
              <a:rPr lang="en-US" dirty="0"/>
              <a:t>of </a:t>
            </a:r>
            <a:r>
              <a:rPr lang="hu-HU" dirty="0" smtClean="0"/>
              <a:t>a </a:t>
            </a:r>
            <a:r>
              <a:rPr lang="en-US" dirty="0" smtClean="0"/>
              <a:t>class </a:t>
            </a:r>
            <a:r>
              <a:rPr lang="en-US" dirty="0"/>
              <a:t>or </a:t>
            </a:r>
            <a:r>
              <a:rPr lang="hu-HU" dirty="0" smtClean="0"/>
              <a:t>an </a:t>
            </a:r>
            <a:r>
              <a:rPr lang="en-US" dirty="0" smtClean="0"/>
              <a:t>interface</a:t>
            </a:r>
            <a:r>
              <a:rPr lang="en-US" dirty="0"/>
              <a:t>. We can have an anonymous inner class that </a:t>
            </a:r>
            <a:r>
              <a:rPr lang="en-US" u="sng" dirty="0">
                <a:solidFill>
                  <a:srgbClr val="00B0F0"/>
                </a:solidFill>
              </a:rPr>
              <a:t>extends a </a:t>
            </a:r>
            <a:r>
              <a:rPr lang="en-US" u="sng" dirty="0" smtClean="0">
                <a:solidFill>
                  <a:srgbClr val="00B0F0"/>
                </a:solidFill>
              </a:rPr>
              <a:t>class</a:t>
            </a:r>
            <a:r>
              <a:rPr lang="hu-HU" dirty="0" smtClean="0"/>
              <a:t> (</a:t>
            </a:r>
            <a:r>
              <a:rPr lang="en-US" dirty="0"/>
              <a:t>may be abstract or </a:t>
            </a:r>
            <a:r>
              <a:rPr lang="en-US" dirty="0" smtClean="0"/>
              <a:t>concrete</a:t>
            </a:r>
            <a:r>
              <a:rPr lang="hu-HU" dirty="0" smtClean="0"/>
              <a:t>)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u="sng" dirty="0" err="1">
                <a:solidFill>
                  <a:srgbClr val="FFC000"/>
                </a:solidFill>
              </a:rPr>
              <a:t>implements</a:t>
            </a:r>
            <a:r>
              <a:rPr lang="hu-HU" u="sng" dirty="0">
                <a:solidFill>
                  <a:srgbClr val="FFC000"/>
                </a:solidFill>
              </a:rPr>
              <a:t> an </a:t>
            </a:r>
            <a:r>
              <a:rPr lang="hu-HU" u="sng" dirty="0" err="1" smtClean="0">
                <a:solidFill>
                  <a:srgbClr val="FFC000"/>
                </a:solidFill>
              </a:rPr>
              <a:t>interface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777917" y="2259762"/>
            <a:ext cx="5156885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b="1" dirty="0" smtClean="0">
              <a:solidFill>
                <a:srgbClr val="FFC000"/>
              </a:solidFill>
            </a:endParaRPr>
          </a:p>
          <a:p>
            <a:r>
              <a:rPr lang="hu-HU" b="1" dirty="0" err="1">
                <a:solidFill>
                  <a:srgbClr val="00B0F0"/>
                </a:solidFill>
              </a:rPr>
              <a:t>abstract</a:t>
            </a:r>
            <a:r>
              <a:rPr lang="hu-HU" b="1" dirty="0">
                <a:solidFill>
                  <a:srgbClr val="00B0F0"/>
                </a:solidFill>
              </a:rPr>
              <a:t> </a:t>
            </a:r>
            <a:r>
              <a:rPr lang="hu-HU" b="1" dirty="0" err="1">
                <a:solidFill>
                  <a:srgbClr val="00B0F0"/>
                </a:solidFill>
              </a:rPr>
              <a:t>class</a:t>
            </a:r>
            <a:r>
              <a:rPr lang="hu-HU" b="1" dirty="0">
                <a:solidFill>
                  <a:srgbClr val="00B0F0"/>
                </a:solidFill>
              </a:rPr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AClass</a:t>
            </a:r>
            <a:r>
              <a:rPr lang="hu-HU" b="1" dirty="0"/>
              <a:t>{</a:t>
            </a:r>
            <a:r>
              <a:rPr lang="hu-HU" dirty="0"/>
              <a:t>  </a:t>
            </a:r>
          </a:p>
          <a:p>
            <a:r>
              <a:rPr lang="hu-HU" dirty="0"/>
              <a:t>    	</a:t>
            </a:r>
            <a:r>
              <a:rPr lang="hu-HU" dirty="0" err="1" smtClean="0"/>
              <a:t>abstract</a:t>
            </a:r>
            <a:r>
              <a:rPr lang="hu-HU" dirty="0" smtClean="0"/>
              <a:t> 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 smtClean="0"/>
              <a:t>absMethod</a:t>
            </a:r>
            <a:r>
              <a:rPr lang="hu-HU" b="1" dirty="0" smtClean="0"/>
              <a:t>();</a:t>
            </a:r>
          </a:p>
          <a:p>
            <a:r>
              <a:rPr lang="hu-HU" b="1" dirty="0" smtClean="0"/>
              <a:t>}</a:t>
            </a:r>
            <a:r>
              <a:rPr lang="hu-HU" dirty="0"/>
              <a:t>  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777917" y="3941628"/>
            <a:ext cx="5156885" cy="25853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dirty="0" smtClean="0">
              <a:solidFill>
                <a:srgbClr val="00B0F0"/>
              </a:solidFill>
            </a:endParaRPr>
          </a:p>
          <a:p>
            <a:r>
              <a:rPr lang="hu-HU" b="1" dirty="0" err="1" smtClean="0">
                <a:solidFill>
                  <a:srgbClr val="00B0F0"/>
                </a:solidFill>
              </a:rPr>
              <a:t>AClass</a:t>
            </a:r>
            <a:r>
              <a:rPr lang="hu-HU" dirty="0" smtClean="0"/>
              <a:t> </a:t>
            </a:r>
            <a:r>
              <a:rPr lang="hu-HU" dirty="0" err="1"/>
              <a:t>aClass</a:t>
            </a:r>
            <a:r>
              <a:rPr lang="hu-HU" dirty="0"/>
              <a:t> = </a:t>
            </a:r>
            <a:r>
              <a:rPr lang="hu-HU" b="1" dirty="0" err="1">
                <a:solidFill>
                  <a:srgbClr val="00B0F0"/>
                </a:solidFill>
              </a:rPr>
              <a:t>new</a:t>
            </a:r>
            <a:r>
              <a:rPr lang="hu-HU" b="1" dirty="0"/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AClass</a:t>
            </a:r>
            <a:r>
              <a:rPr lang="hu-HU" b="1" dirty="0"/>
              <a:t>() {</a:t>
            </a:r>
          </a:p>
          <a:p>
            <a:r>
              <a:rPr lang="hu-HU" dirty="0" smtClean="0"/>
              <a:t>	@</a:t>
            </a:r>
            <a:r>
              <a:rPr lang="hu-HU" dirty="0" err="1"/>
              <a:t>Override</a:t>
            </a:r>
            <a:endParaRPr lang="hu-HU" dirty="0"/>
          </a:p>
          <a:p>
            <a:r>
              <a:rPr lang="hu-HU" b="1" dirty="0" smtClean="0"/>
              <a:t>	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/>
              <a:t>absMethod</a:t>
            </a:r>
            <a:r>
              <a:rPr lang="hu-HU" b="1" dirty="0" smtClean="0"/>
              <a:t>() </a:t>
            </a:r>
            <a:r>
              <a:rPr lang="hu-HU" b="1" dirty="0"/>
              <a:t>{</a:t>
            </a:r>
          </a:p>
          <a:p>
            <a:r>
              <a:rPr lang="hu-HU" dirty="0" smtClean="0"/>
              <a:t>	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//</a:t>
            </a:r>
            <a:r>
              <a:rPr lang="hu-HU" dirty="0" err="1" smtClean="0">
                <a:solidFill>
                  <a:schemeClr val="tx1">
                    <a:lumMod val="75000"/>
                  </a:schemeClr>
                </a:solidFill>
              </a:rPr>
              <a:t>code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 here</a:t>
            </a:r>
            <a:endParaRPr lang="hu-HU" b="1" i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hu-HU" dirty="0" smtClean="0"/>
              <a:t>	</a:t>
            </a:r>
            <a:r>
              <a:rPr lang="hu-HU" b="1" dirty="0" smtClean="0"/>
              <a:t>}</a:t>
            </a:r>
            <a:endParaRPr lang="hu-HU" b="1" dirty="0"/>
          </a:p>
          <a:p>
            <a:r>
              <a:rPr lang="hu-HU" b="1" dirty="0"/>
              <a:t>};</a:t>
            </a:r>
          </a:p>
          <a:p>
            <a:r>
              <a:rPr lang="hu-HU" dirty="0" err="1" smtClean="0"/>
              <a:t>aClass.absMethod</a:t>
            </a:r>
            <a:r>
              <a:rPr lang="hu-HU" b="1" dirty="0" smtClean="0"/>
              <a:t>();</a:t>
            </a:r>
          </a:p>
          <a:p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6376088" y="2259762"/>
            <a:ext cx="5156885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b="1" dirty="0" smtClean="0">
              <a:solidFill>
                <a:srgbClr val="FFC000"/>
              </a:solidFill>
            </a:endParaRPr>
          </a:p>
          <a:p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b="1" dirty="0" err="1">
                <a:solidFill>
                  <a:srgbClr val="FFC000"/>
                </a:solidFill>
              </a:rPr>
              <a:t>interface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b="1" dirty="0" err="1" smtClean="0">
                <a:solidFill>
                  <a:srgbClr val="FFC000"/>
                </a:solidFill>
              </a:rPr>
              <a:t>AInterface</a:t>
            </a:r>
            <a:r>
              <a:rPr lang="hu-HU" b="1" dirty="0" smtClean="0"/>
              <a:t>{</a:t>
            </a:r>
            <a:r>
              <a:rPr lang="hu-HU" dirty="0"/>
              <a:t>  </a:t>
            </a:r>
          </a:p>
          <a:p>
            <a:r>
              <a:rPr lang="hu-HU" dirty="0"/>
              <a:t>    	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 smtClean="0"/>
              <a:t>intMethod</a:t>
            </a:r>
            <a:r>
              <a:rPr lang="hu-HU" b="1" dirty="0" smtClean="0"/>
              <a:t>();</a:t>
            </a:r>
          </a:p>
          <a:p>
            <a:r>
              <a:rPr lang="hu-HU" b="1" dirty="0" smtClean="0"/>
              <a:t>}</a:t>
            </a:r>
            <a:r>
              <a:rPr lang="hu-HU" dirty="0"/>
              <a:t>  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6376088" y="3941628"/>
            <a:ext cx="5156885" cy="25853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dirty="0" smtClean="0">
              <a:solidFill>
                <a:srgbClr val="00B0F0"/>
              </a:solidFill>
            </a:endParaRPr>
          </a:p>
          <a:p>
            <a:r>
              <a:rPr lang="hu-HU" b="1" dirty="0" err="1">
                <a:solidFill>
                  <a:srgbClr val="FFC000"/>
                </a:solidFill>
              </a:rPr>
              <a:t>AInterface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dirty="0" err="1" smtClean="0"/>
              <a:t>aInterface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b="1" dirty="0" err="1">
                <a:solidFill>
                  <a:srgbClr val="FFC000"/>
                </a:solidFill>
              </a:rPr>
              <a:t>new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b="1" dirty="0" err="1">
                <a:solidFill>
                  <a:srgbClr val="FFC000"/>
                </a:solidFill>
              </a:rPr>
              <a:t>AInterface</a:t>
            </a:r>
            <a:r>
              <a:rPr lang="hu-HU" b="1" dirty="0" smtClean="0"/>
              <a:t>() </a:t>
            </a:r>
            <a:r>
              <a:rPr lang="hu-HU" b="1" dirty="0"/>
              <a:t>{</a:t>
            </a:r>
          </a:p>
          <a:p>
            <a:r>
              <a:rPr lang="hu-HU" b="1" dirty="0" smtClean="0"/>
              <a:t>	</a:t>
            </a:r>
            <a:r>
              <a:rPr lang="hu-HU" dirty="0" err="1" smtClean="0"/>
              <a:t>public</a:t>
            </a:r>
            <a:r>
              <a:rPr lang="hu-HU" b="1" dirty="0" smtClean="0"/>
              <a:t> 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 smtClean="0"/>
              <a:t>intMethod</a:t>
            </a:r>
            <a:r>
              <a:rPr lang="hu-HU" b="1" dirty="0" smtClean="0"/>
              <a:t>() </a:t>
            </a:r>
            <a:r>
              <a:rPr lang="hu-HU" b="1" dirty="0"/>
              <a:t>{</a:t>
            </a:r>
          </a:p>
          <a:p>
            <a:r>
              <a:rPr lang="hu-HU" dirty="0" smtClean="0"/>
              <a:t>	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//</a:t>
            </a:r>
            <a:r>
              <a:rPr lang="hu-HU" dirty="0" err="1" smtClean="0">
                <a:solidFill>
                  <a:schemeClr val="tx1">
                    <a:lumMod val="75000"/>
                  </a:schemeClr>
                </a:solidFill>
              </a:rPr>
              <a:t>code</a:t>
            </a:r>
            <a:r>
              <a:rPr lang="hu-HU" dirty="0" smtClean="0">
                <a:solidFill>
                  <a:schemeClr val="tx1">
                    <a:lumMod val="75000"/>
                  </a:schemeClr>
                </a:solidFill>
              </a:rPr>
              <a:t> here</a:t>
            </a:r>
            <a:endParaRPr lang="hu-HU" b="1" i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hu-HU" dirty="0" smtClean="0"/>
              <a:t>	</a:t>
            </a:r>
            <a:r>
              <a:rPr lang="hu-HU" b="1" dirty="0" smtClean="0"/>
              <a:t>}</a:t>
            </a:r>
            <a:endParaRPr lang="hu-HU" b="1" dirty="0"/>
          </a:p>
          <a:p>
            <a:r>
              <a:rPr lang="hu-HU" b="1" dirty="0"/>
              <a:t>};</a:t>
            </a:r>
          </a:p>
          <a:p>
            <a:r>
              <a:rPr lang="hu-HU" dirty="0" err="1"/>
              <a:t>aInterface</a:t>
            </a:r>
            <a:r>
              <a:rPr lang="hu-HU" dirty="0" err="1" smtClean="0"/>
              <a:t>.intMethod</a:t>
            </a:r>
            <a:r>
              <a:rPr lang="hu-HU" b="1" dirty="0" smtClean="0"/>
              <a:t>();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906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 animBg="1"/>
      <p:bldP spid="3" grpId="0" animBg="1"/>
      <p:bldP spid="12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8263</TotalTime>
  <Words>511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Java Programming:  Step by Step from A to Z Nested Classes</vt:lpstr>
      <vt:lpstr>Nested classes overview</vt:lpstr>
      <vt:lpstr>Member Inner Class</vt:lpstr>
      <vt:lpstr>Local Inner Class</vt:lpstr>
      <vt:lpstr>Static Nested Class</vt:lpstr>
      <vt:lpstr>Anonymous Inner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343</cp:revision>
  <dcterms:created xsi:type="dcterms:W3CDTF">2019-02-12T21:35:40Z</dcterms:created>
  <dcterms:modified xsi:type="dcterms:W3CDTF">2019-04-24T09:17:19Z</dcterms:modified>
</cp:coreProperties>
</file>