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2" r:id="rId3"/>
    <p:sldId id="304" r:id="rId4"/>
    <p:sldId id="307" r:id="rId5"/>
    <p:sldId id="30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8984" y="1447800"/>
            <a:ext cx="11233991" cy="4335162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</a:t>
            </a:r>
            <a:r>
              <a:rPr lang="hu-HU" b="1" dirty="0" smtClean="0"/>
              <a:t>m</a:t>
            </a:r>
            <a:r>
              <a:rPr lang="en-US" b="1" dirty="0" err="1" smtClean="0"/>
              <a:t>ming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Difference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between final, finally and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finalize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>
                <a:solidFill>
                  <a:schemeClr val="tx1"/>
                </a:solidFill>
              </a:rPr>
              <a:t>f</a:t>
            </a:r>
            <a:r>
              <a:rPr lang="en-US" sz="4000" dirty="0" err="1" smtClean="0">
                <a:solidFill>
                  <a:schemeClr val="tx1"/>
                </a:solidFill>
              </a:rPr>
              <a:t>inal</a:t>
            </a:r>
            <a:r>
              <a:rPr lang="en-US" sz="4000" dirty="0">
                <a:solidFill>
                  <a:schemeClr val="tx1"/>
                </a:solidFill>
              </a:rPr>
              <a:t>, finally and </a:t>
            </a:r>
            <a:r>
              <a:rPr lang="en-US" sz="4000" dirty="0" smtClean="0">
                <a:solidFill>
                  <a:schemeClr val="tx1"/>
                </a:solidFill>
              </a:rPr>
              <a:t>finalize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357782" y="1459044"/>
            <a:ext cx="11453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this chapter, we’re going to take an overview of three already known Java keywords: final, finally and finalize. While these keywords resemble each other each has a very different meaning in Java. Many people are confused about this topic, so it's worth summarizing it.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57781" y="2820099"/>
            <a:ext cx="1145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Helps you memorize and differentiate </a:t>
            </a:r>
            <a:r>
              <a:rPr lang="en-US" dirty="0" smtClean="0"/>
              <a:t>the</a:t>
            </a:r>
            <a:r>
              <a:rPr lang="hu-HU" dirty="0" smtClean="0"/>
              <a:t>se</a:t>
            </a:r>
            <a:r>
              <a:rPr lang="en-US" dirty="0" smtClean="0"/>
              <a:t> </a:t>
            </a:r>
            <a:r>
              <a:rPr lang="hu-HU" dirty="0" err="1" smtClean="0"/>
              <a:t>words</a:t>
            </a:r>
            <a:r>
              <a:rPr lang="hu-H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you match these to phrases</a:t>
            </a:r>
            <a:r>
              <a:rPr lang="hu-HU" dirty="0" smtClean="0"/>
              <a:t> </a:t>
            </a:r>
            <a:r>
              <a:rPr lang="hu-HU" dirty="0" err="1"/>
              <a:t>which</a:t>
            </a:r>
            <a:r>
              <a:rPr lang="en-US" dirty="0" smtClean="0"/>
              <a:t> </a:t>
            </a:r>
            <a:r>
              <a:rPr lang="en-US" dirty="0"/>
              <a:t>express what they are about.</a:t>
            </a:r>
            <a:endParaRPr lang="hu-HU" dirty="0"/>
          </a:p>
        </p:txBody>
      </p:sp>
      <p:sp>
        <p:nvSpPr>
          <p:cNvPr id="19" name="Könnycsepp 18"/>
          <p:cNvSpPr/>
          <p:nvPr/>
        </p:nvSpPr>
        <p:spPr>
          <a:xfrm>
            <a:off x="8024943" y="3997816"/>
            <a:ext cx="2838827" cy="254726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 rot="19077371">
            <a:off x="8087571" y="4862542"/>
            <a:ext cx="3075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b="1" dirty="0" err="1">
                <a:solidFill>
                  <a:srgbClr val="92D050"/>
                </a:solidFill>
              </a:rPr>
              <a:t>finalize</a:t>
            </a:r>
            <a:r>
              <a:rPr lang="hu-HU" sz="3000" b="1" dirty="0">
                <a:solidFill>
                  <a:srgbClr val="92D050"/>
                </a:solidFill>
              </a:rPr>
              <a:t> </a:t>
            </a:r>
            <a:r>
              <a:rPr lang="hu-HU" sz="3000" b="1" dirty="0" err="1">
                <a:solidFill>
                  <a:srgbClr val="92D050"/>
                </a:solidFill>
              </a:rPr>
              <a:t>Method</a:t>
            </a:r>
            <a:endParaRPr lang="hu-HU" sz="3000" b="1" dirty="0">
              <a:solidFill>
                <a:srgbClr val="92D050"/>
              </a:solidFill>
            </a:endParaRPr>
          </a:p>
        </p:txBody>
      </p:sp>
      <p:sp>
        <p:nvSpPr>
          <p:cNvPr id="21" name="Könnycsepp 20"/>
          <p:cNvSpPr/>
          <p:nvPr/>
        </p:nvSpPr>
        <p:spPr>
          <a:xfrm>
            <a:off x="4438157" y="3997816"/>
            <a:ext cx="2838827" cy="254726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/>
          <p:cNvSpPr txBox="1"/>
          <p:nvPr/>
        </p:nvSpPr>
        <p:spPr>
          <a:xfrm rot="19077371">
            <a:off x="4602944" y="4875409"/>
            <a:ext cx="2867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b="1" dirty="0" err="1">
                <a:solidFill>
                  <a:srgbClr val="00B0F0"/>
                </a:solidFill>
              </a:rPr>
              <a:t>finally</a:t>
            </a:r>
            <a:r>
              <a:rPr lang="hu-HU" sz="3000" b="1" dirty="0">
                <a:solidFill>
                  <a:srgbClr val="00B0F0"/>
                </a:solidFill>
              </a:rPr>
              <a:t> </a:t>
            </a:r>
            <a:r>
              <a:rPr lang="hu-HU" sz="3000" b="1" dirty="0" err="1">
                <a:solidFill>
                  <a:srgbClr val="00B0F0"/>
                </a:solidFill>
              </a:rPr>
              <a:t>Block</a:t>
            </a:r>
            <a:endParaRPr lang="hu-HU" sz="3000" b="1" dirty="0">
              <a:solidFill>
                <a:srgbClr val="00B0F0"/>
              </a:solidFill>
            </a:endParaRPr>
          </a:p>
        </p:txBody>
      </p:sp>
      <p:sp>
        <p:nvSpPr>
          <p:cNvPr id="24" name="Könnycsepp 23"/>
          <p:cNvSpPr/>
          <p:nvPr/>
        </p:nvSpPr>
        <p:spPr>
          <a:xfrm>
            <a:off x="851371" y="3997816"/>
            <a:ext cx="2838827" cy="254726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Szövegdoboz 24"/>
          <p:cNvSpPr txBox="1"/>
          <p:nvPr/>
        </p:nvSpPr>
        <p:spPr>
          <a:xfrm rot="19077371">
            <a:off x="1016158" y="4875409"/>
            <a:ext cx="2867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b="1" dirty="0" err="1">
                <a:solidFill>
                  <a:srgbClr val="FFC000"/>
                </a:solidFill>
              </a:rPr>
              <a:t>final</a:t>
            </a:r>
            <a:r>
              <a:rPr lang="hu-HU" sz="3000" b="1" dirty="0">
                <a:solidFill>
                  <a:srgbClr val="FFC000"/>
                </a:solidFill>
              </a:rPr>
              <a:t> </a:t>
            </a:r>
            <a:r>
              <a:rPr lang="hu-HU" sz="3000" b="1" dirty="0" err="1">
                <a:solidFill>
                  <a:srgbClr val="FFC000"/>
                </a:solidFill>
              </a:rPr>
              <a:t>Keyword</a:t>
            </a:r>
            <a:endParaRPr lang="hu-HU" sz="3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7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9" grpId="0" animBg="1"/>
      <p:bldP spid="20" grpId="0"/>
      <p:bldP spid="21" grpId="0" animBg="1"/>
      <p:bldP spid="22" grpId="0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>
            <a:off x="238893" y="1738190"/>
            <a:ext cx="11689492" cy="488503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>
                <a:solidFill>
                  <a:schemeClr val="tx1"/>
                </a:solidFill>
              </a:rPr>
              <a:t>f</a:t>
            </a:r>
            <a:r>
              <a:rPr lang="en-US" sz="4000" dirty="0" err="1">
                <a:solidFill>
                  <a:schemeClr val="tx1"/>
                </a:solidFill>
              </a:rPr>
              <a:t>inal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3659" y="2125378"/>
            <a:ext cx="344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final is a keyword</a:t>
            </a:r>
            <a:endParaRPr lang="hu-HU" dirty="0"/>
          </a:p>
        </p:txBody>
      </p:sp>
      <p:sp>
        <p:nvSpPr>
          <p:cNvPr id="11" name="Könnycsepp 10"/>
          <p:cNvSpPr/>
          <p:nvPr/>
        </p:nvSpPr>
        <p:spPr>
          <a:xfrm>
            <a:off x="653659" y="3676541"/>
            <a:ext cx="2838827" cy="254726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4374288" y="5417368"/>
            <a:ext cx="730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Putting final in front of a field, a variable or a parameter means that once the reference has been assigned then it cannot be changed.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4374288" y="3559694"/>
            <a:ext cx="730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variable </a:t>
            </a:r>
            <a:r>
              <a:rPr lang="en-US" dirty="0" smtClean="0"/>
              <a:t>declared </a:t>
            </a:r>
            <a:r>
              <a:rPr lang="en-US" dirty="0"/>
              <a:t>as final should be</a:t>
            </a:r>
            <a:r>
              <a:rPr lang="hu-HU" dirty="0"/>
              <a:t> </a:t>
            </a:r>
            <a:r>
              <a:rPr lang="en-US" dirty="0"/>
              <a:t>initialized only once and cannot be changed. 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4448431" y="345593"/>
            <a:ext cx="5774721" cy="28623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/>
              <a:t>      </a:t>
            </a:r>
          </a:p>
          <a:p>
            <a:endParaRPr lang="hu-HU" i="1" dirty="0"/>
          </a:p>
          <a:p>
            <a:endParaRPr lang="hu-HU" i="1" dirty="0" smtClean="0"/>
          </a:p>
          <a:p>
            <a:endParaRPr lang="hu-HU" i="1" dirty="0"/>
          </a:p>
          <a:p>
            <a:endParaRPr lang="hu-HU" i="1" dirty="0" smtClean="0"/>
          </a:p>
          <a:p>
            <a:endParaRPr lang="hu-HU" i="1" dirty="0"/>
          </a:p>
          <a:p>
            <a:endParaRPr lang="hu-HU" i="1" dirty="0" smtClean="0"/>
          </a:p>
          <a:p>
            <a:endParaRPr lang="hu-HU" i="1" dirty="0"/>
          </a:p>
          <a:p>
            <a:endParaRPr lang="hu-HU" i="1" dirty="0" smtClean="0"/>
          </a:p>
          <a:p>
            <a:endParaRPr lang="hu-HU" i="1" dirty="0"/>
          </a:p>
        </p:txBody>
      </p:sp>
      <p:sp>
        <p:nvSpPr>
          <p:cNvPr id="14" name="Szövegdoboz 13"/>
          <p:cNvSpPr txBox="1"/>
          <p:nvPr/>
        </p:nvSpPr>
        <p:spPr>
          <a:xfrm rot="19077371">
            <a:off x="808141" y="4565561"/>
            <a:ext cx="2867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b="1" dirty="0" err="1">
                <a:solidFill>
                  <a:srgbClr val="FFC000"/>
                </a:solidFill>
              </a:rPr>
              <a:t>final</a:t>
            </a:r>
            <a:r>
              <a:rPr lang="hu-HU" sz="3000" b="1" dirty="0">
                <a:solidFill>
                  <a:srgbClr val="FFC000"/>
                </a:solidFill>
              </a:rPr>
              <a:t> </a:t>
            </a:r>
            <a:r>
              <a:rPr lang="hu-HU" sz="3000" b="1" dirty="0" err="1">
                <a:solidFill>
                  <a:srgbClr val="FFC000"/>
                </a:solidFill>
              </a:rPr>
              <a:t>Keyword</a:t>
            </a:r>
            <a:endParaRPr lang="hu-HU" sz="3000" b="1" dirty="0">
              <a:solidFill>
                <a:srgbClr val="FFC000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4374288" y="4360661"/>
            <a:ext cx="634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Java classes</a:t>
            </a:r>
            <a:r>
              <a:rPr lang="hu-HU" dirty="0"/>
              <a:t> </a:t>
            </a:r>
            <a:r>
              <a:rPr lang="en-US" dirty="0"/>
              <a:t>declared as final cannot be extended. 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374288" y="4888383"/>
            <a:ext cx="650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Methods declared as final</a:t>
            </a:r>
            <a:r>
              <a:rPr lang="hu-HU" dirty="0"/>
              <a:t> </a:t>
            </a:r>
            <a:r>
              <a:rPr lang="en-US" dirty="0"/>
              <a:t>cannot be overridden. 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985940" y="894616"/>
            <a:ext cx="4707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FinalExample</a:t>
            </a:r>
            <a:r>
              <a:rPr lang="en-US" dirty="0"/>
              <a:t>{  </a:t>
            </a:r>
          </a:p>
          <a:p>
            <a:r>
              <a:rPr lang="hu-HU" dirty="0" smtClean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){  </a:t>
            </a:r>
          </a:p>
          <a:p>
            <a:r>
              <a:rPr lang="hu-HU" dirty="0" smtClean="0"/>
              <a:t>	</a:t>
            </a:r>
            <a:r>
              <a:rPr lang="en-US" b="1" dirty="0" smtClean="0">
                <a:solidFill>
                  <a:srgbClr val="FFC000"/>
                </a:solidFill>
              </a:rPr>
              <a:t>final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hu-HU" dirty="0" smtClean="0"/>
              <a:t>i </a:t>
            </a:r>
            <a:r>
              <a:rPr lang="en-US" dirty="0" smtClean="0"/>
              <a:t>=</a:t>
            </a:r>
            <a:r>
              <a:rPr lang="hu-HU" dirty="0" smtClean="0"/>
              <a:t> </a:t>
            </a:r>
            <a:r>
              <a:rPr lang="en-US" dirty="0" smtClean="0"/>
              <a:t>10;  </a:t>
            </a:r>
          </a:p>
          <a:p>
            <a:r>
              <a:rPr lang="hu-HU" dirty="0" smtClean="0"/>
              <a:t>	i </a:t>
            </a:r>
            <a:r>
              <a:rPr lang="en-US" dirty="0" smtClean="0"/>
              <a:t>=</a:t>
            </a:r>
            <a:r>
              <a:rPr lang="hu-HU" dirty="0" smtClean="0"/>
              <a:t> </a:t>
            </a:r>
            <a:r>
              <a:rPr lang="en-US" dirty="0" smtClean="0"/>
              <a:t>20;</a:t>
            </a:r>
            <a:r>
              <a:rPr lang="hu-HU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//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Compile Time Error  </a:t>
            </a:r>
          </a:p>
          <a:p>
            <a:r>
              <a:rPr lang="hu-HU" dirty="0" smtClean="0"/>
              <a:t>	</a:t>
            </a:r>
            <a:r>
              <a:rPr lang="en-US" dirty="0" smtClean="0"/>
              <a:t>}</a:t>
            </a:r>
            <a:endParaRPr lang="hu-HU" dirty="0" smtClean="0"/>
          </a:p>
          <a:p>
            <a:r>
              <a:rPr lang="en-US" dirty="0" smtClean="0"/>
              <a:t>}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95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3" grpId="0"/>
      <p:bldP spid="11" grpId="0" animBg="1"/>
      <p:bldP spid="5" grpId="0"/>
      <p:bldP spid="8" grpId="0"/>
      <p:bldP spid="12" grpId="0" animBg="1"/>
      <p:bldP spid="14" grpId="0"/>
      <p:bldP spid="15" grpId="0"/>
      <p:bldP spid="1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>
            <a:off x="238893" y="1738190"/>
            <a:ext cx="11689492" cy="488503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finally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3659" y="2125378"/>
            <a:ext cx="344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finally is a block</a:t>
            </a:r>
            <a:endParaRPr lang="hu-HU" dirty="0" smtClean="0"/>
          </a:p>
        </p:txBody>
      </p:sp>
      <p:sp>
        <p:nvSpPr>
          <p:cNvPr id="11" name="Könnycsepp 10"/>
          <p:cNvSpPr/>
          <p:nvPr/>
        </p:nvSpPr>
        <p:spPr>
          <a:xfrm>
            <a:off x="653659" y="3676541"/>
            <a:ext cx="2838827" cy="254726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4374288" y="572922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Putting cleanup code in a finally block </a:t>
            </a:r>
            <a:r>
              <a:rPr lang="en-US" dirty="0" smtClean="0"/>
              <a:t>is</a:t>
            </a:r>
            <a:r>
              <a:rPr lang="hu-HU" dirty="0" smtClean="0"/>
              <a:t> </a:t>
            </a:r>
            <a:r>
              <a:rPr lang="en-US" dirty="0" smtClean="0"/>
              <a:t>always </a:t>
            </a:r>
            <a:r>
              <a:rPr lang="en-US" dirty="0"/>
              <a:t>a good practice, even when no exceptions are anticipated.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4374288" y="4580184"/>
            <a:ext cx="730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But finally is useful </a:t>
            </a:r>
            <a:r>
              <a:rPr lang="en-US" dirty="0" smtClean="0"/>
              <a:t>for</a:t>
            </a:r>
            <a:r>
              <a:rPr lang="hu-HU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than just exception handling - it allows the programmer </a:t>
            </a:r>
            <a:r>
              <a:rPr lang="en-US" dirty="0" smtClean="0"/>
              <a:t>to</a:t>
            </a:r>
            <a:r>
              <a:rPr lang="hu-HU" dirty="0" smtClean="0"/>
              <a:t> </a:t>
            </a:r>
            <a:r>
              <a:rPr lang="en-US" dirty="0" smtClean="0"/>
              <a:t>avoid </a:t>
            </a:r>
            <a:r>
              <a:rPr lang="en-US" dirty="0"/>
              <a:t>having cleanup code accidentally bypassed by a </a:t>
            </a:r>
            <a:r>
              <a:rPr lang="en-US" dirty="0" smtClean="0"/>
              <a:t>return,</a:t>
            </a:r>
            <a:r>
              <a:rPr lang="hu-HU" dirty="0" smtClean="0"/>
              <a:t> </a:t>
            </a:r>
            <a:r>
              <a:rPr lang="en-US" dirty="0" smtClean="0"/>
              <a:t>continue</a:t>
            </a:r>
            <a:r>
              <a:rPr lang="en-US" dirty="0"/>
              <a:t>, or break.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4374288" y="3433625"/>
            <a:ext cx="730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finally block always executes when </a:t>
            </a:r>
            <a:r>
              <a:rPr lang="en-US" dirty="0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try </a:t>
            </a:r>
            <a:r>
              <a:rPr lang="en-US" dirty="0"/>
              <a:t>block exits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/>
              <a:t>This ensures that the finally block is </a:t>
            </a:r>
            <a:r>
              <a:rPr lang="en-US" dirty="0" smtClean="0"/>
              <a:t>executed</a:t>
            </a:r>
            <a:r>
              <a:rPr lang="hu-HU" dirty="0" smtClean="0"/>
              <a:t> </a:t>
            </a:r>
            <a:r>
              <a:rPr lang="en-US" dirty="0" smtClean="0"/>
              <a:t>even </a:t>
            </a:r>
            <a:r>
              <a:rPr lang="en-US" dirty="0"/>
              <a:t>if an unexpected exception occurs. 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 rot="19077371">
            <a:off x="808139" y="4560588"/>
            <a:ext cx="2867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b="1" dirty="0" err="1">
                <a:solidFill>
                  <a:srgbClr val="00B0F0"/>
                </a:solidFill>
              </a:rPr>
              <a:t>finally</a:t>
            </a:r>
            <a:r>
              <a:rPr lang="hu-HU" sz="3000" b="1" dirty="0">
                <a:solidFill>
                  <a:srgbClr val="00B0F0"/>
                </a:solidFill>
              </a:rPr>
              <a:t> </a:t>
            </a:r>
            <a:r>
              <a:rPr lang="hu-HU" sz="3000" b="1" dirty="0" err="1">
                <a:solidFill>
                  <a:srgbClr val="00B0F0"/>
                </a:solidFill>
              </a:rPr>
              <a:t>Block</a:t>
            </a:r>
            <a:endParaRPr lang="hu-HU" sz="3000" b="1" dirty="0">
              <a:solidFill>
                <a:srgbClr val="00B0F0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4448431" y="345593"/>
            <a:ext cx="5774721" cy="28623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/>
              <a:t>      </a:t>
            </a:r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/>
              <a:t>{</a:t>
            </a:r>
          </a:p>
          <a:p>
            <a:r>
              <a:rPr lang="hu-HU" b="1" dirty="0" smtClean="0"/>
              <a:t>	      </a:t>
            </a:r>
            <a:r>
              <a:rPr lang="hu-HU" b="1" dirty="0" smtClean="0">
                <a:solidFill>
                  <a:schemeClr val="tx1">
                    <a:lumMod val="75000"/>
                  </a:schemeClr>
                </a:solidFill>
              </a:rPr>
              <a:t>//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code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 that may throw an exception</a:t>
            </a:r>
          </a:p>
          <a:p>
            <a:r>
              <a:rPr lang="hu-HU" dirty="0" smtClean="0"/>
              <a:t>      }</a:t>
            </a:r>
            <a:endParaRPr lang="hu-HU" dirty="0"/>
          </a:p>
          <a:p>
            <a:r>
              <a:rPr lang="hu-HU" dirty="0" smtClean="0"/>
              <a:t>      </a:t>
            </a:r>
            <a:r>
              <a:rPr lang="hu-HU" dirty="0" err="1" smtClean="0"/>
              <a:t>catch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Exception</a:t>
            </a:r>
            <a:r>
              <a:rPr lang="hu-HU" dirty="0" smtClean="0"/>
              <a:t> </a:t>
            </a:r>
            <a:r>
              <a:rPr lang="hu-HU" dirty="0"/>
              <a:t>e) </a:t>
            </a:r>
            <a:r>
              <a:rPr lang="hu-HU" dirty="0" smtClean="0"/>
              <a:t>{</a:t>
            </a:r>
          </a:p>
          <a:p>
            <a:r>
              <a:rPr lang="hu-HU" dirty="0"/>
              <a:t> </a:t>
            </a:r>
            <a:r>
              <a:rPr lang="hu-HU" dirty="0" smtClean="0"/>
              <a:t>            </a:t>
            </a:r>
            <a:r>
              <a:rPr lang="hu-HU" dirty="0" smtClean="0">
                <a:solidFill>
                  <a:schemeClr val="tx1">
                    <a:lumMod val="65000"/>
                  </a:schemeClr>
                </a:solidFill>
              </a:rPr>
              <a:t>//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handling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the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exception</a:t>
            </a:r>
            <a:endParaRPr lang="hu-HU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hu-HU" dirty="0" smtClean="0"/>
              <a:t>      }</a:t>
            </a:r>
            <a:endParaRPr lang="hu-HU" i="1" dirty="0" smtClean="0"/>
          </a:p>
          <a:p>
            <a:r>
              <a:rPr lang="hu-HU" b="1" dirty="0" smtClean="0">
                <a:solidFill>
                  <a:srgbClr val="00B0F0"/>
                </a:solidFill>
              </a:rPr>
              <a:t>      </a:t>
            </a:r>
            <a:r>
              <a:rPr lang="hu-HU" b="1" dirty="0" err="1" smtClean="0">
                <a:solidFill>
                  <a:srgbClr val="00B0F0"/>
                </a:solidFill>
              </a:rPr>
              <a:t>finally</a:t>
            </a:r>
            <a:r>
              <a:rPr lang="hu-HU" b="1" dirty="0" smtClean="0"/>
              <a:t> </a:t>
            </a:r>
            <a:r>
              <a:rPr lang="hu-HU" dirty="0"/>
              <a:t>{</a:t>
            </a:r>
          </a:p>
          <a:p>
            <a:r>
              <a:rPr lang="hu-HU" dirty="0" smtClean="0"/>
              <a:t>              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inally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75000"/>
                  </a:schemeClr>
                </a:solidFill>
              </a:rPr>
              <a:t>block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is always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executed</a:t>
            </a:r>
            <a:endParaRPr lang="hu-HU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hu-HU" dirty="0" smtClean="0"/>
              <a:t>	       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whether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exception is handled or not</a:t>
            </a:r>
          </a:p>
          <a:p>
            <a:r>
              <a:rPr lang="hu-HU" dirty="0" smtClean="0"/>
              <a:t>      }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0092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3" grpId="0"/>
      <p:bldP spid="11" grpId="0" animBg="1"/>
      <p:bldP spid="5" grpId="0"/>
      <p:bldP spid="7" grpId="0"/>
      <p:bldP spid="8" grpId="0"/>
      <p:bldP spid="10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>
            <a:off x="238893" y="1738190"/>
            <a:ext cx="11689492" cy="488503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finalize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3659" y="2125378"/>
            <a:ext cx="344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finalize is a method</a:t>
            </a:r>
            <a:endParaRPr lang="hu-HU" dirty="0"/>
          </a:p>
        </p:txBody>
      </p:sp>
      <p:sp>
        <p:nvSpPr>
          <p:cNvPr id="11" name="Könnycsepp 10"/>
          <p:cNvSpPr/>
          <p:nvPr/>
        </p:nvSpPr>
        <p:spPr>
          <a:xfrm>
            <a:off x="653659" y="3676541"/>
            <a:ext cx="2838827" cy="254726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4374288" y="5389064"/>
            <a:ext cx="730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 finalize is a method and not a reserved keyword, so we can call finalize method </a:t>
            </a:r>
            <a:r>
              <a:rPr lang="hu-HU" dirty="0"/>
              <a:t>e</a:t>
            </a:r>
            <a:r>
              <a:rPr lang="en-US" dirty="0" err="1"/>
              <a:t>xplicitly</a:t>
            </a:r>
            <a:r>
              <a:rPr lang="en-US" dirty="0"/>
              <a:t>, then it will be executed just like normal method call but object won’t be deleted/destroyed. 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4374288" y="4495731"/>
            <a:ext cx="730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You can write system</a:t>
            </a:r>
            <a:r>
              <a:rPr lang="hu-HU" dirty="0"/>
              <a:t> </a:t>
            </a:r>
            <a:r>
              <a:rPr lang="en-US" dirty="0"/>
              <a:t>resources release code in finalize() method before getting garbage</a:t>
            </a:r>
            <a:r>
              <a:rPr lang="hu-HU" dirty="0"/>
              <a:t> </a:t>
            </a:r>
            <a:r>
              <a:rPr lang="en-US" dirty="0"/>
              <a:t>collected.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4374288" y="3602399"/>
            <a:ext cx="730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Before an object is garbage collected, the</a:t>
            </a:r>
            <a:r>
              <a:rPr lang="hu-HU" dirty="0"/>
              <a:t> </a:t>
            </a:r>
            <a:r>
              <a:rPr lang="en-US" dirty="0"/>
              <a:t>runtime system calls its finalize() method. 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4456670" y="345593"/>
            <a:ext cx="5766484" cy="28623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FinalizeExample</a:t>
            </a:r>
            <a:r>
              <a:rPr lang="hu-HU" dirty="0"/>
              <a:t>{</a:t>
            </a:r>
          </a:p>
          <a:p>
            <a:r>
              <a:rPr lang="hu-HU" dirty="0" smtClean="0"/>
              <a:t>	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92D050"/>
                </a:solidFill>
              </a:rPr>
              <a:t>finalize</a:t>
            </a:r>
            <a:r>
              <a:rPr lang="hu-HU" b="1" dirty="0" smtClean="0">
                <a:solidFill>
                  <a:srgbClr val="92D050"/>
                </a:solidFill>
              </a:rPr>
              <a:t>()</a:t>
            </a:r>
            <a:r>
              <a:rPr lang="hu-HU" dirty="0" smtClean="0"/>
              <a:t>{ 			 			    		</a:t>
            </a:r>
            <a:r>
              <a:rPr lang="hu-HU" dirty="0" err="1" smtClean="0"/>
              <a:t>System.out.println</a:t>
            </a:r>
            <a:r>
              <a:rPr lang="hu-HU" dirty="0"/>
              <a:t>("</a:t>
            </a:r>
            <a:r>
              <a:rPr lang="hu-HU" dirty="0" err="1"/>
              <a:t>finalize</a:t>
            </a:r>
            <a:r>
              <a:rPr lang="hu-HU" dirty="0"/>
              <a:t> </a:t>
            </a:r>
            <a:r>
              <a:rPr lang="hu-HU" dirty="0" err="1"/>
              <a:t>called</a:t>
            </a:r>
            <a:r>
              <a:rPr lang="hu-HU" dirty="0" smtClean="0"/>
              <a:t>");</a:t>
            </a:r>
          </a:p>
          <a:p>
            <a:r>
              <a:rPr lang="hu-HU" dirty="0"/>
              <a:t>	</a:t>
            </a:r>
            <a:r>
              <a:rPr lang="hu-HU" dirty="0" smtClean="0"/>
              <a:t>}  </a:t>
            </a:r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main(</a:t>
            </a:r>
            <a:r>
              <a:rPr lang="hu-HU" dirty="0" err="1"/>
              <a:t>String</a:t>
            </a:r>
            <a:r>
              <a:rPr lang="hu-HU" dirty="0"/>
              <a:t>[] </a:t>
            </a:r>
            <a:r>
              <a:rPr lang="hu-HU" dirty="0" err="1"/>
              <a:t>args</a:t>
            </a:r>
            <a:r>
              <a:rPr lang="hu-HU" dirty="0"/>
              <a:t>){ </a:t>
            </a:r>
          </a:p>
          <a:p>
            <a:r>
              <a:rPr lang="hu-HU" dirty="0" smtClean="0"/>
              <a:t>		</a:t>
            </a:r>
            <a:r>
              <a:rPr lang="hu-HU" dirty="0" err="1" smtClean="0"/>
              <a:t>FinalizeExample</a:t>
            </a:r>
            <a:r>
              <a:rPr lang="hu-HU" dirty="0" smtClean="0"/>
              <a:t> f </a:t>
            </a:r>
            <a:r>
              <a:rPr lang="hu-HU" dirty="0"/>
              <a:t>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FinalizeExample</a:t>
            </a:r>
            <a:r>
              <a:rPr lang="hu-HU" dirty="0"/>
              <a:t>();</a:t>
            </a:r>
          </a:p>
          <a:p>
            <a:r>
              <a:rPr lang="hu-HU" dirty="0" smtClean="0"/>
              <a:t>		f = null</a:t>
            </a:r>
            <a:r>
              <a:rPr lang="hu-HU" dirty="0"/>
              <a:t>; </a:t>
            </a:r>
          </a:p>
          <a:p>
            <a:r>
              <a:rPr lang="hu-HU" dirty="0" smtClean="0"/>
              <a:t>		</a:t>
            </a:r>
            <a:r>
              <a:rPr lang="hu-HU" dirty="0" err="1" smtClean="0"/>
              <a:t>System.gc</a:t>
            </a:r>
            <a:r>
              <a:rPr lang="hu-HU" dirty="0"/>
              <a:t>(); </a:t>
            </a:r>
          </a:p>
          <a:p>
            <a:r>
              <a:rPr lang="hu-HU" dirty="0" smtClean="0"/>
              <a:t>	}</a:t>
            </a:r>
            <a:endParaRPr lang="hu-HU" dirty="0"/>
          </a:p>
          <a:p>
            <a:r>
              <a:rPr lang="hu-HU" dirty="0"/>
              <a:t>}</a:t>
            </a:r>
            <a:endParaRPr lang="hu-HU" i="1" dirty="0"/>
          </a:p>
        </p:txBody>
      </p:sp>
      <p:sp>
        <p:nvSpPr>
          <p:cNvPr id="14" name="Szövegdoboz 13"/>
          <p:cNvSpPr txBox="1"/>
          <p:nvPr/>
        </p:nvSpPr>
        <p:spPr>
          <a:xfrm rot="19077371">
            <a:off x="689990" y="4540004"/>
            <a:ext cx="3075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b="1" dirty="0" err="1">
                <a:solidFill>
                  <a:srgbClr val="92D050"/>
                </a:solidFill>
              </a:rPr>
              <a:t>finalize</a:t>
            </a:r>
            <a:r>
              <a:rPr lang="hu-HU" sz="3000" b="1" dirty="0">
                <a:solidFill>
                  <a:srgbClr val="92D050"/>
                </a:solidFill>
              </a:rPr>
              <a:t> </a:t>
            </a:r>
            <a:r>
              <a:rPr lang="hu-HU" sz="3000" b="1" dirty="0" err="1">
                <a:solidFill>
                  <a:srgbClr val="92D050"/>
                </a:solidFill>
              </a:rPr>
              <a:t>Method</a:t>
            </a:r>
            <a:endParaRPr lang="hu-HU" sz="3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28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3" grpId="0"/>
      <p:bldP spid="11" grpId="0" animBg="1"/>
      <p:bldP spid="5" grpId="0"/>
      <p:bldP spid="7" grpId="0"/>
      <p:bldP spid="8" grpId="0"/>
      <p:bldP spid="12" grpId="0" animBg="1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10816</TotalTime>
  <Words>327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Java Programming:  Step by Step from A to Z Difference between final, finally and finalize</vt:lpstr>
      <vt:lpstr>final, finally and finalize</vt:lpstr>
      <vt:lpstr>final</vt:lpstr>
      <vt:lpstr>finally</vt:lpstr>
      <vt:lpstr>finalize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426</cp:revision>
  <dcterms:created xsi:type="dcterms:W3CDTF">2019-02-12T21:35:40Z</dcterms:created>
  <dcterms:modified xsi:type="dcterms:W3CDTF">2019-04-25T10:41:02Z</dcterms:modified>
</cp:coreProperties>
</file>