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6" r:id="rId2"/>
    <p:sldId id="297" r:id="rId3"/>
    <p:sldId id="299" r:id="rId4"/>
    <p:sldId id="300" r:id="rId5"/>
    <p:sldId id="302" r:id="rId6"/>
    <p:sldId id="301" r:id="rId7"/>
    <p:sldId id="30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18984" y="1447800"/>
            <a:ext cx="11233991" cy="4532870"/>
          </a:xfrm>
        </p:spPr>
        <p:txBody>
          <a:bodyPr/>
          <a:lstStyle/>
          <a:p>
            <a:r>
              <a:rPr lang="en-US" b="1" dirty="0"/>
              <a:t>Java </a:t>
            </a:r>
            <a:r>
              <a:rPr lang="hu-HU" b="1" dirty="0" smtClean="0"/>
              <a:t>P</a:t>
            </a:r>
            <a:r>
              <a:rPr lang="en-US" b="1" dirty="0" err="1" smtClean="0"/>
              <a:t>rogra</a:t>
            </a:r>
            <a:r>
              <a:rPr lang="hu-HU" b="1" dirty="0" smtClean="0"/>
              <a:t>m</a:t>
            </a:r>
            <a:r>
              <a:rPr lang="en-US" b="1" dirty="0" err="1" smtClean="0"/>
              <a:t>ming</a:t>
            </a:r>
            <a:r>
              <a:rPr lang="en-US" b="1" dirty="0"/>
              <a:t>: </a:t>
            </a:r>
            <a:r>
              <a:rPr lang="hu-HU" b="1" dirty="0"/>
              <a:t/>
            </a:r>
            <a:br>
              <a:rPr lang="hu-HU" b="1" dirty="0"/>
            </a:br>
            <a:r>
              <a:rPr lang="en-US" b="1" dirty="0"/>
              <a:t>Step by Step from A to Z</a:t>
            </a:r>
            <a:r>
              <a:rPr lang="hu-HU" sz="4400" b="1" dirty="0" smtClean="0"/>
              <a:t/>
            </a:r>
            <a:br>
              <a:rPr lang="hu-HU" sz="4400" b="1" dirty="0" smtClean="0"/>
            </a:br>
            <a: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OOP </a:t>
            </a:r>
            <a:r>
              <a:rPr lang="hu-HU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Overview</a:t>
            </a:r>
            <a: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/>
            </a:r>
            <a:b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hu-HU" sz="44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D</a:t>
            </a:r>
            <a:r>
              <a:rPr lang="hu-HU" sz="44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eeper</a:t>
            </a:r>
            <a:r>
              <a:rPr lang="hu-HU" sz="4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hu-HU" sz="44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into</a:t>
            </a:r>
            <a:r>
              <a:rPr lang="hu-HU" sz="4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4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Object-Oriented Programming</a:t>
            </a:r>
            <a:r>
              <a:rPr lang="hu-HU" sz="4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682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57782" y="452718"/>
            <a:ext cx="10104267" cy="807671"/>
          </a:xfrm>
        </p:spPr>
        <p:txBody>
          <a:bodyPr/>
          <a:lstStyle/>
          <a:p>
            <a:r>
              <a:rPr lang="en-US" sz="4000" dirty="0"/>
              <a:t>Object-Oriented Programming</a:t>
            </a:r>
            <a:r>
              <a:rPr lang="hu-HU" sz="4000" dirty="0" smtClean="0"/>
              <a:t> </a:t>
            </a:r>
            <a:r>
              <a:rPr lang="hu-HU" sz="4000" dirty="0" err="1" smtClean="0"/>
              <a:t>overview</a:t>
            </a:r>
            <a:endParaRPr lang="hu-HU" sz="4000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428367" y="1509720"/>
            <a:ext cx="11228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As we learned earlier </a:t>
            </a:r>
            <a:r>
              <a:rPr lang="en-US" dirty="0" smtClean="0"/>
              <a:t>Object-Oriented Programming</a:t>
            </a:r>
            <a:r>
              <a:rPr lang="hu-HU" dirty="0" smtClean="0"/>
              <a:t> (OOP)</a:t>
            </a:r>
            <a:r>
              <a:rPr lang="en-US" dirty="0" smtClean="0"/>
              <a:t> </a:t>
            </a:r>
            <a:r>
              <a:rPr lang="en-US" dirty="0"/>
              <a:t>is a methodology to design a program using </a:t>
            </a:r>
            <a:r>
              <a:rPr lang="en-US" dirty="0">
                <a:solidFill>
                  <a:srgbClr val="FFC000"/>
                </a:solidFill>
              </a:rPr>
              <a:t>classes</a:t>
            </a:r>
            <a:r>
              <a:rPr lang="en-US" dirty="0"/>
              <a:t> and </a:t>
            </a:r>
            <a:r>
              <a:rPr lang="en-US" dirty="0">
                <a:solidFill>
                  <a:srgbClr val="FFC000"/>
                </a:solidFill>
              </a:rPr>
              <a:t>objects</a:t>
            </a:r>
            <a:r>
              <a:rPr lang="en-US" dirty="0"/>
              <a:t>. OOP concepts make it possible to reuse code without creating security risks or making a Java program less readable. It allows us to create specific interactions between objects.</a:t>
            </a:r>
            <a:endParaRPr lang="hu-HU" dirty="0" smtClean="0"/>
          </a:p>
        </p:txBody>
      </p:sp>
      <p:sp>
        <p:nvSpPr>
          <p:cNvPr id="4" name="Szövegdoboz 3"/>
          <p:cNvSpPr txBox="1"/>
          <p:nvPr/>
        </p:nvSpPr>
        <p:spPr>
          <a:xfrm>
            <a:off x="428368" y="3158960"/>
            <a:ext cx="11228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class can be defined as a blueprint from which you can create an individual object. The object is an entity that has state and behavior. An Object can be defined as an instance of a class.</a:t>
            </a:r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634314" y="4960822"/>
            <a:ext cx="5222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we already seen in our "First steps in Java" course</a:t>
            </a:r>
            <a:r>
              <a:rPr lang="hu-HU" dirty="0" smtClean="0"/>
              <a:t> </a:t>
            </a:r>
            <a:r>
              <a:rPr lang="en-US" dirty="0" smtClean="0"/>
              <a:t>there </a:t>
            </a:r>
            <a:r>
              <a:rPr lang="en-US" dirty="0"/>
              <a:t>are four main principles of </a:t>
            </a:r>
            <a:r>
              <a:rPr lang="en-US" dirty="0" smtClean="0"/>
              <a:t>OOP</a:t>
            </a:r>
            <a:r>
              <a:rPr lang="hu-HU" dirty="0" smtClean="0"/>
              <a:t>:</a:t>
            </a:r>
            <a:endParaRPr lang="hu-HU" dirty="0"/>
          </a:p>
        </p:txBody>
      </p:sp>
      <p:sp>
        <p:nvSpPr>
          <p:cNvPr id="8" name="Tartalom helye 2"/>
          <p:cNvSpPr>
            <a:spLocks noGrp="1"/>
          </p:cNvSpPr>
          <p:nvPr>
            <p:ph sz="half" idx="1"/>
          </p:nvPr>
        </p:nvSpPr>
        <p:spPr>
          <a:xfrm>
            <a:off x="7193864" y="4254202"/>
            <a:ext cx="2979865" cy="2059572"/>
          </a:xfrm>
        </p:spPr>
        <p:txBody>
          <a:bodyPr>
            <a:noAutofit/>
          </a:bodyPr>
          <a:lstStyle/>
          <a:p>
            <a:r>
              <a:rPr lang="hu-HU" sz="2400" dirty="0" err="1">
                <a:solidFill>
                  <a:srgbClr val="FFC000"/>
                </a:solidFill>
              </a:rPr>
              <a:t>Inheritance</a:t>
            </a:r>
            <a:endParaRPr lang="hu-HU" sz="2400" dirty="0">
              <a:solidFill>
                <a:srgbClr val="FFC000"/>
              </a:solidFill>
            </a:endParaRPr>
          </a:p>
          <a:p>
            <a:r>
              <a:rPr lang="hu-HU" sz="2400" dirty="0" err="1">
                <a:solidFill>
                  <a:srgbClr val="FFC000"/>
                </a:solidFill>
              </a:rPr>
              <a:t>Polymorphism</a:t>
            </a:r>
            <a:endParaRPr lang="hu-HU" sz="2400" dirty="0">
              <a:solidFill>
                <a:srgbClr val="FFC000"/>
              </a:solidFill>
            </a:endParaRPr>
          </a:p>
          <a:p>
            <a:r>
              <a:rPr lang="hu-HU" sz="2400" dirty="0" err="1">
                <a:solidFill>
                  <a:srgbClr val="FFC000"/>
                </a:solidFill>
              </a:rPr>
              <a:t>Abstraction</a:t>
            </a:r>
            <a:endParaRPr lang="hu-HU" sz="2400" dirty="0">
              <a:solidFill>
                <a:srgbClr val="FFC000"/>
              </a:solidFill>
            </a:endParaRPr>
          </a:p>
          <a:p>
            <a:r>
              <a:rPr lang="hu-HU" sz="2400" dirty="0" err="1">
                <a:solidFill>
                  <a:srgbClr val="FFC000"/>
                </a:solidFill>
              </a:rPr>
              <a:t>Encapsulation</a:t>
            </a:r>
            <a:endParaRPr lang="hu-HU" sz="2400" dirty="0">
              <a:solidFill>
                <a:srgbClr val="FFC000"/>
              </a:solidFill>
            </a:endParaRPr>
          </a:p>
        </p:txBody>
      </p:sp>
      <p:sp>
        <p:nvSpPr>
          <p:cNvPr id="9" name="Folyamatábra: Befejezés 8"/>
          <p:cNvSpPr/>
          <p:nvPr/>
        </p:nvSpPr>
        <p:spPr>
          <a:xfrm rot="1976181">
            <a:off x="10028306" y="566797"/>
            <a:ext cx="1952368" cy="494270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Reminder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2574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4" grpId="0"/>
      <p:bldP spid="5" grpId="0"/>
      <p:bldP spid="8" grpId="0" uiExpand="1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smtClean="0"/>
              <a:t>OOP </a:t>
            </a:r>
            <a:r>
              <a:rPr lang="hu-HU" sz="4000" dirty="0" err="1" smtClean="0"/>
              <a:t>overview</a:t>
            </a:r>
            <a:r>
              <a:rPr lang="hu-HU" sz="4000" dirty="0" smtClean="0"/>
              <a:t> - </a:t>
            </a:r>
            <a:r>
              <a:rPr lang="hu-HU" sz="4000" dirty="0" err="1" smtClean="0"/>
              <a:t>Inheritance</a:t>
            </a:r>
            <a:endParaRPr lang="hu-HU" sz="4000" dirty="0"/>
          </a:p>
        </p:txBody>
      </p:sp>
      <p:sp>
        <p:nvSpPr>
          <p:cNvPr id="9" name="Folyamatábra: Másik feldolgozás 8"/>
          <p:cNvSpPr/>
          <p:nvPr/>
        </p:nvSpPr>
        <p:spPr>
          <a:xfrm>
            <a:off x="9632373" y="5486400"/>
            <a:ext cx="2275610" cy="1143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Hint! </a:t>
            </a:r>
            <a:r>
              <a:rPr lang="hu-HU" dirty="0" smtClean="0"/>
              <a:t>P</a:t>
            </a:r>
            <a:r>
              <a:rPr lang="en-US" dirty="0" err="1" smtClean="0"/>
              <a:t>reviously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endParaRPr lang="hu-HU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First </a:t>
            </a:r>
            <a:r>
              <a:rPr lang="en-US" dirty="0">
                <a:solidFill>
                  <a:srgbClr val="FFFF00"/>
                </a:solidFill>
              </a:rPr>
              <a:t>Steps in Java, lecture </a:t>
            </a:r>
            <a:r>
              <a:rPr lang="hu-HU" dirty="0" smtClean="0">
                <a:solidFill>
                  <a:srgbClr val="FFFF00"/>
                </a:solidFill>
              </a:rPr>
              <a:t>25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endParaRPr lang="hu-HU" dirty="0" smtClean="0">
              <a:solidFill>
                <a:srgbClr val="FFFF00"/>
              </a:solidFill>
            </a:endParaRP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„</a:t>
            </a:r>
            <a:r>
              <a:rPr lang="hu-HU" dirty="0" err="1" smtClean="0">
                <a:solidFill>
                  <a:srgbClr val="FFFF00"/>
                </a:solidFill>
              </a:rPr>
              <a:t>Inheritance</a:t>
            </a:r>
            <a:r>
              <a:rPr lang="en-US" dirty="0" smtClean="0">
                <a:solidFill>
                  <a:srgbClr val="FFFF00"/>
                </a:solidFill>
              </a:rPr>
              <a:t>"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2078949" y="5044989"/>
            <a:ext cx="6464364" cy="120032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err="1" smtClean="0">
                <a:solidFill>
                  <a:srgbClr val="FFC000"/>
                </a:solidFill>
              </a:rPr>
              <a:t>public</a:t>
            </a:r>
            <a:r>
              <a:rPr lang="hu-HU" dirty="0" smtClean="0"/>
              <a:t> </a:t>
            </a:r>
            <a:r>
              <a:rPr lang="hu-HU" dirty="0" err="1" smtClean="0">
                <a:solidFill>
                  <a:srgbClr val="FFC000"/>
                </a:solidFill>
              </a:rPr>
              <a:t>class</a:t>
            </a:r>
            <a:r>
              <a:rPr lang="hu-HU" dirty="0">
                <a:solidFill>
                  <a:srgbClr val="FFC000"/>
                </a:solidFill>
              </a:rPr>
              <a:t> </a:t>
            </a:r>
            <a:r>
              <a:rPr lang="hu-HU" b="1" dirty="0" err="1" smtClean="0">
                <a:solidFill>
                  <a:srgbClr val="FFC000"/>
                </a:solidFill>
              </a:rPr>
              <a:t>Child</a:t>
            </a:r>
            <a:r>
              <a:rPr lang="hu-HU" b="1" dirty="0" err="1">
                <a:solidFill>
                  <a:srgbClr val="FFC000"/>
                </a:solidFill>
              </a:rPr>
              <a:t>C</a:t>
            </a:r>
            <a:r>
              <a:rPr lang="hu-HU" b="1" dirty="0" err="1" smtClean="0">
                <a:solidFill>
                  <a:srgbClr val="FFC000"/>
                </a:solidFill>
              </a:rPr>
              <a:t>lass</a:t>
            </a:r>
            <a:r>
              <a:rPr lang="hu-HU" b="1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extends</a:t>
            </a:r>
            <a:r>
              <a:rPr lang="hu-HU" dirty="0" smtClean="0">
                <a:solidFill>
                  <a:srgbClr val="FFC000"/>
                </a:solidFill>
              </a:rPr>
              <a:t> </a:t>
            </a:r>
            <a:r>
              <a:rPr lang="hu-HU" b="1" dirty="0" err="1" smtClean="0">
                <a:solidFill>
                  <a:srgbClr val="FFC000"/>
                </a:solidFill>
              </a:rPr>
              <a:t>ParentC</a:t>
            </a:r>
            <a:r>
              <a:rPr lang="en-US" b="1" dirty="0" smtClean="0">
                <a:solidFill>
                  <a:srgbClr val="FFC000"/>
                </a:solidFill>
              </a:rPr>
              <a:t>lass </a:t>
            </a:r>
            <a:r>
              <a:rPr lang="hu-HU" b="1" dirty="0" smtClean="0"/>
              <a:t>{</a:t>
            </a:r>
            <a:r>
              <a:rPr lang="hu-HU" dirty="0"/>
              <a:t>  </a:t>
            </a:r>
          </a:p>
          <a:p>
            <a:r>
              <a:rPr lang="hu-HU" dirty="0"/>
              <a:t> </a:t>
            </a:r>
            <a:r>
              <a:rPr lang="hu-HU" dirty="0" smtClean="0"/>
              <a:t>	</a:t>
            </a:r>
            <a:r>
              <a:rPr lang="hu-HU" dirty="0" smtClean="0">
                <a:solidFill>
                  <a:schemeClr val="tx1">
                    <a:lumMod val="75000"/>
                  </a:schemeClr>
                </a:solidFill>
              </a:rPr>
              <a:t>//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reuse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methods and fields of the parent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class</a:t>
            </a:r>
            <a:endParaRPr lang="hu-HU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hu-HU" dirty="0" smtClean="0">
                <a:solidFill>
                  <a:schemeClr val="tx1">
                    <a:lumMod val="75000"/>
                  </a:schemeClr>
                </a:solidFill>
              </a:rPr>
              <a:t>	//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new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methods and fields in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current </a:t>
            </a:r>
            <a:r>
              <a:rPr lang="hu-HU" dirty="0" err="1" smtClean="0">
                <a:solidFill>
                  <a:schemeClr val="tx1">
                    <a:lumMod val="75000"/>
                  </a:schemeClr>
                </a:solidFill>
              </a:rPr>
              <a:t>child</a:t>
            </a:r>
            <a:r>
              <a:rPr lang="hu-HU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class</a:t>
            </a:r>
            <a:endParaRPr lang="hu-HU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hu-HU" b="1" dirty="0" smtClean="0"/>
              <a:t>}</a:t>
            </a:r>
            <a:r>
              <a:rPr lang="hu-HU" dirty="0"/>
              <a:t>  </a:t>
            </a:r>
            <a:endParaRPr lang="hu-HU" dirty="0" smtClean="0"/>
          </a:p>
        </p:txBody>
      </p:sp>
      <p:sp>
        <p:nvSpPr>
          <p:cNvPr id="7" name="Szövegdoboz 6"/>
          <p:cNvSpPr txBox="1"/>
          <p:nvPr/>
        </p:nvSpPr>
        <p:spPr>
          <a:xfrm>
            <a:off x="399533" y="1217210"/>
            <a:ext cx="11199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</a:t>
            </a:r>
            <a:r>
              <a:rPr lang="en-US" dirty="0"/>
              <a:t>one object takes all the properties and behaviors of a parent object, it is known as inheritance. </a:t>
            </a:r>
            <a:r>
              <a:rPr lang="en-US" dirty="0" smtClean="0"/>
              <a:t>When </a:t>
            </a:r>
            <a:r>
              <a:rPr lang="en-US" dirty="0"/>
              <a:t>you inherit from an existing class, you can reuse methods and fields of the parent </a:t>
            </a:r>
            <a:r>
              <a:rPr lang="hu-HU" dirty="0" smtClean="0"/>
              <a:t>(</a:t>
            </a:r>
            <a:r>
              <a:rPr lang="hu-HU" dirty="0" err="1" smtClean="0"/>
              <a:t>super</a:t>
            </a:r>
            <a:r>
              <a:rPr lang="hu-HU" dirty="0" smtClean="0"/>
              <a:t>) </a:t>
            </a:r>
            <a:r>
              <a:rPr lang="en-US" dirty="0" smtClean="0"/>
              <a:t>class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child</a:t>
            </a:r>
            <a:r>
              <a:rPr lang="hu-HU" dirty="0" smtClean="0"/>
              <a:t> (</a:t>
            </a:r>
            <a:r>
              <a:rPr lang="hu-HU" dirty="0" err="1" smtClean="0"/>
              <a:t>sub</a:t>
            </a:r>
            <a:r>
              <a:rPr lang="hu-HU" dirty="0" smtClean="0"/>
              <a:t>) </a:t>
            </a:r>
            <a:r>
              <a:rPr lang="hu-HU" dirty="0" err="1" smtClean="0"/>
              <a:t>class</a:t>
            </a:r>
            <a:r>
              <a:rPr lang="en-US" dirty="0" smtClean="0"/>
              <a:t>.</a:t>
            </a:r>
            <a:endParaRPr lang="hu-HU" dirty="0"/>
          </a:p>
        </p:txBody>
      </p:sp>
      <p:sp>
        <p:nvSpPr>
          <p:cNvPr id="17" name="Szövegdoboz 16"/>
          <p:cNvSpPr txBox="1"/>
          <p:nvPr/>
        </p:nvSpPr>
        <p:spPr>
          <a:xfrm>
            <a:off x="2075936" y="3013664"/>
            <a:ext cx="6464363" cy="2031325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rgbClr val="FFC000"/>
                </a:solidFill>
              </a:rPr>
              <a:t>public</a:t>
            </a:r>
            <a:r>
              <a:rPr lang="hu-HU" dirty="0"/>
              <a:t> </a:t>
            </a:r>
            <a:r>
              <a:rPr lang="hu-HU" dirty="0" err="1" smtClean="0">
                <a:solidFill>
                  <a:srgbClr val="FFC000"/>
                </a:solidFill>
              </a:rPr>
              <a:t>class</a:t>
            </a:r>
            <a:r>
              <a:rPr lang="hu-HU" dirty="0">
                <a:solidFill>
                  <a:srgbClr val="FFC000"/>
                </a:solidFill>
              </a:rPr>
              <a:t> </a:t>
            </a:r>
            <a:r>
              <a:rPr lang="hu-HU" b="1" dirty="0" err="1" smtClean="0">
                <a:solidFill>
                  <a:srgbClr val="FFC000"/>
                </a:solidFill>
              </a:rPr>
              <a:t>ParentC</a:t>
            </a:r>
            <a:r>
              <a:rPr lang="en-US" b="1" dirty="0" smtClean="0">
                <a:solidFill>
                  <a:srgbClr val="FFC000"/>
                </a:solidFill>
              </a:rPr>
              <a:t>lass </a:t>
            </a:r>
            <a:r>
              <a:rPr lang="hu-HU" b="1" dirty="0" smtClean="0"/>
              <a:t>{</a:t>
            </a:r>
            <a:r>
              <a:rPr lang="hu-HU" dirty="0"/>
              <a:t>  </a:t>
            </a:r>
            <a:endParaRPr lang="hu-HU" dirty="0" smtClean="0"/>
          </a:p>
          <a:p>
            <a:r>
              <a:rPr lang="hu-HU" dirty="0" smtClean="0">
                <a:solidFill>
                  <a:schemeClr val="tx1">
                    <a:lumMod val="75000"/>
                  </a:schemeClr>
                </a:solidFill>
              </a:rPr>
              <a:t>	//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methods and fields</a:t>
            </a:r>
            <a:r>
              <a:rPr lang="hu-HU" dirty="0">
                <a:solidFill>
                  <a:schemeClr val="tx1">
                    <a:lumMod val="75000"/>
                  </a:schemeClr>
                </a:solidFill>
              </a:rPr>
              <a:t> of </a:t>
            </a:r>
            <a:r>
              <a:rPr lang="hu-HU" dirty="0" err="1">
                <a:solidFill>
                  <a:schemeClr val="tx1">
                    <a:lumMod val="75000"/>
                  </a:schemeClr>
                </a:solidFill>
              </a:rPr>
              <a:t>the</a:t>
            </a:r>
            <a:r>
              <a:rPr lang="hu-HU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parent class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b="1" dirty="0" err="1" smtClean="0"/>
              <a:t>protected</a:t>
            </a:r>
            <a:r>
              <a:rPr lang="hu-HU" b="1" dirty="0" smtClean="0"/>
              <a:t> </a:t>
            </a:r>
            <a:r>
              <a:rPr lang="hu-HU" b="1" dirty="0" err="1" smtClean="0"/>
              <a:t>String</a:t>
            </a:r>
            <a:r>
              <a:rPr lang="hu-HU" b="1" dirty="0" smtClean="0"/>
              <a:t> </a:t>
            </a:r>
            <a:r>
              <a:rPr lang="hu-HU" dirty="0" err="1" smtClean="0"/>
              <a:t>fieldName</a:t>
            </a:r>
            <a:r>
              <a:rPr lang="hu-HU" dirty="0" smtClean="0"/>
              <a:t> </a:t>
            </a:r>
            <a:r>
              <a:rPr lang="hu-HU" dirty="0"/>
              <a:t>= "</a:t>
            </a:r>
            <a:r>
              <a:rPr lang="hu-HU" dirty="0" err="1"/>
              <a:t>Xyz</a:t>
            </a:r>
            <a:r>
              <a:rPr lang="hu-HU" dirty="0"/>
              <a:t>";</a:t>
            </a:r>
            <a:endParaRPr lang="hu-HU" dirty="0" smtClean="0"/>
          </a:p>
          <a:p>
            <a:r>
              <a:rPr lang="hu-HU" dirty="0" smtClean="0"/>
              <a:t>	</a:t>
            </a:r>
            <a:r>
              <a:rPr lang="hu-HU" b="1" dirty="0" err="1" smtClean="0"/>
              <a:t>public</a:t>
            </a:r>
            <a:r>
              <a:rPr lang="hu-HU" b="1" dirty="0" smtClean="0"/>
              <a:t> </a:t>
            </a:r>
            <a:r>
              <a:rPr lang="hu-HU" b="1" dirty="0" err="1" smtClean="0"/>
              <a:t>void</a:t>
            </a:r>
            <a:r>
              <a:rPr lang="hu-HU" b="1" dirty="0" smtClean="0"/>
              <a:t> </a:t>
            </a:r>
            <a:r>
              <a:rPr lang="hu-HU" dirty="0" err="1" smtClean="0"/>
              <a:t>methodName</a:t>
            </a:r>
            <a:r>
              <a:rPr lang="hu-HU" dirty="0" smtClean="0"/>
              <a:t>() {</a:t>
            </a:r>
          </a:p>
          <a:p>
            <a:r>
              <a:rPr lang="hu-HU" dirty="0"/>
              <a:t>	</a:t>
            </a:r>
            <a:r>
              <a:rPr lang="hu-HU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hu-HU" dirty="0" smtClean="0">
                <a:solidFill>
                  <a:schemeClr val="tx1">
                    <a:lumMod val="75000"/>
                  </a:schemeClr>
                </a:solidFill>
              </a:rPr>
              <a:t>	// more </a:t>
            </a:r>
            <a:r>
              <a:rPr lang="hu-HU" dirty="0" err="1" smtClean="0">
                <a:solidFill>
                  <a:schemeClr val="tx1">
                    <a:lumMod val="75000"/>
                  </a:schemeClr>
                </a:solidFill>
              </a:rPr>
              <a:t>code</a:t>
            </a:r>
            <a:endParaRPr lang="hu-HU" dirty="0"/>
          </a:p>
          <a:p>
            <a:r>
              <a:rPr lang="hu-HU" dirty="0"/>
              <a:t>	}</a:t>
            </a:r>
          </a:p>
          <a:p>
            <a:r>
              <a:rPr lang="hu-HU" b="1" dirty="0" smtClean="0"/>
              <a:t>}</a:t>
            </a:r>
            <a:r>
              <a:rPr lang="hu-HU" dirty="0"/>
              <a:t>  </a:t>
            </a:r>
            <a:endParaRPr lang="hu-HU" dirty="0" smtClean="0"/>
          </a:p>
        </p:txBody>
      </p:sp>
      <p:sp>
        <p:nvSpPr>
          <p:cNvPr id="14" name="Lekerekített téglalap 13"/>
          <p:cNvSpPr/>
          <p:nvPr/>
        </p:nvSpPr>
        <p:spPr>
          <a:xfrm>
            <a:off x="7324622" y="2815251"/>
            <a:ext cx="2420907" cy="39682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rgbClr val="FFC000"/>
                </a:solidFill>
              </a:rPr>
              <a:t>Inheritance</a:t>
            </a:r>
            <a:endParaRPr lang="hu-HU" dirty="0">
              <a:solidFill>
                <a:srgbClr val="FFC000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0" y="2153736"/>
            <a:ext cx="1219200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objectives </a:t>
            </a:r>
            <a:r>
              <a:rPr lang="hu-HU" dirty="0" smtClean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It </a:t>
            </a:r>
            <a:r>
              <a:rPr lang="en-US" dirty="0">
                <a:solidFill>
                  <a:schemeClr val="tx1"/>
                </a:solidFill>
              </a:rPr>
              <a:t>provides </a:t>
            </a:r>
            <a:r>
              <a:rPr lang="en-US" b="1" dirty="0">
                <a:solidFill>
                  <a:schemeClr val="tx1"/>
                </a:solidFill>
              </a:rPr>
              <a:t>Code Reusability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hu-HU" b="1" dirty="0" err="1" smtClean="0">
                <a:solidFill>
                  <a:schemeClr val="tx1"/>
                </a:solidFill>
              </a:rPr>
              <a:t>Code</a:t>
            </a:r>
            <a:r>
              <a:rPr lang="hu-HU" b="1" dirty="0">
                <a:solidFill>
                  <a:schemeClr val="tx1"/>
                </a:solidFill>
              </a:rPr>
              <a:t> </a:t>
            </a:r>
            <a:r>
              <a:rPr lang="hu-HU" b="1" dirty="0" err="1">
                <a:solidFill>
                  <a:schemeClr val="tx1"/>
                </a:solidFill>
              </a:rPr>
              <a:t>R</a:t>
            </a:r>
            <a:r>
              <a:rPr lang="hu-HU" b="1" dirty="0" err="1" smtClean="0">
                <a:solidFill>
                  <a:schemeClr val="tx1"/>
                </a:solidFill>
              </a:rPr>
              <a:t>eadability</a:t>
            </a:r>
            <a:r>
              <a:rPr lang="hu-HU" dirty="0" smtClean="0">
                <a:solidFill>
                  <a:schemeClr val="tx1"/>
                </a:solidFill>
              </a:rPr>
              <a:t>.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11" name="Folyamatábra: Befejezés 10"/>
          <p:cNvSpPr/>
          <p:nvPr/>
        </p:nvSpPr>
        <p:spPr>
          <a:xfrm rot="1976181">
            <a:off x="10028306" y="566797"/>
            <a:ext cx="1952368" cy="494270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Reminder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6021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7" grpId="0"/>
      <p:bldP spid="17" grpId="0" animBg="1"/>
      <p:bldP spid="14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smtClean="0"/>
              <a:t>OOP </a:t>
            </a:r>
            <a:r>
              <a:rPr lang="hu-HU" sz="4000" dirty="0" err="1" smtClean="0"/>
              <a:t>overview</a:t>
            </a:r>
            <a:r>
              <a:rPr lang="hu-HU" sz="4000" dirty="0" smtClean="0"/>
              <a:t> - </a:t>
            </a:r>
            <a:r>
              <a:rPr lang="hu-HU" sz="4000" dirty="0" err="1"/>
              <a:t>Polymorphism</a:t>
            </a:r>
            <a:endParaRPr lang="hu-HU" sz="4000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271844" y="1118231"/>
            <a:ext cx="11705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</a:t>
            </a:r>
            <a:r>
              <a:rPr lang="en-US" dirty="0"/>
              <a:t>concept refers to the ability to perform a certain action in different ways. </a:t>
            </a:r>
            <a:r>
              <a:rPr lang="en-US" dirty="0" smtClean="0"/>
              <a:t>It </a:t>
            </a:r>
            <a:r>
              <a:rPr lang="en-US" dirty="0"/>
              <a:t>can take two forms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92D050"/>
                </a:solidFill>
              </a:rPr>
              <a:t>Method </a:t>
            </a:r>
            <a:r>
              <a:rPr lang="en-US" dirty="0">
                <a:solidFill>
                  <a:srgbClr val="92D050"/>
                </a:solidFill>
              </a:rPr>
              <a:t>overriding </a:t>
            </a:r>
            <a:r>
              <a:rPr lang="en-US" dirty="0" smtClean="0"/>
              <a:t>occurs </a:t>
            </a:r>
            <a:r>
              <a:rPr lang="en-US" dirty="0"/>
              <a:t>when the child class overrides a method of its </a:t>
            </a:r>
            <a:r>
              <a:rPr lang="en-US" dirty="0" smtClean="0"/>
              <a:t>parent.</a:t>
            </a:r>
            <a:r>
              <a:rPr lang="hu-HU" dirty="0" smtClean="0">
                <a:solidFill>
                  <a:srgbClr val="00B0F0"/>
                </a:solidFill>
              </a:rPr>
              <a:t> 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Method</a:t>
            </a:r>
            <a:r>
              <a:rPr lang="en-US" dirty="0" smtClean="0"/>
              <a:t> </a:t>
            </a:r>
            <a:r>
              <a:rPr lang="en-US" dirty="0">
                <a:solidFill>
                  <a:srgbClr val="00B0F0"/>
                </a:solidFill>
              </a:rPr>
              <a:t>overloading</a:t>
            </a:r>
            <a:r>
              <a:rPr lang="en-US" dirty="0"/>
              <a:t> </a:t>
            </a:r>
            <a:r>
              <a:rPr lang="en-US" dirty="0" smtClean="0"/>
              <a:t>happens </a:t>
            </a:r>
            <a:r>
              <a:rPr lang="en-US" dirty="0"/>
              <a:t>when various methods with the same name are present in a class. </a:t>
            </a:r>
            <a:endParaRPr lang="hu-HU" dirty="0"/>
          </a:p>
        </p:txBody>
      </p:sp>
      <p:sp>
        <p:nvSpPr>
          <p:cNvPr id="16" name="Folyamatábra: Befejezés 15"/>
          <p:cNvSpPr/>
          <p:nvPr/>
        </p:nvSpPr>
        <p:spPr>
          <a:xfrm rot="1976181">
            <a:off x="10028306" y="566797"/>
            <a:ext cx="1952368" cy="494270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Reminder</a:t>
            </a:r>
            <a:endParaRPr lang="hu-HU" dirty="0"/>
          </a:p>
        </p:txBody>
      </p:sp>
      <p:sp>
        <p:nvSpPr>
          <p:cNvPr id="9" name="Folyamatábra: Másik feldolgozás 8"/>
          <p:cNvSpPr/>
          <p:nvPr/>
        </p:nvSpPr>
        <p:spPr>
          <a:xfrm>
            <a:off x="9632373" y="5486400"/>
            <a:ext cx="2275610" cy="1143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Hint! </a:t>
            </a:r>
            <a:r>
              <a:rPr lang="hu-HU" dirty="0" smtClean="0"/>
              <a:t>P</a:t>
            </a:r>
            <a:r>
              <a:rPr lang="en-US" dirty="0" err="1" smtClean="0"/>
              <a:t>reviously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endParaRPr lang="hu-HU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First </a:t>
            </a:r>
            <a:r>
              <a:rPr lang="en-US" dirty="0">
                <a:solidFill>
                  <a:srgbClr val="FFFF00"/>
                </a:solidFill>
              </a:rPr>
              <a:t>Steps in Java, lecture </a:t>
            </a:r>
            <a:r>
              <a:rPr lang="hu-HU" dirty="0" smtClean="0">
                <a:solidFill>
                  <a:srgbClr val="FFFF00"/>
                </a:solidFill>
              </a:rPr>
              <a:t>28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endParaRPr lang="hu-HU" dirty="0" smtClean="0">
              <a:solidFill>
                <a:srgbClr val="FFFF00"/>
              </a:solidFill>
            </a:endParaRP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„</a:t>
            </a:r>
            <a:r>
              <a:rPr lang="hu-HU" dirty="0" err="1" smtClean="0">
                <a:solidFill>
                  <a:srgbClr val="FFFF00"/>
                </a:solidFill>
              </a:rPr>
              <a:t>Polymorphism</a:t>
            </a:r>
            <a:r>
              <a:rPr lang="en-US" dirty="0" smtClean="0">
                <a:solidFill>
                  <a:srgbClr val="FFFF00"/>
                </a:solidFill>
              </a:rPr>
              <a:t>"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6916188" y="3207222"/>
            <a:ext cx="3398262" cy="1754326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b="1" dirty="0" err="1" smtClean="0"/>
              <a:t>public</a:t>
            </a:r>
            <a:r>
              <a:rPr lang="hu-HU" dirty="0" smtClean="0"/>
              <a:t> </a:t>
            </a:r>
            <a:r>
              <a:rPr lang="hu-HU" b="1" dirty="0" err="1"/>
              <a:t>void</a:t>
            </a:r>
            <a:r>
              <a:rPr lang="hu-HU" dirty="0"/>
              <a:t> </a:t>
            </a:r>
            <a:r>
              <a:rPr lang="hu-HU" b="1" dirty="0" err="1">
                <a:solidFill>
                  <a:srgbClr val="FFC000"/>
                </a:solidFill>
              </a:rPr>
              <a:t>jump</a:t>
            </a:r>
            <a:r>
              <a:rPr lang="hu-HU" b="1" dirty="0">
                <a:solidFill>
                  <a:srgbClr val="FFC000"/>
                </a:solidFill>
              </a:rPr>
              <a:t>() </a:t>
            </a:r>
            <a:r>
              <a:rPr lang="hu-HU" dirty="0"/>
              <a:t>{</a:t>
            </a:r>
          </a:p>
          <a:p>
            <a:r>
              <a:rPr lang="hu-HU" dirty="0"/>
              <a:t>	</a:t>
            </a:r>
            <a:r>
              <a:rPr lang="hu-HU" dirty="0" smtClean="0">
                <a:solidFill>
                  <a:schemeClr val="tx1">
                    <a:lumMod val="75000"/>
                  </a:schemeClr>
                </a:solidFill>
              </a:rPr>
              <a:t>// more </a:t>
            </a:r>
            <a:r>
              <a:rPr lang="hu-HU" dirty="0" err="1" smtClean="0">
                <a:solidFill>
                  <a:schemeClr val="tx1">
                    <a:lumMod val="75000"/>
                  </a:schemeClr>
                </a:solidFill>
              </a:rPr>
              <a:t>code</a:t>
            </a:r>
            <a:endParaRPr lang="hu-HU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hu-HU" dirty="0" smtClean="0"/>
              <a:t>}</a:t>
            </a:r>
            <a:endParaRPr lang="hu-HU" dirty="0"/>
          </a:p>
          <a:p>
            <a:r>
              <a:rPr lang="hu-HU" b="1" dirty="0" err="1" smtClean="0"/>
              <a:t>public</a:t>
            </a:r>
            <a:r>
              <a:rPr lang="hu-HU" dirty="0" smtClean="0"/>
              <a:t> </a:t>
            </a:r>
            <a:r>
              <a:rPr lang="hu-HU" b="1" dirty="0" err="1" smtClean="0"/>
              <a:t>void</a:t>
            </a:r>
            <a:r>
              <a:rPr lang="hu-HU" dirty="0" smtClean="0"/>
              <a:t> </a:t>
            </a:r>
            <a:r>
              <a:rPr lang="hu-HU" b="1" dirty="0" err="1" smtClean="0">
                <a:solidFill>
                  <a:srgbClr val="FFC000"/>
                </a:solidFill>
              </a:rPr>
              <a:t>jump</a:t>
            </a:r>
            <a:r>
              <a:rPr lang="hu-HU" b="1" dirty="0" smtClean="0">
                <a:solidFill>
                  <a:srgbClr val="FFC000"/>
                </a:solidFill>
              </a:rPr>
              <a:t>(int </a:t>
            </a:r>
            <a:r>
              <a:rPr lang="hu-HU" b="1" dirty="0" err="1" smtClean="0">
                <a:solidFill>
                  <a:srgbClr val="FFC000"/>
                </a:solidFill>
              </a:rPr>
              <a:t>num</a:t>
            </a:r>
            <a:r>
              <a:rPr lang="hu-HU" b="1" dirty="0" smtClean="0">
                <a:solidFill>
                  <a:srgbClr val="FFC000"/>
                </a:solidFill>
              </a:rPr>
              <a:t>) </a:t>
            </a:r>
            <a:r>
              <a:rPr lang="hu-HU" dirty="0" smtClean="0"/>
              <a:t>{</a:t>
            </a:r>
          </a:p>
          <a:p>
            <a:r>
              <a:rPr lang="hu-HU" dirty="0"/>
              <a:t>	</a:t>
            </a:r>
            <a:r>
              <a:rPr lang="hu-HU" dirty="0" smtClean="0">
                <a:solidFill>
                  <a:schemeClr val="tx1">
                    <a:lumMod val="75000"/>
                  </a:schemeClr>
                </a:solidFill>
              </a:rPr>
              <a:t>// </a:t>
            </a:r>
            <a:r>
              <a:rPr lang="hu-HU" dirty="0">
                <a:solidFill>
                  <a:schemeClr val="tx1">
                    <a:lumMod val="75000"/>
                  </a:schemeClr>
                </a:solidFill>
              </a:rPr>
              <a:t>more </a:t>
            </a:r>
            <a:r>
              <a:rPr lang="hu-HU" dirty="0" err="1">
                <a:solidFill>
                  <a:schemeClr val="tx1">
                    <a:lumMod val="75000"/>
                  </a:schemeClr>
                </a:solidFill>
              </a:rPr>
              <a:t>code</a:t>
            </a:r>
            <a:r>
              <a:rPr lang="hu-HU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hu-HU" dirty="0"/>
              <a:t>	</a:t>
            </a:r>
          </a:p>
          <a:p>
            <a:r>
              <a:rPr lang="hu-HU" dirty="0"/>
              <a:t>}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428367" y="4687995"/>
            <a:ext cx="4983891" cy="2031325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rgbClr val="FFC000"/>
                </a:solidFill>
              </a:rPr>
              <a:t>public</a:t>
            </a:r>
            <a:r>
              <a:rPr lang="hu-HU" dirty="0">
                <a:solidFill>
                  <a:srgbClr val="FFC000"/>
                </a:solidFill>
              </a:rPr>
              <a:t> </a:t>
            </a:r>
            <a:r>
              <a:rPr lang="hu-HU" dirty="0" err="1">
                <a:solidFill>
                  <a:srgbClr val="FFC000"/>
                </a:solidFill>
              </a:rPr>
              <a:t>class</a:t>
            </a:r>
            <a:r>
              <a:rPr lang="hu-HU" dirty="0">
                <a:solidFill>
                  <a:srgbClr val="FFC000"/>
                </a:solidFill>
              </a:rPr>
              <a:t> </a:t>
            </a:r>
            <a:r>
              <a:rPr lang="hu-HU" b="1" dirty="0" err="1" smtClean="0">
                <a:solidFill>
                  <a:srgbClr val="FFC000"/>
                </a:solidFill>
              </a:rPr>
              <a:t>Child</a:t>
            </a:r>
            <a:r>
              <a:rPr lang="hu-HU" b="1" dirty="0" err="1">
                <a:solidFill>
                  <a:srgbClr val="FFC000"/>
                </a:solidFill>
              </a:rPr>
              <a:t>C</a:t>
            </a:r>
            <a:r>
              <a:rPr lang="hu-HU" b="1" dirty="0" err="1" smtClean="0">
                <a:solidFill>
                  <a:srgbClr val="FFC000"/>
                </a:solidFill>
              </a:rPr>
              <a:t>lass</a:t>
            </a:r>
            <a:r>
              <a:rPr lang="hu-HU" b="1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extends</a:t>
            </a:r>
            <a:r>
              <a:rPr lang="hu-HU" dirty="0" smtClean="0">
                <a:solidFill>
                  <a:srgbClr val="FFC000"/>
                </a:solidFill>
              </a:rPr>
              <a:t> </a:t>
            </a:r>
            <a:r>
              <a:rPr lang="hu-HU" b="1" dirty="0" err="1" smtClean="0">
                <a:solidFill>
                  <a:srgbClr val="FFC000"/>
                </a:solidFill>
              </a:rPr>
              <a:t>ParentC</a:t>
            </a:r>
            <a:r>
              <a:rPr lang="en-US" b="1" dirty="0" smtClean="0">
                <a:solidFill>
                  <a:srgbClr val="FFC000"/>
                </a:solidFill>
              </a:rPr>
              <a:t>lass </a:t>
            </a:r>
            <a:r>
              <a:rPr lang="hu-HU" b="1" dirty="0" smtClean="0"/>
              <a:t>{</a:t>
            </a:r>
            <a:r>
              <a:rPr lang="hu-HU" dirty="0"/>
              <a:t>  </a:t>
            </a:r>
          </a:p>
          <a:p>
            <a:r>
              <a:rPr lang="hu-HU" dirty="0"/>
              <a:t> </a:t>
            </a:r>
            <a:r>
              <a:rPr lang="hu-HU" dirty="0" smtClean="0"/>
              <a:t>	</a:t>
            </a:r>
            <a:r>
              <a:rPr lang="hu-HU" dirty="0"/>
              <a:t>@</a:t>
            </a:r>
            <a:r>
              <a:rPr lang="hu-HU" dirty="0" err="1"/>
              <a:t>Override</a:t>
            </a:r>
            <a:endParaRPr lang="hu-HU" dirty="0"/>
          </a:p>
          <a:p>
            <a:r>
              <a:rPr lang="hu-HU" dirty="0"/>
              <a:t>	</a:t>
            </a:r>
            <a:r>
              <a:rPr lang="hu-HU" b="1" dirty="0" err="1" smtClean="0"/>
              <a:t>protected</a:t>
            </a:r>
            <a:r>
              <a:rPr lang="hu-HU" dirty="0" smtClean="0"/>
              <a:t> </a:t>
            </a:r>
            <a:r>
              <a:rPr lang="hu-HU" b="1" dirty="0" err="1"/>
              <a:t>void</a:t>
            </a:r>
            <a:r>
              <a:rPr lang="hu-HU" dirty="0"/>
              <a:t> </a:t>
            </a:r>
            <a:r>
              <a:rPr lang="hu-HU" dirty="0" err="1" smtClean="0"/>
              <a:t>methodName</a:t>
            </a:r>
            <a:r>
              <a:rPr lang="hu-HU" dirty="0" smtClean="0"/>
              <a:t>() {</a:t>
            </a:r>
          </a:p>
          <a:p>
            <a:r>
              <a:rPr lang="hu-HU" dirty="0" smtClean="0">
                <a:solidFill>
                  <a:schemeClr val="tx1">
                    <a:lumMod val="75000"/>
                  </a:schemeClr>
                </a:solidFill>
              </a:rPr>
              <a:t>	// </a:t>
            </a:r>
            <a:r>
              <a:rPr lang="hu-HU" dirty="0">
                <a:solidFill>
                  <a:schemeClr val="tx1">
                    <a:lumMod val="75000"/>
                  </a:schemeClr>
                </a:solidFill>
              </a:rPr>
              <a:t>more </a:t>
            </a:r>
            <a:r>
              <a:rPr lang="hu-HU" dirty="0" err="1">
                <a:solidFill>
                  <a:schemeClr val="tx1">
                    <a:lumMod val="75000"/>
                  </a:schemeClr>
                </a:solidFill>
              </a:rPr>
              <a:t>code</a:t>
            </a:r>
            <a:endParaRPr lang="hu-HU" dirty="0"/>
          </a:p>
          <a:p>
            <a:r>
              <a:rPr lang="hu-HU" dirty="0"/>
              <a:t>	}</a:t>
            </a:r>
          </a:p>
          <a:p>
            <a:r>
              <a:rPr lang="hu-HU" b="1" dirty="0" smtClean="0"/>
              <a:t>}</a:t>
            </a:r>
            <a:r>
              <a:rPr lang="hu-HU" dirty="0"/>
              <a:t>  </a:t>
            </a:r>
            <a:endParaRPr lang="hu-HU" dirty="0" smtClean="0"/>
          </a:p>
        </p:txBody>
      </p:sp>
      <p:sp>
        <p:nvSpPr>
          <p:cNvPr id="11" name="Szövegdoboz 10"/>
          <p:cNvSpPr txBox="1"/>
          <p:nvPr/>
        </p:nvSpPr>
        <p:spPr>
          <a:xfrm>
            <a:off x="428368" y="3210667"/>
            <a:ext cx="4983890" cy="147732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err="1" smtClean="0">
                <a:solidFill>
                  <a:srgbClr val="FFC000"/>
                </a:solidFill>
              </a:rPr>
              <a:t>public</a:t>
            </a:r>
            <a:r>
              <a:rPr lang="hu-HU" dirty="0" smtClean="0">
                <a:solidFill>
                  <a:srgbClr val="FFC000"/>
                </a:solidFill>
              </a:rPr>
              <a:t> </a:t>
            </a:r>
            <a:r>
              <a:rPr lang="hu-HU" dirty="0" err="1" smtClean="0">
                <a:solidFill>
                  <a:srgbClr val="FFC000"/>
                </a:solidFill>
              </a:rPr>
              <a:t>class</a:t>
            </a:r>
            <a:r>
              <a:rPr lang="hu-HU" dirty="0">
                <a:solidFill>
                  <a:srgbClr val="FFC000"/>
                </a:solidFill>
              </a:rPr>
              <a:t> </a:t>
            </a:r>
            <a:r>
              <a:rPr lang="hu-HU" b="1" dirty="0" err="1" smtClean="0">
                <a:solidFill>
                  <a:srgbClr val="FFC000"/>
                </a:solidFill>
              </a:rPr>
              <a:t>ParentC</a:t>
            </a:r>
            <a:r>
              <a:rPr lang="en-US" b="1" dirty="0" smtClean="0">
                <a:solidFill>
                  <a:srgbClr val="FFC000"/>
                </a:solidFill>
              </a:rPr>
              <a:t>lass </a:t>
            </a:r>
            <a:r>
              <a:rPr lang="hu-HU" b="1" dirty="0" smtClean="0"/>
              <a:t>{</a:t>
            </a:r>
            <a:r>
              <a:rPr lang="hu-HU" dirty="0"/>
              <a:t>  </a:t>
            </a:r>
          </a:p>
          <a:p>
            <a:r>
              <a:rPr lang="hu-HU" dirty="0"/>
              <a:t>	</a:t>
            </a:r>
            <a:r>
              <a:rPr lang="hu-HU" b="1" dirty="0" err="1" smtClean="0"/>
              <a:t>protected</a:t>
            </a:r>
            <a:r>
              <a:rPr lang="hu-HU" dirty="0" smtClean="0"/>
              <a:t> </a:t>
            </a:r>
            <a:r>
              <a:rPr lang="hu-HU" b="1" dirty="0" err="1"/>
              <a:t>void</a:t>
            </a:r>
            <a:r>
              <a:rPr lang="hu-HU" dirty="0"/>
              <a:t> </a:t>
            </a:r>
            <a:r>
              <a:rPr lang="hu-HU" dirty="0" err="1"/>
              <a:t>methodName</a:t>
            </a:r>
            <a:r>
              <a:rPr lang="hu-HU" dirty="0" smtClean="0"/>
              <a:t>() {</a:t>
            </a:r>
          </a:p>
          <a:p>
            <a:r>
              <a:rPr lang="hu-HU" dirty="0"/>
              <a:t>	</a:t>
            </a:r>
            <a:r>
              <a:rPr lang="hu-HU" dirty="0">
                <a:solidFill>
                  <a:schemeClr val="tx1">
                    <a:lumMod val="75000"/>
                  </a:schemeClr>
                </a:solidFill>
              </a:rPr>
              <a:t> // more </a:t>
            </a:r>
            <a:r>
              <a:rPr lang="hu-HU" dirty="0" err="1">
                <a:solidFill>
                  <a:schemeClr val="tx1">
                    <a:lumMod val="75000"/>
                  </a:schemeClr>
                </a:solidFill>
              </a:rPr>
              <a:t>code</a:t>
            </a:r>
            <a:endParaRPr lang="hu-HU" dirty="0"/>
          </a:p>
          <a:p>
            <a:r>
              <a:rPr lang="hu-HU" dirty="0"/>
              <a:t>	}</a:t>
            </a:r>
          </a:p>
          <a:p>
            <a:r>
              <a:rPr lang="hu-HU" b="1" dirty="0" smtClean="0"/>
              <a:t>}</a:t>
            </a:r>
            <a:r>
              <a:rPr lang="hu-HU" dirty="0"/>
              <a:t>  </a:t>
            </a:r>
            <a:endParaRPr lang="hu-HU" dirty="0" smtClean="0"/>
          </a:p>
        </p:txBody>
      </p:sp>
      <p:sp>
        <p:nvSpPr>
          <p:cNvPr id="12" name="Lekerekített téglalap 11"/>
          <p:cNvSpPr/>
          <p:nvPr/>
        </p:nvSpPr>
        <p:spPr>
          <a:xfrm>
            <a:off x="4194848" y="2697720"/>
            <a:ext cx="2420907" cy="81983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rgbClr val="FFC000"/>
                </a:solidFill>
              </a:rPr>
              <a:t>Run</a:t>
            </a:r>
            <a:r>
              <a:rPr lang="hu-HU" dirty="0" smtClean="0">
                <a:solidFill>
                  <a:srgbClr val="FFC000"/>
                </a:solidFill>
              </a:rPr>
              <a:t> Time </a:t>
            </a:r>
            <a:r>
              <a:rPr lang="hu-HU" dirty="0" err="1" smtClean="0">
                <a:solidFill>
                  <a:srgbClr val="FFC000"/>
                </a:solidFill>
              </a:rPr>
              <a:t>Polymorphism</a:t>
            </a:r>
            <a:r>
              <a:rPr lang="hu-HU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92D050"/>
                </a:solidFill>
              </a:rPr>
              <a:t>Method </a:t>
            </a:r>
            <a:r>
              <a:rPr lang="en-US" dirty="0">
                <a:solidFill>
                  <a:srgbClr val="92D050"/>
                </a:solidFill>
              </a:rPr>
              <a:t>overriding</a:t>
            </a:r>
            <a:endParaRPr lang="hu-HU" dirty="0"/>
          </a:p>
        </p:txBody>
      </p:sp>
      <p:sp>
        <p:nvSpPr>
          <p:cNvPr id="13" name="Lekerekített téglalap 12"/>
          <p:cNvSpPr/>
          <p:nvPr/>
        </p:nvSpPr>
        <p:spPr>
          <a:xfrm>
            <a:off x="9322996" y="2677295"/>
            <a:ext cx="2584987" cy="848497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rgbClr val="FFC000"/>
                </a:solidFill>
              </a:rPr>
              <a:t>Complie</a:t>
            </a:r>
            <a:r>
              <a:rPr lang="hu-HU" dirty="0" smtClean="0">
                <a:solidFill>
                  <a:srgbClr val="FFC000"/>
                </a:solidFill>
              </a:rPr>
              <a:t> Time </a:t>
            </a:r>
            <a:r>
              <a:rPr lang="hu-HU" dirty="0" err="1" smtClean="0">
                <a:solidFill>
                  <a:srgbClr val="FFC000"/>
                </a:solidFill>
              </a:rPr>
              <a:t>Polymorphism</a:t>
            </a:r>
            <a:r>
              <a:rPr lang="hu-HU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Method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overloading</a:t>
            </a:r>
            <a:endParaRPr lang="hu-HU" dirty="0"/>
          </a:p>
        </p:txBody>
      </p:sp>
      <p:sp>
        <p:nvSpPr>
          <p:cNvPr id="14" name="Szövegdoboz 13"/>
          <p:cNvSpPr txBox="1"/>
          <p:nvPr/>
        </p:nvSpPr>
        <p:spPr>
          <a:xfrm>
            <a:off x="0" y="2063118"/>
            <a:ext cx="12191999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objectives </a:t>
            </a:r>
            <a:r>
              <a:rPr lang="hu-HU" dirty="0" smtClean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It provides </a:t>
            </a:r>
            <a:r>
              <a:rPr lang="en-US" b="1" dirty="0">
                <a:solidFill>
                  <a:schemeClr val="tx1"/>
                </a:solidFill>
              </a:rPr>
              <a:t>Code Flexibility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b="1" dirty="0">
                <a:solidFill>
                  <a:schemeClr val="tx1"/>
                </a:solidFill>
              </a:rPr>
              <a:t>Better Implementation of Inheritance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66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9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smtClean="0"/>
              <a:t>OOP </a:t>
            </a:r>
            <a:r>
              <a:rPr lang="hu-HU" sz="4000" dirty="0" err="1" smtClean="0"/>
              <a:t>overview</a:t>
            </a:r>
            <a:r>
              <a:rPr lang="hu-HU" sz="4000" dirty="0" smtClean="0"/>
              <a:t> - </a:t>
            </a:r>
            <a:r>
              <a:rPr lang="hu-HU" sz="4000" dirty="0" err="1"/>
              <a:t>Abstraction</a:t>
            </a:r>
            <a:endParaRPr lang="hu-HU" sz="4000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288321" y="1155486"/>
            <a:ext cx="11442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/>
              <a:t>h</a:t>
            </a:r>
            <a:r>
              <a:rPr lang="en-US" dirty="0" smtClean="0"/>
              <a:t>ides </a:t>
            </a:r>
            <a:r>
              <a:rPr lang="en-US" dirty="0"/>
              <a:t>complexity of data and shows only the relevant information, gives flexibility to programmers </a:t>
            </a:r>
            <a:endParaRPr lang="hu-HU" dirty="0" smtClean="0"/>
          </a:p>
          <a:p>
            <a:r>
              <a:rPr lang="en-US" dirty="0" smtClean="0"/>
              <a:t>to </a:t>
            </a:r>
            <a:r>
              <a:rPr lang="en-US" dirty="0"/>
              <a:t>change the implementation of the abstract </a:t>
            </a:r>
            <a:r>
              <a:rPr lang="en-US" dirty="0" err="1"/>
              <a:t>behaviour</a:t>
            </a:r>
            <a:r>
              <a:rPr lang="en-US" dirty="0" smtClean="0"/>
              <a:t>. </a:t>
            </a:r>
            <a:r>
              <a:rPr lang="en-US" dirty="0"/>
              <a:t>There are two ways to achieve abstraction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>
                <a:solidFill>
                  <a:srgbClr val="92D050"/>
                </a:solidFill>
              </a:rPr>
              <a:t>Abstract classes</a:t>
            </a:r>
            <a:r>
              <a:rPr lang="en-US" dirty="0"/>
              <a:t>: Partial abstraction (0-100%) </a:t>
            </a:r>
          </a:p>
          <a:p>
            <a:r>
              <a:rPr lang="en-US" dirty="0">
                <a:solidFill>
                  <a:srgbClr val="00B0F0"/>
                </a:solidFill>
              </a:rPr>
              <a:t>Interfaces</a:t>
            </a:r>
            <a:r>
              <a:rPr lang="en-US" dirty="0"/>
              <a:t>: Total abstraction (100%) </a:t>
            </a:r>
            <a:endParaRPr lang="hu-HU" dirty="0"/>
          </a:p>
        </p:txBody>
      </p:sp>
      <p:sp>
        <p:nvSpPr>
          <p:cNvPr id="9" name="Folyamatábra: Másik feldolgozás 8"/>
          <p:cNvSpPr/>
          <p:nvPr/>
        </p:nvSpPr>
        <p:spPr>
          <a:xfrm>
            <a:off x="9632373" y="5486400"/>
            <a:ext cx="2275610" cy="1143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Hint! </a:t>
            </a:r>
            <a:r>
              <a:rPr lang="hu-HU" dirty="0" smtClean="0"/>
              <a:t>P</a:t>
            </a:r>
            <a:r>
              <a:rPr lang="en-US" dirty="0" err="1" smtClean="0"/>
              <a:t>reviously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endParaRPr lang="hu-HU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First </a:t>
            </a:r>
            <a:r>
              <a:rPr lang="en-US" dirty="0">
                <a:solidFill>
                  <a:srgbClr val="FFFF00"/>
                </a:solidFill>
              </a:rPr>
              <a:t>Steps in Java, lecture </a:t>
            </a:r>
            <a:r>
              <a:rPr lang="hu-HU" dirty="0" smtClean="0">
                <a:solidFill>
                  <a:srgbClr val="FFFF00"/>
                </a:solidFill>
              </a:rPr>
              <a:t>31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endParaRPr lang="hu-HU" dirty="0" smtClean="0">
              <a:solidFill>
                <a:srgbClr val="FFFF00"/>
              </a:solidFill>
            </a:endParaRP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„</a:t>
            </a:r>
            <a:r>
              <a:rPr lang="hu-HU" dirty="0" err="1" smtClean="0">
                <a:solidFill>
                  <a:srgbClr val="FFFF00"/>
                </a:solidFill>
              </a:rPr>
              <a:t>Interfaces</a:t>
            </a:r>
            <a:r>
              <a:rPr lang="en-US" dirty="0" smtClean="0">
                <a:solidFill>
                  <a:srgbClr val="FFFF00"/>
                </a:solidFill>
              </a:rPr>
              <a:t>"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3278726" y="3403967"/>
            <a:ext cx="4564880" cy="92333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abstract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hu-HU" b="1" dirty="0" err="1" smtClean="0">
                <a:solidFill>
                  <a:srgbClr val="FFC000"/>
                </a:solidFill>
              </a:rPr>
              <a:t>class</a:t>
            </a:r>
            <a:r>
              <a:rPr lang="hu-HU" dirty="0">
                <a:solidFill>
                  <a:srgbClr val="FFC000"/>
                </a:solidFill>
              </a:rPr>
              <a:t> </a:t>
            </a:r>
            <a:r>
              <a:rPr lang="hu-HU" dirty="0" err="1" smtClean="0">
                <a:solidFill>
                  <a:srgbClr val="FFC000"/>
                </a:solidFill>
              </a:rPr>
              <a:t>AbC</a:t>
            </a:r>
            <a:r>
              <a:rPr lang="en-US" dirty="0" smtClean="0">
                <a:solidFill>
                  <a:srgbClr val="FFC000"/>
                </a:solidFill>
              </a:rPr>
              <a:t>lass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hu-HU" b="1" dirty="0" smtClean="0"/>
              <a:t>{</a:t>
            </a:r>
            <a:r>
              <a:rPr lang="hu-HU" dirty="0"/>
              <a:t>  </a:t>
            </a:r>
          </a:p>
          <a:p>
            <a:r>
              <a:rPr lang="hu-HU" dirty="0"/>
              <a:t>	</a:t>
            </a:r>
            <a:r>
              <a:rPr lang="en-US" b="1" dirty="0"/>
              <a:t>abstract void </a:t>
            </a:r>
            <a:r>
              <a:rPr lang="hu-HU" dirty="0" err="1" smtClean="0">
                <a:solidFill>
                  <a:srgbClr val="FFC000"/>
                </a:solidFill>
              </a:rPr>
              <a:t>abstractMethod</a:t>
            </a:r>
            <a:r>
              <a:rPr lang="en-US" dirty="0" smtClean="0">
                <a:solidFill>
                  <a:srgbClr val="FFC000"/>
                </a:solidFill>
              </a:rPr>
              <a:t>();  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hu-HU" b="1" dirty="0" smtClean="0"/>
              <a:t>}</a:t>
            </a:r>
            <a:r>
              <a:rPr lang="hu-HU" dirty="0"/>
              <a:t>  </a:t>
            </a:r>
            <a:endParaRPr lang="hu-HU" dirty="0" smtClean="0"/>
          </a:p>
        </p:txBody>
      </p:sp>
      <p:sp>
        <p:nvSpPr>
          <p:cNvPr id="10" name="Szövegdoboz 9"/>
          <p:cNvSpPr txBox="1"/>
          <p:nvPr/>
        </p:nvSpPr>
        <p:spPr>
          <a:xfrm>
            <a:off x="3286897" y="4928624"/>
            <a:ext cx="4564880" cy="92333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interface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hu-HU" dirty="0">
                <a:solidFill>
                  <a:srgbClr val="FFC000"/>
                </a:solidFill>
              </a:rPr>
              <a:t>I</a:t>
            </a:r>
            <a:r>
              <a:rPr lang="hu-HU" dirty="0" smtClean="0">
                <a:solidFill>
                  <a:srgbClr val="FFC000"/>
                </a:solidFill>
              </a:rPr>
              <a:t>nterfaceName</a:t>
            </a:r>
            <a:r>
              <a:rPr lang="en-US" b="1" dirty="0" smtClean="0"/>
              <a:t>{</a:t>
            </a:r>
            <a:r>
              <a:rPr lang="en-US" dirty="0" smtClean="0">
                <a:solidFill>
                  <a:srgbClr val="FFC000"/>
                </a:solidFill>
              </a:rPr>
              <a:t>  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hu-HU" dirty="0" smtClean="0">
                <a:solidFill>
                  <a:srgbClr val="FFC000"/>
                </a:solidFill>
              </a:rPr>
              <a:t>	</a:t>
            </a:r>
            <a:r>
              <a:rPr lang="en-US" b="1" dirty="0" smtClean="0"/>
              <a:t>void </a:t>
            </a:r>
            <a:r>
              <a:rPr lang="hu-HU" dirty="0" err="1" smtClean="0">
                <a:solidFill>
                  <a:srgbClr val="FFC000"/>
                </a:solidFill>
              </a:rPr>
              <a:t>interfaceMethod</a:t>
            </a:r>
            <a:r>
              <a:rPr lang="en-US" dirty="0" smtClean="0">
                <a:solidFill>
                  <a:srgbClr val="FFC000"/>
                </a:solidFill>
              </a:rPr>
              <a:t>();  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b="1" dirty="0"/>
              <a:t>} </a:t>
            </a:r>
            <a:r>
              <a:rPr lang="hu-HU" b="1" dirty="0"/>
              <a:t> </a:t>
            </a:r>
            <a:r>
              <a:rPr lang="hu-HU" dirty="0"/>
              <a:t> </a:t>
            </a:r>
            <a:endParaRPr lang="hu-HU" dirty="0" smtClean="0"/>
          </a:p>
        </p:txBody>
      </p:sp>
      <p:sp>
        <p:nvSpPr>
          <p:cNvPr id="11" name="Lekerekített téglalap 10"/>
          <p:cNvSpPr/>
          <p:nvPr/>
        </p:nvSpPr>
        <p:spPr>
          <a:xfrm>
            <a:off x="6633085" y="3053745"/>
            <a:ext cx="2420907" cy="66749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rgbClr val="FFC000"/>
                </a:solidFill>
              </a:rPr>
              <a:t>Abstraction</a:t>
            </a:r>
            <a:endParaRPr lang="hu-HU" dirty="0" smtClean="0">
              <a:solidFill>
                <a:srgbClr val="FFC000"/>
              </a:solidFill>
            </a:endParaRPr>
          </a:p>
          <a:p>
            <a:pPr algn="ctr"/>
            <a:r>
              <a:rPr lang="en-US" dirty="0" smtClean="0">
                <a:solidFill>
                  <a:srgbClr val="92D050"/>
                </a:solidFill>
              </a:rPr>
              <a:t>Abstract class</a:t>
            </a:r>
            <a:endParaRPr lang="hu-HU" dirty="0">
              <a:solidFill>
                <a:srgbClr val="FFC000"/>
              </a:solidFill>
            </a:endParaRPr>
          </a:p>
        </p:txBody>
      </p:sp>
      <p:sp>
        <p:nvSpPr>
          <p:cNvPr id="12" name="Lekerekített téglalap 11"/>
          <p:cNvSpPr/>
          <p:nvPr/>
        </p:nvSpPr>
        <p:spPr>
          <a:xfrm>
            <a:off x="6633084" y="4594878"/>
            <a:ext cx="2420907" cy="66749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rgbClr val="FFC000"/>
                </a:solidFill>
              </a:rPr>
              <a:t>Abstraction</a:t>
            </a:r>
            <a:endParaRPr lang="hu-HU" dirty="0" smtClean="0">
              <a:solidFill>
                <a:srgbClr val="FFC000"/>
              </a:solidFill>
            </a:endParaRPr>
          </a:p>
          <a:p>
            <a:pPr algn="ctr"/>
            <a:r>
              <a:rPr lang="en-US" dirty="0">
                <a:solidFill>
                  <a:srgbClr val="00B0F0"/>
                </a:solidFill>
              </a:rPr>
              <a:t>Interface</a:t>
            </a:r>
            <a:endParaRPr lang="hu-HU" dirty="0">
              <a:solidFill>
                <a:srgbClr val="FFC000"/>
              </a:solidFill>
            </a:endParaRPr>
          </a:p>
        </p:txBody>
      </p:sp>
      <p:sp>
        <p:nvSpPr>
          <p:cNvPr id="13" name="Folyamatábra: Másik feldolgozás 12"/>
          <p:cNvSpPr/>
          <p:nvPr/>
        </p:nvSpPr>
        <p:spPr>
          <a:xfrm>
            <a:off x="277878" y="5486400"/>
            <a:ext cx="2275610" cy="1143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Hint! </a:t>
            </a:r>
            <a:r>
              <a:rPr lang="hu-HU" dirty="0" smtClean="0"/>
              <a:t>P</a:t>
            </a:r>
            <a:r>
              <a:rPr lang="en-US" dirty="0" err="1" smtClean="0"/>
              <a:t>reviously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endParaRPr lang="hu-HU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First </a:t>
            </a:r>
            <a:r>
              <a:rPr lang="en-US" dirty="0">
                <a:solidFill>
                  <a:srgbClr val="FFFF00"/>
                </a:solidFill>
              </a:rPr>
              <a:t>Steps in Java, lecture </a:t>
            </a:r>
            <a:r>
              <a:rPr lang="hu-HU" dirty="0" smtClean="0">
                <a:solidFill>
                  <a:srgbClr val="FFFF00"/>
                </a:solidFill>
              </a:rPr>
              <a:t>29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endParaRPr lang="hu-HU" dirty="0" smtClean="0">
              <a:solidFill>
                <a:srgbClr val="FFFF00"/>
              </a:solidFill>
            </a:endParaRP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„</a:t>
            </a:r>
            <a:r>
              <a:rPr lang="hu-HU" dirty="0" err="1" smtClean="0">
                <a:solidFill>
                  <a:srgbClr val="FFFF00"/>
                </a:solidFill>
              </a:rPr>
              <a:t>Abstraction</a:t>
            </a:r>
            <a:r>
              <a:rPr lang="en-US" dirty="0" smtClean="0">
                <a:solidFill>
                  <a:srgbClr val="FFFF00"/>
                </a:solidFill>
              </a:rPr>
              <a:t>"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0" y="2393514"/>
            <a:ext cx="1219200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The objectives </a:t>
            </a:r>
            <a:r>
              <a:rPr lang="hu-HU" dirty="0" smtClean="0"/>
              <a:t>: </a:t>
            </a:r>
            <a:r>
              <a:rPr lang="en-US" dirty="0"/>
              <a:t>It provides </a:t>
            </a:r>
            <a:r>
              <a:rPr lang="en-US" b="1" dirty="0"/>
              <a:t>Flexibility of Implementation</a:t>
            </a:r>
            <a:r>
              <a:rPr lang="en-US" dirty="0"/>
              <a:t>, </a:t>
            </a:r>
            <a:r>
              <a:rPr lang="en-US" b="1" dirty="0"/>
              <a:t>Code Reusability </a:t>
            </a:r>
            <a:r>
              <a:rPr lang="en-US" dirty="0"/>
              <a:t>and </a:t>
            </a:r>
            <a:r>
              <a:rPr lang="en-US" b="1" dirty="0"/>
              <a:t>Multiple </a:t>
            </a:r>
            <a:r>
              <a:rPr lang="en-US" b="1" dirty="0" smtClean="0"/>
              <a:t>Inheritance</a:t>
            </a:r>
            <a:r>
              <a:rPr lang="hu-HU" b="1" dirty="0" smtClean="0"/>
              <a:t>.</a:t>
            </a:r>
            <a:endParaRPr lang="hu-HU" b="1" dirty="0"/>
          </a:p>
        </p:txBody>
      </p:sp>
      <p:sp>
        <p:nvSpPr>
          <p:cNvPr id="17" name="Folyamatábra: Befejezés 16"/>
          <p:cNvSpPr/>
          <p:nvPr/>
        </p:nvSpPr>
        <p:spPr>
          <a:xfrm rot="1976181">
            <a:off x="10028306" y="566797"/>
            <a:ext cx="1952368" cy="494270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Reminder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1643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9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smtClean="0"/>
              <a:t>OOP </a:t>
            </a:r>
            <a:r>
              <a:rPr lang="hu-HU" sz="4000" dirty="0" err="1" smtClean="0"/>
              <a:t>overview</a:t>
            </a:r>
            <a:r>
              <a:rPr lang="hu-HU" sz="4000" dirty="0" smtClean="0"/>
              <a:t> – </a:t>
            </a:r>
            <a:r>
              <a:rPr lang="hu-HU" sz="4000" dirty="0" err="1" smtClean="0"/>
              <a:t>Encapsulation</a:t>
            </a:r>
            <a:endParaRPr lang="hu-HU" sz="4000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428367" y="1064871"/>
            <a:ext cx="11244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Binding </a:t>
            </a:r>
            <a:r>
              <a:rPr lang="en-US" dirty="0"/>
              <a:t>or wrapping code and data together into a single unit are known as encapsulation. It restricts direct access to data members (fields) of a class</a:t>
            </a:r>
            <a:r>
              <a:rPr lang="en-US" dirty="0" smtClean="0"/>
              <a:t>.</a:t>
            </a:r>
            <a:r>
              <a:rPr lang="hu-HU" dirty="0" smtClean="0"/>
              <a:t> </a:t>
            </a:r>
            <a:r>
              <a:rPr lang="en-US" dirty="0" smtClean="0"/>
              <a:t>You </a:t>
            </a:r>
            <a:r>
              <a:rPr lang="en-US" dirty="0"/>
              <a:t>can implement encapsulation in Java by keeping the fields (class variables) private and providing public </a:t>
            </a:r>
            <a:r>
              <a:rPr lang="en-US" dirty="0">
                <a:solidFill>
                  <a:srgbClr val="92D050"/>
                </a:solidFill>
              </a:rPr>
              <a:t>getter</a:t>
            </a:r>
            <a:r>
              <a:rPr lang="en-US" dirty="0"/>
              <a:t> and </a:t>
            </a:r>
            <a:r>
              <a:rPr lang="en-US" dirty="0">
                <a:solidFill>
                  <a:srgbClr val="00B0F0"/>
                </a:solidFill>
              </a:rPr>
              <a:t>setter</a:t>
            </a:r>
            <a:r>
              <a:rPr lang="en-US" dirty="0"/>
              <a:t> methods to each of them. </a:t>
            </a:r>
            <a:endParaRPr lang="hu-HU" dirty="0"/>
          </a:p>
        </p:txBody>
      </p:sp>
      <p:sp>
        <p:nvSpPr>
          <p:cNvPr id="9" name="Folyamatábra: Másik feldolgozás 8"/>
          <p:cNvSpPr/>
          <p:nvPr/>
        </p:nvSpPr>
        <p:spPr>
          <a:xfrm>
            <a:off x="9632373" y="5486400"/>
            <a:ext cx="2275610" cy="1143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Hint! </a:t>
            </a:r>
            <a:r>
              <a:rPr lang="hu-HU" dirty="0" smtClean="0"/>
              <a:t>P</a:t>
            </a:r>
            <a:r>
              <a:rPr lang="en-US" dirty="0" err="1" smtClean="0"/>
              <a:t>reviously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endParaRPr lang="hu-HU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First </a:t>
            </a:r>
            <a:r>
              <a:rPr lang="en-US" dirty="0">
                <a:solidFill>
                  <a:srgbClr val="FFFF00"/>
                </a:solidFill>
              </a:rPr>
              <a:t>Steps in Java, lecture </a:t>
            </a:r>
            <a:r>
              <a:rPr lang="hu-HU" dirty="0" smtClean="0">
                <a:solidFill>
                  <a:srgbClr val="FFFF00"/>
                </a:solidFill>
              </a:rPr>
              <a:t>30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endParaRPr lang="hu-HU" dirty="0" smtClean="0">
              <a:solidFill>
                <a:srgbClr val="FFFF00"/>
              </a:solidFill>
            </a:endParaRP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„</a:t>
            </a:r>
            <a:r>
              <a:rPr lang="hu-HU" dirty="0" err="1" smtClean="0">
                <a:solidFill>
                  <a:srgbClr val="FFFF00"/>
                </a:solidFill>
              </a:rPr>
              <a:t>Encapsulation</a:t>
            </a:r>
            <a:r>
              <a:rPr lang="en-US" dirty="0" smtClean="0">
                <a:solidFill>
                  <a:srgbClr val="FFFF00"/>
                </a:solidFill>
              </a:rPr>
              <a:t>"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2977301" y="3064077"/>
            <a:ext cx="5178276" cy="369331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public class </a:t>
            </a:r>
            <a:r>
              <a:rPr lang="hu-HU" dirty="0" smtClean="0">
                <a:solidFill>
                  <a:srgbClr val="FFC000"/>
                </a:solidFill>
              </a:rPr>
              <a:t>EncapsulatedClass</a:t>
            </a:r>
            <a:r>
              <a:rPr lang="hu-HU" b="1" dirty="0" smtClean="0"/>
              <a:t>{</a:t>
            </a: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	</a:t>
            </a:r>
            <a:r>
              <a:rPr lang="hu-HU" dirty="0" smtClean="0">
                <a:solidFill>
                  <a:schemeClr val="tx1">
                    <a:lumMod val="75000"/>
                  </a:schemeClr>
                </a:solidFill>
              </a:rPr>
              <a:t>// field set to private: </a:t>
            </a:r>
            <a:r>
              <a:rPr lang="hu-HU" dirty="0">
                <a:solidFill>
                  <a:schemeClr val="tx1">
                    <a:lumMod val="75000"/>
                  </a:schemeClr>
                </a:solidFill>
              </a:rPr>
              <a:t>restricted access </a:t>
            </a:r>
            <a:r>
              <a:rPr lang="hu-HU" dirty="0"/>
              <a:t>  </a:t>
            </a:r>
            <a:endParaRPr lang="hu-HU" dirty="0" smtClean="0"/>
          </a:p>
          <a:p>
            <a:r>
              <a:rPr lang="hu-HU" dirty="0" smtClean="0"/>
              <a:t>	</a:t>
            </a:r>
            <a:r>
              <a:rPr lang="hu-HU" dirty="0" err="1" smtClean="0"/>
              <a:t>private</a:t>
            </a:r>
            <a:r>
              <a:rPr lang="hu-HU" dirty="0" smtClean="0"/>
              <a:t> </a:t>
            </a:r>
            <a:r>
              <a:rPr lang="hu-HU" dirty="0" err="1"/>
              <a:t>String</a:t>
            </a:r>
            <a:r>
              <a:rPr lang="hu-HU" dirty="0"/>
              <a:t> </a:t>
            </a:r>
            <a:r>
              <a:rPr lang="hu-HU" dirty="0" err="1"/>
              <a:t>name</a:t>
            </a:r>
            <a:r>
              <a:rPr lang="hu-HU" dirty="0"/>
              <a:t>; </a:t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>	</a:t>
            </a:r>
            <a:r>
              <a:rPr lang="hu-HU" dirty="0" smtClean="0">
                <a:solidFill>
                  <a:schemeClr val="tx1">
                    <a:lumMod val="75000"/>
                  </a:schemeClr>
                </a:solidFill>
              </a:rPr>
              <a:t>// </a:t>
            </a:r>
            <a:r>
              <a:rPr lang="hu-HU" dirty="0" err="1" smtClean="0">
                <a:solidFill>
                  <a:srgbClr val="92D050"/>
                </a:solidFill>
              </a:rPr>
              <a:t>getter</a:t>
            </a:r>
            <a:endParaRPr lang="hu-HU" dirty="0">
              <a:solidFill>
                <a:srgbClr val="92D050"/>
              </a:solidFill>
            </a:endParaRPr>
          </a:p>
          <a:p>
            <a:r>
              <a:rPr lang="hu-HU" dirty="0" smtClean="0"/>
              <a:t>	</a:t>
            </a:r>
            <a:r>
              <a:rPr lang="hu-HU" dirty="0" err="1" smtClean="0"/>
              <a:t>public</a:t>
            </a:r>
            <a:r>
              <a:rPr lang="hu-HU" dirty="0" smtClean="0"/>
              <a:t> </a:t>
            </a:r>
            <a:r>
              <a:rPr lang="hu-HU" dirty="0" err="1"/>
              <a:t>String</a:t>
            </a:r>
            <a:r>
              <a:rPr lang="hu-HU" dirty="0"/>
              <a:t> </a:t>
            </a:r>
            <a:r>
              <a:rPr lang="hu-HU" b="1" dirty="0" err="1"/>
              <a:t>getName</a:t>
            </a:r>
            <a:r>
              <a:rPr lang="hu-HU" b="1" dirty="0"/>
              <a:t>() {</a:t>
            </a: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	</a:t>
            </a:r>
            <a:r>
              <a:rPr lang="hu-HU" dirty="0" err="1" smtClean="0"/>
              <a:t>return</a:t>
            </a:r>
            <a:r>
              <a:rPr lang="hu-HU" dirty="0" smtClean="0"/>
              <a:t> </a:t>
            </a:r>
            <a:r>
              <a:rPr lang="hu-HU" dirty="0" err="1"/>
              <a:t>name</a:t>
            </a:r>
            <a:r>
              <a:rPr lang="hu-HU" dirty="0"/>
              <a:t>;</a:t>
            </a:r>
            <a:br>
              <a:rPr lang="hu-HU" dirty="0"/>
            </a:br>
            <a:r>
              <a:rPr lang="hu-HU" dirty="0" smtClean="0"/>
              <a:t>	</a:t>
            </a:r>
            <a:r>
              <a:rPr lang="hu-HU" b="1" dirty="0" smtClean="0"/>
              <a:t>}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>	</a:t>
            </a:r>
            <a:r>
              <a:rPr lang="hu-HU" dirty="0" smtClean="0">
                <a:solidFill>
                  <a:schemeClr val="tx1">
                    <a:lumMod val="75000"/>
                  </a:schemeClr>
                </a:solidFill>
              </a:rPr>
              <a:t>// </a:t>
            </a:r>
            <a:r>
              <a:rPr lang="hu-HU" dirty="0" err="1" smtClean="0">
                <a:solidFill>
                  <a:srgbClr val="00B0F0"/>
                </a:solidFill>
              </a:rPr>
              <a:t>setter</a:t>
            </a:r>
            <a:endParaRPr lang="hu-HU" dirty="0">
              <a:solidFill>
                <a:srgbClr val="00B0F0"/>
              </a:solidFill>
            </a:endParaRPr>
          </a:p>
          <a:p>
            <a:r>
              <a:rPr lang="hu-HU" dirty="0"/>
              <a:t>	</a:t>
            </a:r>
            <a:r>
              <a:rPr lang="hu-HU" dirty="0" err="1" smtClean="0"/>
              <a:t>public</a:t>
            </a:r>
            <a:r>
              <a:rPr lang="hu-HU" dirty="0" smtClean="0"/>
              <a:t> </a:t>
            </a:r>
            <a:r>
              <a:rPr lang="hu-HU" dirty="0" err="1"/>
              <a:t>void</a:t>
            </a:r>
            <a:r>
              <a:rPr lang="hu-HU" dirty="0"/>
              <a:t> </a:t>
            </a:r>
            <a:r>
              <a:rPr lang="hu-HU" b="1" dirty="0" err="1"/>
              <a:t>setName</a:t>
            </a:r>
            <a:r>
              <a:rPr lang="hu-HU" b="1" dirty="0"/>
              <a:t>(</a:t>
            </a:r>
            <a:r>
              <a:rPr lang="hu-HU" dirty="0" err="1"/>
              <a:t>String</a:t>
            </a:r>
            <a:r>
              <a:rPr lang="hu-HU" dirty="0"/>
              <a:t> </a:t>
            </a:r>
            <a:r>
              <a:rPr lang="hu-HU" dirty="0" err="1" smtClean="0"/>
              <a:t>name</a:t>
            </a:r>
            <a:r>
              <a:rPr lang="hu-HU" b="1" dirty="0" smtClean="0"/>
              <a:t>) </a:t>
            </a:r>
            <a:r>
              <a:rPr lang="hu-HU" b="1" dirty="0"/>
              <a:t>{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>	</a:t>
            </a:r>
            <a:r>
              <a:rPr lang="hu-HU" dirty="0" err="1" smtClean="0"/>
              <a:t>this.name</a:t>
            </a:r>
            <a:r>
              <a:rPr lang="hu-HU" dirty="0" smtClean="0"/>
              <a:t> </a:t>
            </a:r>
            <a:r>
              <a:rPr lang="hu-HU" dirty="0"/>
              <a:t>= </a:t>
            </a:r>
            <a:r>
              <a:rPr lang="hu-HU" dirty="0" err="1" smtClean="0"/>
              <a:t>name</a:t>
            </a:r>
            <a:r>
              <a:rPr lang="hu-HU" dirty="0" smtClean="0"/>
              <a:t>;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>	</a:t>
            </a:r>
            <a:r>
              <a:rPr lang="hu-HU" b="1" dirty="0" smtClean="0"/>
              <a:t>}</a:t>
            </a:r>
          </a:p>
          <a:p>
            <a:r>
              <a:rPr lang="hu-HU" b="1" dirty="0" smtClean="0"/>
              <a:t>}</a:t>
            </a:r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7" name="Lekerekített téglalap 6"/>
          <p:cNvSpPr/>
          <p:nvPr/>
        </p:nvSpPr>
        <p:spPr>
          <a:xfrm>
            <a:off x="6945123" y="2865664"/>
            <a:ext cx="2420907" cy="39682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rgbClr val="FFC000"/>
                </a:solidFill>
              </a:rPr>
              <a:t>Encapsulation</a:t>
            </a:r>
            <a:endParaRPr lang="hu-HU" dirty="0">
              <a:solidFill>
                <a:srgbClr val="FFC000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0" y="2265672"/>
            <a:ext cx="1219200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The objectives </a:t>
            </a:r>
            <a:r>
              <a:rPr lang="hu-HU" dirty="0" smtClean="0"/>
              <a:t>: </a:t>
            </a:r>
            <a:r>
              <a:rPr lang="en-US" dirty="0"/>
              <a:t>It provides </a:t>
            </a:r>
            <a:r>
              <a:rPr lang="en-US" b="1" dirty="0"/>
              <a:t>Code Readability </a:t>
            </a:r>
            <a:r>
              <a:rPr lang="en-US" dirty="0"/>
              <a:t>and </a:t>
            </a:r>
            <a:r>
              <a:rPr lang="en-US" b="1" dirty="0"/>
              <a:t>Data Protection</a:t>
            </a:r>
            <a:r>
              <a:rPr lang="en-US" dirty="0"/>
              <a:t>.</a:t>
            </a:r>
            <a:endParaRPr lang="hu-HU" b="1" dirty="0"/>
          </a:p>
        </p:txBody>
      </p:sp>
      <p:sp>
        <p:nvSpPr>
          <p:cNvPr id="10" name="Folyamatábra: Befejezés 9"/>
          <p:cNvSpPr/>
          <p:nvPr/>
        </p:nvSpPr>
        <p:spPr>
          <a:xfrm rot="1976181">
            <a:off x="10028306" y="566797"/>
            <a:ext cx="1952368" cy="494270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Reminder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2946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9" grpId="0" animBg="1"/>
      <p:bldP spid="3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err="1"/>
              <a:t>Deeper</a:t>
            </a:r>
            <a:r>
              <a:rPr lang="hu-HU" sz="4000" dirty="0"/>
              <a:t> </a:t>
            </a:r>
            <a:r>
              <a:rPr lang="hu-HU" sz="4000" dirty="0" err="1"/>
              <a:t>into</a:t>
            </a:r>
            <a:r>
              <a:rPr lang="hu-HU" sz="4000" dirty="0"/>
              <a:t> OOP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428368" y="1279056"/>
            <a:ext cx="11335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Because </a:t>
            </a:r>
            <a:r>
              <a:rPr lang="hu-HU" dirty="0" err="1" smtClean="0"/>
              <a:t>these</a:t>
            </a:r>
            <a:r>
              <a:rPr lang="en-US" dirty="0" smtClean="0"/>
              <a:t> </a:t>
            </a:r>
            <a:r>
              <a:rPr lang="en-US" dirty="0"/>
              <a:t>concepts in Java are the main ideas behind Java’s Object Oriented Programming it's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en-US" dirty="0" smtClean="0"/>
              <a:t>key </a:t>
            </a:r>
            <a:r>
              <a:rPr lang="en-US" dirty="0"/>
              <a:t>to </a:t>
            </a:r>
            <a:r>
              <a:rPr lang="hu-HU" dirty="0" smtClean="0"/>
              <a:t>a </a:t>
            </a:r>
            <a:r>
              <a:rPr lang="en-US" dirty="0" smtClean="0"/>
              <a:t>better </a:t>
            </a:r>
            <a:r>
              <a:rPr lang="en-US" dirty="0"/>
              <a:t>understanding. That's why we will go deeper into these in the next chapters. We will look at the following:</a:t>
            </a:r>
            <a:endParaRPr lang="hu-HU" dirty="0" smtClean="0"/>
          </a:p>
        </p:txBody>
      </p:sp>
      <p:sp>
        <p:nvSpPr>
          <p:cNvPr id="6" name="Szövegdoboz 5"/>
          <p:cNvSpPr txBox="1"/>
          <p:nvPr/>
        </p:nvSpPr>
        <p:spPr>
          <a:xfrm>
            <a:off x="0" y="2435440"/>
            <a:ext cx="12192000" cy="9233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b="1" dirty="0" err="1" smtClean="0"/>
              <a:t>Inheritance</a:t>
            </a:r>
            <a:r>
              <a:rPr lang="hu-HU" b="1" dirty="0"/>
              <a:t>:</a:t>
            </a:r>
          </a:p>
          <a:p>
            <a:pPr algn="ctr"/>
            <a:r>
              <a:rPr lang="hu-HU" dirty="0" err="1" smtClean="0"/>
              <a:t>After</a:t>
            </a:r>
            <a:r>
              <a:rPr lang="hu-HU" dirty="0" smtClean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already</a:t>
            </a:r>
            <a:r>
              <a:rPr lang="hu-HU" dirty="0"/>
              <a:t> </a:t>
            </a:r>
            <a:r>
              <a:rPr lang="hu-HU" dirty="0" err="1"/>
              <a:t>know</a:t>
            </a:r>
            <a:r>
              <a:rPr lang="hu-HU" dirty="0"/>
              <a:t> </a:t>
            </a:r>
            <a:r>
              <a:rPr lang="hu-HU" dirty="0" err="1" smtClean="0"/>
              <a:t>Single-level</a:t>
            </a:r>
            <a:r>
              <a:rPr lang="hu-HU" dirty="0" smtClean="0"/>
              <a:t> </a:t>
            </a:r>
            <a:r>
              <a:rPr lang="hu-HU" dirty="0" err="1" smtClean="0"/>
              <a:t>Inheritance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will</a:t>
            </a:r>
            <a:r>
              <a:rPr lang="hu-HU" dirty="0" smtClean="0"/>
              <a:t> </a:t>
            </a:r>
            <a:r>
              <a:rPr lang="hu-HU" dirty="0" err="1" smtClean="0"/>
              <a:t>look</a:t>
            </a:r>
            <a:r>
              <a:rPr lang="hu-HU" dirty="0" smtClean="0"/>
              <a:t> </a:t>
            </a:r>
            <a:r>
              <a:rPr lang="hu-HU" dirty="0" err="1" smtClean="0"/>
              <a:t>at</a:t>
            </a:r>
            <a:r>
              <a:rPr lang="hu-HU" dirty="0" smtClean="0"/>
              <a:t> </a:t>
            </a:r>
            <a:r>
              <a:rPr lang="hu-HU" dirty="0" err="1" smtClean="0"/>
              <a:t>other</a:t>
            </a:r>
            <a:r>
              <a:rPr lang="hu-HU" dirty="0" smtClean="0"/>
              <a:t> </a:t>
            </a:r>
            <a:r>
              <a:rPr lang="hu-HU" dirty="0" err="1" smtClean="0"/>
              <a:t>types</a:t>
            </a:r>
            <a:r>
              <a:rPr lang="hu-HU" dirty="0" smtClean="0"/>
              <a:t> of </a:t>
            </a:r>
            <a:r>
              <a:rPr lang="hu-HU" dirty="0" err="1" smtClean="0"/>
              <a:t>Inheritance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Multilevel </a:t>
            </a:r>
            <a:r>
              <a:rPr lang="en-US" dirty="0">
                <a:solidFill>
                  <a:srgbClr val="FFC000"/>
                </a:solidFill>
              </a:rPr>
              <a:t>Inheritance, Hierarchical Inheritance, Multiple </a:t>
            </a:r>
            <a:r>
              <a:rPr lang="en-US" dirty="0" smtClean="0">
                <a:solidFill>
                  <a:srgbClr val="FFC000"/>
                </a:solidFill>
              </a:rPr>
              <a:t>Inheritance</a:t>
            </a:r>
            <a:r>
              <a:rPr lang="hu-HU" dirty="0">
                <a:solidFill>
                  <a:srgbClr val="FFC000"/>
                </a:solidFill>
              </a:rPr>
              <a:t> </a:t>
            </a:r>
            <a:r>
              <a:rPr lang="hu-HU" dirty="0" smtClean="0">
                <a:solidFill>
                  <a:schemeClr val="tx1"/>
                </a:solidFill>
              </a:rPr>
              <a:t>and</a:t>
            </a:r>
            <a:r>
              <a:rPr lang="hu-HU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Hybrid Inheritance</a:t>
            </a:r>
            <a:r>
              <a:rPr lang="hu-HU" dirty="0">
                <a:solidFill>
                  <a:srgbClr val="FFC000"/>
                </a:solidFill>
              </a:rPr>
              <a:t>.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0" y="3729402"/>
            <a:ext cx="12192000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b="1" dirty="0" err="1" smtClean="0"/>
              <a:t>Polymorphism</a:t>
            </a:r>
            <a:r>
              <a:rPr lang="hu-HU" b="1" dirty="0" smtClean="0"/>
              <a:t>:</a:t>
            </a:r>
          </a:p>
          <a:p>
            <a:pPr algn="ctr"/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will</a:t>
            </a:r>
            <a:r>
              <a:rPr lang="hu-HU" dirty="0" smtClean="0"/>
              <a:t> </a:t>
            </a:r>
            <a:r>
              <a:rPr lang="hu-HU" dirty="0" err="1" smtClean="0"/>
              <a:t>see</a:t>
            </a:r>
            <a:r>
              <a:rPr lang="hu-HU" dirty="0" smtClean="0"/>
              <a:t> </a:t>
            </a:r>
            <a:r>
              <a:rPr lang="en-US" dirty="0">
                <a:solidFill>
                  <a:srgbClr val="FFC000"/>
                </a:solidFill>
              </a:rPr>
              <a:t>Polymorphism with Multilevel </a:t>
            </a:r>
            <a:r>
              <a:rPr lang="en-US" dirty="0" smtClean="0">
                <a:solidFill>
                  <a:srgbClr val="FFC000"/>
                </a:solidFill>
              </a:rPr>
              <a:t>Inheritance</a:t>
            </a:r>
            <a:r>
              <a:rPr lang="hu-HU" dirty="0" smtClean="0">
                <a:solidFill>
                  <a:srgbClr val="FFC000"/>
                </a:solidFill>
              </a:rPr>
              <a:t> </a:t>
            </a:r>
            <a:r>
              <a:rPr lang="hu-HU" dirty="0" smtClean="0">
                <a:solidFill>
                  <a:schemeClr val="tx1"/>
                </a:solidFill>
              </a:rPr>
              <a:t>and</a:t>
            </a:r>
            <a:r>
              <a:rPr lang="hu-HU" dirty="0" smtClean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Runtime Polymorphism with Data Members</a:t>
            </a:r>
            <a:r>
              <a:rPr lang="hu-HU" dirty="0" smtClean="0">
                <a:solidFill>
                  <a:srgbClr val="FFC000"/>
                </a:solidFill>
              </a:rPr>
              <a:t>.</a:t>
            </a:r>
            <a:endParaRPr lang="hu-HU" dirty="0">
              <a:solidFill>
                <a:srgbClr val="FFC000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0" y="5763328"/>
            <a:ext cx="12191999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b="1" dirty="0" err="1" smtClean="0"/>
              <a:t>Abstraction</a:t>
            </a:r>
            <a:r>
              <a:rPr lang="hu-HU" b="1" dirty="0" smtClean="0"/>
              <a:t>:</a:t>
            </a:r>
          </a:p>
          <a:p>
            <a:pPr algn="ctr"/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will</a:t>
            </a:r>
            <a:r>
              <a:rPr lang="hu-HU" dirty="0" smtClean="0"/>
              <a:t> </a:t>
            </a:r>
            <a:r>
              <a:rPr lang="hu-HU" dirty="0" err="1" smtClean="0"/>
              <a:t>see</a:t>
            </a:r>
            <a:r>
              <a:rPr lang="hu-HU" dirty="0" smtClean="0"/>
              <a:t> </a:t>
            </a:r>
            <a:r>
              <a:rPr lang="hu-HU" dirty="0" err="1">
                <a:solidFill>
                  <a:srgbClr val="FFC000"/>
                </a:solidFill>
              </a:rPr>
              <a:t>Default</a:t>
            </a:r>
            <a:r>
              <a:rPr lang="hu-HU" dirty="0">
                <a:solidFill>
                  <a:srgbClr val="FFC000"/>
                </a:solidFill>
              </a:rPr>
              <a:t> </a:t>
            </a:r>
            <a:r>
              <a:rPr lang="hu-HU" dirty="0" err="1">
                <a:solidFill>
                  <a:srgbClr val="FFC000"/>
                </a:solidFill>
              </a:rPr>
              <a:t>Methods</a:t>
            </a:r>
            <a:r>
              <a:rPr lang="hu-HU" dirty="0">
                <a:solidFill>
                  <a:srgbClr val="FFC000"/>
                </a:solidFill>
              </a:rPr>
              <a:t> </a:t>
            </a:r>
            <a:r>
              <a:rPr lang="hu-HU" dirty="0" err="1">
                <a:solidFill>
                  <a:srgbClr val="FFC000"/>
                </a:solidFill>
              </a:rPr>
              <a:t>in</a:t>
            </a:r>
            <a:r>
              <a:rPr lang="hu-HU" dirty="0">
                <a:solidFill>
                  <a:srgbClr val="FFC000"/>
                </a:solidFill>
              </a:rPr>
              <a:t> </a:t>
            </a:r>
            <a:r>
              <a:rPr lang="hu-HU" dirty="0" err="1" smtClean="0">
                <a:solidFill>
                  <a:srgbClr val="FFC000"/>
                </a:solidFill>
              </a:rPr>
              <a:t>Interfaces</a:t>
            </a:r>
            <a:r>
              <a:rPr lang="hu-HU" dirty="0" smtClean="0"/>
              <a:t> and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>
                <a:solidFill>
                  <a:srgbClr val="FFC000"/>
                </a:solidFill>
              </a:rPr>
              <a:t>Nested</a:t>
            </a:r>
            <a:r>
              <a:rPr lang="hu-HU" dirty="0">
                <a:solidFill>
                  <a:srgbClr val="FFC000"/>
                </a:solidFill>
              </a:rPr>
              <a:t> </a:t>
            </a:r>
            <a:r>
              <a:rPr lang="hu-HU" dirty="0" err="1">
                <a:solidFill>
                  <a:srgbClr val="FFC000"/>
                </a:solidFill>
              </a:rPr>
              <a:t>or</a:t>
            </a:r>
            <a:r>
              <a:rPr lang="hu-HU" dirty="0">
                <a:solidFill>
                  <a:srgbClr val="FFC000"/>
                </a:solidFill>
              </a:rPr>
              <a:t> </a:t>
            </a:r>
            <a:r>
              <a:rPr lang="hu-HU" dirty="0" err="1">
                <a:solidFill>
                  <a:srgbClr val="FFC000"/>
                </a:solidFill>
              </a:rPr>
              <a:t>Inner</a:t>
            </a:r>
            <a:r>
              <a:rPr lang="hu-HU" dirty="0">
                <a:solidFill>
                  <a:srgbClr val="FFC000"/>
                </a:solidFill>
              </a:rPr>
              <a:t> </a:t>
            </a:r>
            <a:r>
              <a:rPr lang="hu-HU" dirty="0" err="1">
                <a:solidFill>
                  <a:srgbClr val="FFC000"/>
                </a:solidFill>
              </a:rPr>
              <a:t>I</a:t>
            </a:r>
            <a:r>
              <a:rPr lang="hu-HU" dirty="0" err="1" smtClean="0">
                <a:solidFill>
                  <a:srgbClr val="FFC000"/>
                </a:solidFill>
              </a:rPr>
              <a:t>nterface</a:t>
            </a:r>
            <a:r>
              <a:rPr lang="hu-HU" dirty="0" smtClean="0">
                <a:solidFill>
                  <a:srgbClr val="FFC000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in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 smtClean="0">
                <a:solidFill>
                  <a:schemeClr val="tx1"/>
                </a:solidFill>
              </a:rPr>
              <a:t>another</a:t>
            </a:r>
            <a:r>
              <a:rPr lang="hu-HU" dirty="0" smtClean="0">
                <a:solidFill>
                  <a:schemeClr val="tx1"/>
                </a:solidFill>
              </a:rPr>
              <a:t> </a:t>
            </a:r>
            <a:r>
              <a:rPr lang="hu-HU" dirty="0" err="1" smtClean="0">
                <a:solidFill>
                  <a:schemeClr val="tx1"/>
                </a:solidFill>
              </a:rPr>
              <a:t>Interface</a:t>
            </a:r>
            <a:r>
              <a:rPr lang="hu-HU" dirty="0" smtClean="0">
                <a:solidFill>
                  <a:schemeClr val="tx1"/>
                </a:solidFill>
              </a:rPr>
              <a:t> </a:t>
            </a:r>
            <a:r>
              <a:rPr lang="hu-HU" dirty="0" err="1" smtClean="0">
                <a:solidFill>
                  <a:schemeClr val="tx1"/>
                </a:solidFill>
              </a:rPr>
              <a:t>or</a:t>
            </a:r>
            <a:r>
              <a:rPr lang="hu-HU" dirty="0" smtClean="0">
                <a:solidFill>
                  <a:schemeClr val="tx1"/>
                </a:solidFill>
              </a:rPr>
              <a:t> </a:t>
            </a:r>
            <a:r>
              <a:rPr lang="hu-HU" dirty="0" err="1" smtClean="0">
                <a:solidFill>
                  <a:schemeClr val="tx1"/>
                </a:solidFill>
              </a:rPr>
              <a:t>in</a:t>
            </a:r>
            <a:r>
              <a:rPr lang="hu-HU" dirty="0" smtClean="0">
                <a:solidFill>
                  <a:schemeClr val="tx1"/>
                </a:solidFill>
              </a:rPr>
              <a:t> </a:t>
            </a:r>
            <a:r>
              <a:rPr lang="hu-HU" dirty="0" err="1" smtClean="0">
                <a:solidFill>
                  <a:schemeClr val="tx1"/>
                </a:solidFill>
              </a:rPr>
              <a:t>Class</a:t>
            </a:r>
            <a:r>
              <a:rPr lang="hu-HU" dirty="0" smtClean="0">
                <a:solidFill>
                  <a:schemeClr val="tx1"/>
                </a:solidFill>
              </a:rPr>
              <a:t>.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0" y="4746365"/>
            <a:ext cx="12191999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b="1" dirty="0" err="1" smtClean="0"/>
              <a:t>Encapsulation</a:t>
            </a:r>
            <a:r>
              <a:rPr lang="hu-HU" b="1" dirty="0" smtClean="0"/>
              <a:t>:</a:t>
            </a:r>
          </a:p>
          <a:p>
            <a:pPr algn="ctr"/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will</a:t>
            </a:r>
            <a:r>
              <a:rPr lang="hu-HU" dirty="0" smtClean="0"/>
              <a:t> </a:t>
            </a:r>
            <a:r>
              <a:rPr lang="hu-HU" dirty="0" err="1" smtClean="0"/>
              <a:t>examine</a:t>
            </a:r>
            <a:r>
              <a:rPr lang="hu-HU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Advanced Encapsulation</a:t>
            </a:r>
            <a:r>
              <a:rPr lang="hu-HU" dirty="0">
                <a:solidFill>
                  <a:srgbClr val="FFC000"/>
                </a:solidFill>
              </a:rPr>
              <a:t>, </a:t>
            </a:r>
            <a:r>
              <a:rPr lang="hu-HU" dirty="0" err="1">
                <a:solidFill>
                  <a:srgbClr val="FFC000"/>
                </a:solidFill>
              </a:rPr>
              <a:t>Encapsulation</a:t>
            </a:r>
            <a:r>
              <a:rPr lang="hu-HU" dirty="0">
                <a:solidFill>
                  <a:srgbClr val="FFC000"/>
                </a:solidFill>
              </a:rPr>
              <a:t> </a:t>
            </a:r>
            <a:r>
              <a:rPr lang="hu-HU" dirty="0" err="1">
                <a:solidFill>
                  <a:srgbClr val="FFC000"/>
                </a:solidFill>
              </a:rPr>
              <a:t>with</a:t>
            </a:r>
            <a:r>
              <a:rPr lang="hu-HU" dirty="0">
                <a:solidFill>
                  <a:srgbClr val="FFC000"/>
                </a:solidFill>
              </a:rPr>
              <a:t> </a:t>
            </a:r>
            <a:r>
              <a:rPr lang="hu-HU" dirty="0" err="1">
                <a:solidFill>
                  <a:srgbClr val="FFC000"/>
                </a:solidFill>
              </a:rPr>
              <a:t>Mutable</a:t>
            </a:r>
            <a:r>
              <a:rPr lang="hu-HU" dirty="0">
                <a:solidFill>
                  <a:srgbClr val="FFC000"/>
                </a:solidFill>
              </a:rPr>
              <a:t> </a:t>
            </a:r>
            <a:r>
              <a:rPr lang="hu-HU" dirty="0" err="1">
                <a:solidFill>
                  <a:srgbClr val="FFC000"/>
                </a:solidFill>
              </a:rPr>
              <a:t>Classes</a:t>
            </a:r>
            <a:r>
              <a:rPr lang="hu-HU" dirty="0">
                <a:solidFill>
                  <a:srgbClr val="FFC000"/>
                </a:solidFill>
              </a:rPr>
              <a:t> </a:t>
            </a:r>
            <a:r>
              <a:rPr lang="hu-HU" dirty="0" smtClean="0">
                <a:solidFill>
                  <a:schemeClr val="tx1"/>
                </a:solidFill>
              </a:rPr>
              <a:t>and</a:t>
            </a:r>
            <a:r>
              <a:rPr lang="hu-HU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JavaBeans</a:t>
            </a:r>
            <a:r>
              <a:rPr lang="hu-HU" dirty="0">
                <a:solidFill>
                  <a:srgbClr val="FFC000"/>
                </a:solidFill>
              </a:rPr>
              <a:t>.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endParaRPr lang="hu-HU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40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6" grpId="0" animBg="1"/>
      <p:bldP spid="7" grpId="0" animBg="1"/>
      <p:bldP spid="8" grpId="0" animBg="1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9589</TotalTime>
  <Words>654</Words>
  <Application>Microsoft Office PowerPoint</Application>
  <PresentationFormat>Widescreen</PresentationFormat>
  <Paragraphs>102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Java Programming:  Step by Step from A to Z OOP Overview Deeper into Object-Oriented Programming </vt:lpstr>
      <vt:lpstr>Object-Oriented Programming overview</vt:lpstr>
      <vt:lpstr>OOP overview - Inheritance</vt:lpstr>
      <vt:lpstr>OOP overview - Polymorphism</vt:lpstr>
      <vt:lpstr>OOP overview - Abstraction</vt:lpstr>
      <vt:lpstr>OOP overview – Encapsulation</vt:lpstr>
      <vt:lpstr>Deeper into OOP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User</cp:lastModifiedBy>
  <cp:revision>385</cp:revision>
  <dcterms:created xsi:type="dcterms:W3CDTF">2019-02-12T21:35:40Z</dcterms:created>
  <dcterms:modified xsi:type="dcterms:W3CDTF">2019-04-26T08:13:06Z</dcterms:modified>
</cp:coreProperties>
</file>