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7" r:id="rId3"/>
    <p:sldId id="298" r:id="rId4"/>
    <p:sldId id="29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235412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rogram</a:t>
            </a:r>
            <a:r>
              <a:rPr lang="hu-HU" b="1" dirty="0" smtClean="0"/>
              <a:t>m</a:t>
            </a:r>
            <a:r>
              <a:rPr lang="en-US" b="1" dirty="0" err="1" smtClean="0"/>
              <a:t>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Serialization</a:t>
            </a:r>
            <a:endParaRPr lang="hu-HU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 smtClean="0"/>
              <a:t>Serialization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66021" y="1185556"/>
            <a:ext cx="1122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Serialization is a mechanism of converting the state of an object into a byte stream. Deserialization is the reverse process where the byte stream is used to recreate the actual Java object in memory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This mechanism is used to </a:t>
            </a:r>
            <a:r>
              <a:rPr lang="en-US" b="1" dirty="0"/>
              <a:t>persist the </a:t>
            </a:r>
            <a:r>
              <a:rPr lang="en-US" b="1" dirty="0" smtClean="0"/>
              <a:t>object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en-US" dirty="0" smtClean="0"/>
              <a:t>to </a:t>
            </a:r>
            <a:r>
              <a:rPr lang="en-US" b="1" dirty="0"/>
              <a:t>travel object's state </a:t>
            </a:r>
            <a:r>
              <a:rPr lang="en-US" dirty="0"/>
              <a:t>on the network (which is known as marshaling).</a:t>
            </a:r>
            <a:endParaRPr lang="hu-HU" dirty="0"/>
          </a:p>
        </p:txBody>
      </p:sp>
      <p:sp>
        <p:nvSpPr>
          <p:cNvPr id="3" name="Szamárfül 2"/>
          <p:cNvSpPr/>
          <p:nvPr/>
        </p:nvSpPr>
        <p:spPr>
          <a:xfrm>
            <a:off x="5284571" y="2504303"/>
            <a:ext cx="1466335" cy="1178010"/>
          </a:xfrm>
          <a:prstGeom prst="foldedCorner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File</a:t>
            </a:r>
            <a:endParaRPr lang="hu-HU" dirty="0"/>
          </a:p>
        </p:txBody>
      </p:sp>
      <p:sp>
        <p:nvSpPr>
          <p:cNvPr id="4" name="Fazetta 3"/>
          <p:cNvSpPr/>
          <p:nvPr/>
        </p:nvSpPr>
        <p:spPr>
          <a:xfrm>
            <a:off x="5284573" y="5379307"/>
            <a:ext cx="1466335" cy="1178010"/>
          </a:xfrm>
          <a:prstGeom prst="bevel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Memory</a:t>
            </a:r>
            <a:endParaRPr lang="hu-HU" dirty="0"/>
          </a:p>
        </p:txBody>
      </p:sp>
      <p:sp>
        <p:nvSpPr>
          <p:cNvPr id="5" name="Henger 4"/>
          <p:cNvSpPr/>
          <p:nvPr/>
        </p:nvSpPr>
        <p:spPr>
          <a:xfrm>
            <a:off x="5284572" y="3941805"/>
            <a:ext cx="1466335" cy="1178010"/>
          </a:xfrm>
          <a:prstGeom prst="can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Database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303374" y="3941805"/>
            <a:ext cx="1342767" cy="117801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Stream</a:t>
            </a:r>
            <a:r>
              <a:rPr lang="hu-HU" dirty="0" smtClean="0"/>
              <a:t> of </a:t>
            </a:r>
            <a:r>
              <a:rPr lang="hu-HU" dirty="0" err="1" smtClean="0"/>
              <a:t>Bytes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58446" y="3941805"/>
            <a:ext cx="1342767" cy="117801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Stream</a:t>
            </a:r>
            <a:r>
              <a:rPr lang="hu-HU" dirty="0" smtClean="0"/>
              <a:t> of </a:t>
            </a:r>
            <a:r>
              <a:rPr lang="hu-HU" dirty="0" err="1" smtClean="0"/>
              <a:t>Bytes</a:t>
            </a:r>
            <a:endParaRPr lang="hu-HU" dirty="0"/>
          </a:p>
        </p:txBody>
      </p:sp>
      <p:sp>
        <p:nvSpPr>
          <p:cNvPr id="7" name="Ellipszis 6"/>
          <p:cNvSpPr/>
          <p:nvPr/>
        </p:nvSpPr>
        <p:spPr>
          <a:xfrm>
            <a:off x="1342766" y="3941805"/>
            <a:ext cx="1359243" cy="117389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Object</a:t>
            </a:r>
            <a:endParaRPr lang="hu-HU" dirty="0"/>
          </a:p>
        </p:txBody>
      </p:sp>
      <p:sp>
        <p:nvSpPr>
          <p:cNvPr id="10" name="Ellipszis 9"/>
          <p:cNvSpPr/>
          <p:nvPr/>
        </p:nvSpPr>
        <p:spPr>
          <a:xfrm>
            <a:off x="9321117" y="3941805"/>
            <a:ext cx="1359243" cy="117389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Object</a:t>
            </a:r>
            <a:endParaRPr lang="hu-HU" dirty="0"/>
          </a:p>
        </p:txBody>
      </p:sp>
      <p:sp>
        <p:nvSpPr>
          <p:cNvPr id="9" name="Jobbra nyíl 8"/>
          <p:cNvSpPr/>
          <p:nvPr/>
        </p:nvSpPr>
        <p:spPr>
          <a:xfrm>
            <a:off x="2863161" y="4173492"/>
            <a:ext cx="276999" cy="7105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Jobbra nyíl 12"/>
          <p:cNvSpPr/>
          <p:nvPr/>
        </p:nvSpPr>
        <p:spPr>
          <a:xfrm rot="20279343">
            <a:off x="4789526" y="3319024"/>
            <a:ext cx="276999" cy="7105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Jobbra nyíl 13"/>
          <p:cNvSpPr/>
          <p:nvPr/>
        </p:nvSpPr>
        <p:spPr>
          <a:xfrm>
            <a:off x="4833813" y="4173492"/>
            <a:ext cx="276999" cy="7105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ra nyíl 15"/>
          <p:cNvSpPr/>
          <p:nvPr/>
        </p:nvSpPr>
        <p:spPr>
          <a:xfrm>
            <a:off x="6918233" y="4173492"/>
            <a:ext cx="276999" cy="7105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Jobbra nyíl 16"/>
          <p:cNvSpPr/>
          <p:nvPr/>
        </p:nvSpPr>
        <p:spPr>
          <a:xfrm>
            <a:off x="8879358" y="4173492"/>
            <a:ext cx="276999" cy="7105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Jobbra nyíl 17"/>
          <p:cNvSpPr/>
          <p:nvPr/>
        </p:nvSpPr>
        <p:spPr>
          <a:xfrm rot="1671377">
            <a:off x="6925826" y="3321490"/>
            <a:ext cx="276999" cy="7105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Jobbra nyíl 18"/>
          <p:cNvSpPr/>
          <p:nvPr/>
        </p:nvSpPr>
        <p:spPr>
          <a:xfrm rot="1455378">
            <a:off x="4779860" y="5027481"/>
            <a:ext cx="276999" cy="7105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Jobbra nyíl 19"/>
          <p:cNvSpPr/>
          <p:nvPr/>
        </p:nvSpPr>
        <p:spPr>
          <a:xfrm rot="19833218">
            <a:off x="6969396" y="5061483"/>
            <a:ext cx="276999" cy="7105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1698023" y="2763735"/>
            <a:ext cx="2276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Serialization</a:t>
            </a:r>
            <a:endParaRPr lang="hu-HU" sz="2800" dirty="0">
              <a:solidFill>
                <a:srgbClr val="FFC000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7848336" y="2763735"/>
            <a:ext cx="277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rgbClr val="00B0F0"/>
                </a:solidFill>
              </a:rPr>
              <a:t>Des</a:t>
            </a:r>
            <a:r>
              <a:rPr lang="en-US" sz="2800" dirty="0" err="1" smtClean="0">
                <a:solidFill>
                  <a:srgbClr val="00B0F0"/>
                </a:solidFill>
              </a:rPr>
              <a:t>erialization</a:t>
            </a:r>
            <a:endParaRPr lang="hu-HU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" grpId="0" animBg="1"/>
      <p:bldP spid="4" grpId="0" animBg="1"/>
      <p:bldP spid="5" grpId="0" animBg="1"/>
      <p:bldP spid="6" grpId="0" animBg="1"/>
      <p:bldP spid="8" grpId="0" animBg="1"/>
      <p:bldP spid="7" grpId="0" animBg="1"/>
      <p:bldP spid="10" grpId="0" animBg="1"/>
      <p:bldP spid="9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 smtClean="0"/>
              <a:t>Serialization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57782" y="1440929"/>
            <a:ext cx="1122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Only the objects of those classes can be serialized which are implementing </a:t>
            </a:r>
            <a:r>
              <a:rPr lang="en-US" dirty="0" err="1">
                <a:solidFill>
                  <a:srgbClr val="FFC000"/>
                </a:solidFill>
              </a:rPr>
              <a:t>java.io.Serializable</a:t>
            </a:r>
            <a:r>
              <a:rPr lang="en-US" dirty="0"/>
              <a:t> </a:t>
            </a:r>
            <a:r>
              <a:rPr lang="en-US" dirty="0" smtClean="0"/>
              <a:t>interface.</a:t>
            </a:r>
            <a:r>
              <a:rPr lang="hu-HU" dirty="0"/>
              <a:t>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r>
              <a:rPr lang="en-US" dirty="0"/>
              <a:t>has no data member and </a:t>
            </a:r>
            <a:r>
              <a:rPr lang="en-US" dirty="0" smtClean="0"/>
              <a:t>method</a:t>
            </a:r>
            <a:r>
              <a:rPr lang="hu-HU" dirty="0" smtClean="0"/>
              <a:t>, </a:t>
            </a:r>
            <a:r>
              <a:rPr lang="hu-HU" dirty="0" err="1" smtClean="0"/>
              <a:t>so</a:t>
            </a:r>
            <a:r>
              <a:rPr lang="en-US" dirty="0" smtClean="0"/>
              <a:t> </a:t>
            </a:r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marker </a:t>
            </a:r>
            <a:r>
              <a:rPr lang="en-US" dirty="0" smtClean="0"/>
              <a:t>interface. </a:t>
            </a:r>
            <a:r>
              <a:rPr lang="en-US" dirty="0"/>
              <a:t>It is used to “mark” java classes so that objects of these classes may get certain capability. 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281316" y="3212757"/>
            <a:ext cx="7884170" cy="261610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r>
              <a:rPr lang="hu-HU" sz="2400" dirty="0" smtClean="0"/>
              <a:t>	</a:t>
            </a:r>
            <a:r>
              <a:rPr lang="hu-HU" sz="2400" b="1" dirty="0" smtClean="0"/>
              <a:t>import</a:t>
            </a:r>
            <a:r>
              <a:rPr lang="hu-HU" sz="2400" dirty="0" smtClean="0"/>
              <a:t> </a:t>
            </a:r>
            <a:r>
              <a:rPr lang="hu-HU" sz="2400" dirty="0" err="1"/>
              <a:t>java.io.Serializable</a:t>
            </a:r>
            <a:r>
              <a:rPr lang="hu-HU" sz="2400" dirty="0"/>
              <a:t>;</a:t>
            </a:r>
          </a:p>
          <a:p>
            <a:endParaRPr lang="hu-HU" sz="2400" dirty="0"/>
          </a:p>
          <a:p>
            <a:r>
              <a:rPr lang="hu-HU" sz="2400" dirty="0" smtClean="0"/>
              <a:t>	</a:t>
            </a:r>
            <a:r>
              <a:rPr lang="en-US" sz="2400" b="1" dirty="0" smtClean="0"/>
              <a:t>public </a:t>
            </a:r>
            <a:r>
              <a:rPr lang="en-US" sz="2400" b="1" dirty="0"/>
              <a:t>class</a:t>
            </a:r>
            <a:r>
              <a:rPr lang="en-US" sz="2400" dirty="0"/>
              <a:t> </a:t>
            </a:r>
            <a:r>
              <a:rPr lang="hu-HU" sz="2400" dirty="0" err="1" smtClean="0"/>
              <a:t>Example</a:t>
            </a:r>
            <a:r>
              <a:rPr lang="en-US" sz="2400" dirty="0" smtClean="0"/>
              <a:t> </a:t>
            </a:r>
            <a:r>
              <a:rPr lang="en-US" sz="2400" b="1" dirty="0"/>
              <a:t>implements</a:t>
            </a:r>
            <a:r>
              <a:rPr lang="en-US" sz="2400" dirty="0"/>
              <a:t> </a:t>
            </a:r>
            <a:r>
              <a:rPr lang="en-US" sz="2400" dirty="0" err="1"/>
              <a:t>Serializable</a:t>
            </a:r>
            <a:r>
              <a:rPr lang="en-US" sz="2400" dirty="0"/>
              <a:t> {</a:t>
            </a:r>
            <a:endParaRPr lang="hu-HU" sz="2400" dirty="0"/>
          </a:p>
          <a:p>
            <a:r>
              <a:rPr lang="hu-HU" sz="2400" dirty="0"/>
              <a:t>		</a:t>
            </a:r>
            <a:r>
              <a:rPr lang="hu-HU" sz="2400" dirty="0" smtClean="0"/>
              <a:t>//</a:t>
            </a:r>
            <a:r>
              <a:rPr lang="hu-HU" sz="2400" dirty="0"/>
              <a:t>more </a:t>
            </a:r>
            <a:r>
              <a:rPr lang="hu-HU" sz="2400" dirty="0" err="1"/>
              <a:t>code</a:t>
            </a:r>
            <a:endParaRPr lang="hu-HU" sz="2400" dirty="0"/>
          </a:p>
          <a:p>
            <a:r>
              <a:rPr lang="hu-HU" sz="2400" dirty="0" smtClean="0"/>
              <a:t>	}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0431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 smtClean="0"/>
              <a:t>Serialization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57782" y="1440929"/>
            <a:ext cx="1122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Some </a:t>
            </a:r>
            <a:r>
              <a:rPr lang="hu-HU" dirty="0" smtClean="0"/>
              <a:t>„</a:t>
            </a:r>
            <a:r>
              <a:rPr lang="en-US" dirty="0" smtClean="0"/>
              <a:t>good </a:t>
            </a:r>
            <a:r>
              <a:rPr lang="en-US" dirty="0"/>
              <a:t>to </a:t>
            </a:r>
            <a:r>
              <a:rPr lang="en-US" dirty="0" smtClean="0"/>
              <a:t>know</a:t>
            </a:r>
            <a:r>
              <a:rPr lang="hu-HU" dirty="0" smtClean="0"/>
              <a:t>”</a:t>
            </a:r>
            <a:r>
              <a:rPr lang="en-US" dirty="0" smtClean="0"/>
              <a:t> </a:t>
            </a:r>
            <a:r>
              <a:rPr lang="hu-HU" dirty="0" err="1" smtClean="0"/>
              <a:t>things</a:t>
            </a:r>
            <a:r>
              <a:rPr lang="hu-HU" dirty="0" smtClean="0"/>
              <a:t> </a:t>
            </a:r>
            <a:r>
              <a:rPr lang="en-US" dirty="0" smtClean="0"/>
              <a:t>about Serialization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57782" y="3911894"/>
            <a:ext cx="1145883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If a parent class has implemented </a:t>
            </a:r>
            <a:r>
              <a:rPr lang="en-US" dirty="0" err="1">
                <a:solidFill>
                  <a:srgbClr val="FFC000"/>
                </a:solidFill>
              </a:rPr>
              <a:t>Serializable</a:t>
            </a:r>
            <a:r>
              <a:rPr lang="en-US" dirty="0">
                <a:solidFill>
                  <a:srgbClr val="FFC000"/>
                </a:solidFill>
              </a:rPr>
              <a:t> interface then child class doesn’t need to implement it but vice versa it isn’t true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61900" y="2304557"/>
            <a:ext cx="1145471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During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the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serialization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process</a:t>
            </a:r>
            <a:r>
              <a:rPr lang="hu-HU" dirty="0" smtClean="0">
                <a:solidFill>
                  <a:srgbClr val="FFC000"/>
                </a:solidFill>
              </a:rPr>
              <a:t> o</a:t>
            </a:r>
            <a:r>
              <a:rPr lang="en-US" dirty="0" err="1" smtClean="0">
                <a:solidFill>
                  <a:srgbClr val="FFC000"/>
                </a:solidFill>
              </a:rPr>
              <a:t>nly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non-static data members are </a:t>
            </a:r>
            <a:r>
              <a:rPr lang="en-US" dirty="0" smtClean="0">
                <a:solidFill>
                  <a:srgbClr val="FFC000"/>
                </a:solidFill>
              </a:rPr>
              <a:t>saved</a:t>
            </a:r>
            <a:r>
              <a:rPr lang="hu-HU" dirty="0" smtClean="0">
                <a:solidFill>
                  <a:srgbClr val="FFC000"/>
                </a:solidFill>
              </a:rPr>
              <a:t>, s</a:t>
            </a:r>
            <a:r>
              <a:rPr lang="en-US" dirty="0" err="1" smtClean="0">
                <a:solidFill>
                  <a:srgbClr val="FFC000"/>
                </a:solidFill>
              </a:rPr>
              <a:t>tatic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data </a:t>
            </a:r>
            <a:r>
              <a:rPr lang="en-US" dirty="0" smtClean="0">
                <a:solidFill>
                  <a:srgbClr val="FFC000"/>
                </a:solidFill>
              </a:rPr>
              <a:t>members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not</a:t>
            </a:r>
            <a:r>
              <a:rPr lang="hu-HU" dirty="0" smtClean="0">
                <a:solidFill>
                  <a:srgbClr val="FFC000"/>
                </a:solidFill>
              </a:rPr>
              <a:t>.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57782" y="2969726"/>
            <a:ext cx="11458832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you don’t want to save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value </a:t>
            </a:r>
            <a:r>
              <a:rPr lang="en-US" dirty="0"/>
              <a:t>of a non-static data member</a:t>
            </a:r>
            <a:r>
              <a:rPr lang="hu-HU" dirty="0" smtClean="0"/>
              <a:t> </a:t>
            </a:r>
            <a:r>
              <a:rPr lang="hu-HU" dirty="0" err="1"/>
              <a:t>y</a:t>
            </a:r>
            <a:r>
              <a:rPr lang="hu-HU" dirty="0" err="1" smtClean="0"/>
              <a:t>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transient</a:t>
            </a:r>
            <a:r>
              <a:rPr lang="hu-HU" dirty="0" smtClean="0"/>
              <a:t> and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won't</a:t>
            </a:r>
            <a:r>
              <a:rPr lang="hu-HU" dirty="0" smtClean="0"/>
              <a:t> </a:t>
            </a:r>
            <a:r>
              <a:rPr lang="hu-HU" dirty="0"/>
              <a:t>be </a:t>
            </a:r>
            <a:r>
              <a:rPr lang="hu-HU" dirty="0" err="1" smtClean="0"/>
              <a:t>saved</a:t>
            </a:r>
            <a:r>
              <a:rPr lang="hu-HU" dirty="0" smtClean="0"/>
              <a:t> </a:t>
            </a:r>
            <a:r>
              <a:rPr lang="hu-HU" dirty="0" err="1" smtClean="0"/>
              <a:t>via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/>
              <a:t> </a:t>
            </a:r>
            <a:r>
              <a:rPr lang="hu-HU" dirty="0" err="1" smtClean="0"/>
              <a:t>serialization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357782" y="5796230"/>
            <a:ext cx="11458831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W</a:t>
            </a:r>
            <a:r>
              <a:rPr lang="en-US" dirty="0" smtClean="0">
                <a:solidFill>
                  <a:srgbClr val="FFC000"/>
                </a:solidFill>
              </a:rPr>
              <a:t>hen </a:t>
            </a:r>
            <a:r>
              <a:rPr lang="en-US" dirty="0">
                <a:solidFill>
                  <a:srgbClr val="FFC000"/>
                </a:solidFill>
              </a:rPr>
              <a:t>an object is </a:t>
            </a:r>
            <a:r>
              <a:rPr lang="en-US" dirty="0" err="1" smtClean="0">
                <a:solidFill>
                  <a:srgbClr val="FFC000"/>
                </a:solidFill>
              </a:rPr>
              <a:t>deserialized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the</a:t>
            </a:r>
            <a:r>
              <a:rPr lang="hu-HU" dirty="0" smtClean="0">
                <a:solidFill>
                  <a:srgbClr val="FFC000"/>
                </a:solidFill>
              </a:rPr>
              <a:t> c</a:t>
            </a:r>
            <a:r>
              <a:rPr lang="en-US" dirty="0" err="1" smtClean="0">
                <a:solidFill>
                  <a:srgbClr val="FFC000"/>
                </a:solidFill>
              </a:rPr>
              <a:t>onstructor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of </a:t>
            </a:r>
            <a:r>
              <a:rPr lang="hu-HU" dirty="0" err="1" smtClean="0">
                <a:solidFill>
                  <a:srgbClr val="FFC000"/>
                </a:solidFill>
              </a:rPr>
              <a:t>the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object </a:t>
            </a:r>
            <a:r>
              <a:rPr lang="en-US" dirty="0">
                <a:solidFill>
                  <a:srgbClr val="FFC000"/>
                </a:solidFill>
              </a:rPr>
              <a:t>is never </a:t>
            </a:r>
            <a:r>
              <a:rPr lang="en-US" dirty="0" smtClean="0">
                <a:solidFill>
                  <a:srgbClr val="FFC000"/>
                </a:solidFill>
              </a:rPr>
              <a:t>called</a:t>
            </a:r>
            <a:r>
              <a:rPr lang="hu-HU" dirty="0" smtClean="0">
                <a:solidFill>
                  <a:srgbClr val="FFC000"/>
                </a:solidFill>
              </a:rPr>
              <a:t>.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57782" y="4854062"/>
            <a:ext cx="11458832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a class has a reference to another class, all the references must be </a:t>
            </a:r>
            <a:r>
              <a:rPr lang="en-US" dirty="0" err="1"/>
              <a:t>Serializable</a:t>
            </a:r>
            <a:r>
              <a:rPr lang="en-US" dirty="0"/>
              <a:t> otherwise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serialization </a:t>
            </a:r>
            <a:r>
              <a:rPr lang="en-US" dirty="0"/>
              <a:t>process will not be performed. In such case, </a:t>
            </a:r>
            <a:r>
              <a:rPr lang="en-US" dirty="0" err="1"/>
              <a:t>NotSerializableException</a:t>
            </a:r>
            <a:r>
              <a:rPr lang="en-US" dirty="0"/>
              <a:t> is thrown at runtime.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5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10520</TotalTime>
  <Words>261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Java Programming:  Step by Step from A to Z Serialization</vt:lpstr>
      <vt:lpstr>Serialization overview</vt:lpstr>
      <vt:lpstr>Serialization overview</vt:lpstr>
      <vt:lpstr>Serialization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411</cp:revision>
  <dcterms:created xsi:type="dcterms:W3CDTF">2019-02-12T21:35:40Z</dcterms:created>
  <dcterms:modified xsi:type="dcterms:W3CDTF">2019-04-29T10:49:59Z</dcterms:modified>
</cp:coreProperties>
</file>