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297" r:id="rId3"/>
    <p:sldId id="298" r:id="rId4"/>
    <p:sldId id="29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800"/>
            <a:ext cx="11225753" cy="3857368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b="1" dirty="0" smtClean="0"/>
              <a:t>Java </a:t>
            </a:r>
            <a:r>
              <a:rPr lang="hu-HU" b="1" dirty="0" smtClean="0"/>
              <a:t>P</a:t>
            </a:r>
            <a:r>
              <a:rPr lang="en-US" b="1" dirty="0" err="1" smtClean="0"/>
              <a:t>rogram</a:t>
            </a:r>
            <a:r>
              <a:rPr lang="hu-HU" b="1" dirty="0" smtClean="0"/>
              <a:t>m</a:t>
            </a:r>
            <a:r>
              <a:rPr lang="en-US" b="1" dirty="0" err="1" smtClean="0"/>
              <a:t>ing</a:t>
            </a:r>
            <a:r>
              <a:rPr lang="en-US" b="1" dirty="0" smtClean="0"/>
              <a:t>: 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b="1" dirty="0" smtClean="0"/>
              <a:t>Step by Step from A to Z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b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Optional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b="1" dirty="0" err="1" smtClean="0"/>
              <a:t>Optional</a:t>
            </a:r>
            <a:r>
              <a:rPr lang="hu-HU" sz="4000" b="1" dirty="0" smtClean="0"/>
              <a:t> </a:t>
            </a:r>
            <a:r>
              <a:rPr lang="hu-HU" sz="4000" b="1" dirty="0" err="1" smtClean="0"/>
              <a:t>overview</a:t>
            </a:r>
            <a:endParaRPr lang="hu-HU" sz="4000" b="1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428367" y="1194485"/>
            <a:ext cx="11228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Java 8</a:t>
            </a:r>
            <a:r>
              <a:rPr lang="en-US" dirty="0" smtClean="0"/>
              <a:t> has introduced a new class </a:t>
            </a:r>
            <a:r>
              <a:rPr lang="en-US" b="1" dirty="0" smtClean="0"/>
              <a:t>Optional</a:t>
            </a:r>
            <a:r>
              <a:rPr lang="en-US" dirty="0" smtClean="0"/>
              <a:t> in </a:t>
            </a:r>
            <a:r>
              <a:rPr lang="en-US" dirty="0" err="1" smtClean="0"/>
              <a:t>java.util</a:t>
            </a:r>
            <a:r>
              <a:rPr lang="en-US" dirty="0" smtClean="0"/>
              <a:t> package.</a:t>
            </a:r>
            <a:r>
              <a:rPr lang="hu-HU" dirty="0" smtClean="0"/>
              <a:t> </a:t>
            </a:r>
            <a:r>
              <a:rPr lang="en-US" dirty="0"/>
              <a:t>It is a public final class and used to deal with </a:t>
            </a:r>
            <a:r>
              <a:rPr lang="en-US" b="1" dirty="0" err="1" smtClean="0"/>
              <a:t>NullPointerException</a:t>
            </a:r>
            <a:r>
              <a:rPr lang="hu-HU" dirty="0"/>
              <a:t> </a:t>
            </a:r>
            <a:r>
              <a:rPr lang="hu-HU" dirty="0" err="1" smtClean="0"/>
              <a:t>which</a:t>
            </a:r>
            <a:r>
              <a:rPr lang="en-US" dirty="0" smtClean="0"/>
              <a:t> </a:t>
            </a:r>
            <a:r>
              <a:rPr lang="en-US" dirty="0"/>
              <a:t>can crash your </a:t>
            </a:r>
            <a:r>
              <a:rPr lang="en-US" dirty="0" smtClean="0"/>
              <a:t>code</a:t>
            </a:r>
            <a:r>
              <a:rPr lang="hu-HU" dirty="0" smtClean="0"/>
              <a:t>, </a:t>
            </a:r>
            <a:r>
              <a:rPr lang="hu-HU" dirty="0"/>
              <a:t>a</a:t>
            </a:r>
            <a:r>
              <a:rPr lang="en-US" dirty="0" err="1" smtClean="0"/>
              <a:t>nd</a:t>
            </a:r>
            <a:r>
              <a:rPr lang="en-US" dirty="0" smtClean="0"/>
              <a:t> </a:t>
            </a:r>
            <a:r>
              <a:rPr lang="en-US" dirty="0"/>
              <a:t>is very hard to </a:t>
            </a:r>
            <a:r>
              <a:rPr lang="en-US" dirty="0" err="1" smtClean="0"/>
              <a:t>avoi</a:t>
            </a:r>
            <a:r>
              <a:rPr lang="hu-HU" dirty="0" smtClean="0"/>
              <a:t>d</a:t>
            </a:r>
            <a:r>
              <a:rPr lang="en-US" dirty="0" smtClean="0"/>
              <a:t> </a:t>
            </a:r>
            <a:r>
              <a:rPr lang="en-US" dirty="0"/>
              <a:t>without using too many null checks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</a:p>
        </p:txBody>
      </p:sp>
      <p:sp>
        <p:nvSpPr>
          <p:cNvPr id="6" name="Kocka 5"/>
          <p:cNvSpPr/>
          <p:nvPr/>
        </p:nvSpPr>
        <p:spPr>
          <a:xfrm>
            <a:off x="2496057" y="3657602"/>
            <a:ext cx="2384291" cy="224456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200" dirty="0"/>
          </a:p>
        </p:txBody>
      </p:sp>
      <p:sp>
        <p:nvSpPr>
          <p:cNvPr id="7" name="Kocka 6"/>
          <p:cNvSpPr/>
          <p:nvPr/>
        </p:nvSpPr>
        <p:spPr>
          <a:xfrm>
            <a:off x="6858003" y="3657601"/>
            <a:ext cx="2384291" cy="224456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b="1" dirty="0" err="1" smtClean="0">
                <a:solidFill>
                  <a:srgbClr val="00B0F0"/>
                </a:solidFill>
              </a:rPr>
              <a:t>Car</a:t>
            </a:r>
            <a:endParaRPr lang="hu-HU" sz="5400" b="1" dirty="0">
              <a:solidFill>
                <a:srgbClr val="00B0F0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2101200" y="6001840"/>
            <a:ext cx="3167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FFC000"/>
                </a:solidFill>
              </a:rPr>
              <a:t>An </a:t>
            </a:r>
            <a:r>
              <a:rPr lang="hu-HU" sz="2400" dirty="0" err="1">
                <a:solidFill>
                  <a:srgbClr val="FFC000"/>
                </a:solidFill>
              </a:rPr>
              <a:t>empty</a:t>
            </a:r>
            <a:r>
              <a:rPr lang="hu-HU" sz="2400" dirty="0">
                <a:solidFill>
                  <a:srgbClr val="FFC000"/>
                </a:solidFill>
              </a:rPr>
              <a:t> </a:t>
            </a:r>
            <a:r>
              <a:rPr lang="hu-HU" sz="2400" dirty="0" err="1">
                <a:solidFill>
                  <a:srgbClr val="FFC000"/>
                </a:solidFill>
              </a:rPr>
              <a:t>Optional</a:t>
            </a:r>
            <a:endParaRPr lang="hu-HU" sz="2400" dirty="0">
              <a:solidFill>
                <a:srgbClr val="FFC000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5721173" y="6001840"/>
            <a:ext cx="542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Contains an object of type Car</a:t>
            </a:r>
            <a:endParaRPr lang="hu-HU" sz="2400" dirty="0">
              <a:solidFill>
                <a:srgbClr val="00B0F0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2496057" y="4205292"/>
            <a:ext cx="256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Optional</a:t>
            </a:r>
            <a:r>
              <a:rPr lang="hu-HU" dirty="0" smtClean="0"/>
              <a:t>&lt;</a:t>
            </a:r>
            <a:r>
              <a:rPr lang="hu-HU" dirty="0" err="1" smtClean="0"/>
              <a:t>Car</a:t>
            </a:r>
            <a:r>
              <a:rPr lang="hu-HU" dirty="0" smtClean="0"/>
              <a:t>&gt;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6849765" y="4205292"/>
            <a:ext cx="184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Optional</a:t>
            </a:r>
            <a:r>
              <a:rPr lang="hu-HU" dirty="0"/>
              <a:t>&lt;</a:t>
            </a:r>
            <a:r>
              <a:rPr lang="hu-HU" dirty="0" err="1"/>
              <a:t>Car</a:t>
            </a:r>
            <a:r>
              <a:rPr lang="hu-HU" dirty="0"/>
              <a:t>&gt;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428367" y="2369758"/>
            <a:ext cx="11228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err="1" smtClean="0"/>
              <a:t>It’s</a:t>
            </a:r>
            <a:r>
              <a:rPr lang="hu-HU" dirty="0" smtClean="0"/>
              <a:t> a </a:t>
            </a:r>
            <a:r>
              <a:rPr lang="en-US" b="1" dirty="0" smtClean="0"/>
              <a:t>wrapper </a:t>
            </a:r>
            <a:r>
              <a:rPr lang="en-US" b="1" dirty="0"/>
              <a:t>class </a:t>
            </a:r>
            <a:r>
              <a:rPr lang="en-US" dirty="0"/>
              <a:t>that contains an optional value, meaning it can either contain an </a:t>
            </a:r>
            <a:r>
              <a:rPr lang="en-US" b="1" dirty="0" smtClean="0">
                <a:solidFill>
                  <a:srgbClr val="00B0F0"/>
                </a:solidFill>
              </a:rPr>
              <a:t>object</a:t>
            </a:r>
            <a:r>
              <a:rPr lang="hu-HU" dirty="0"/>
              <a:t> </a:t>
            </a:r>
            <a:r>
              <a:rPr lang="en-US" dirty="0" smtClean="0"/>
              <a:t>or </a:t>
            </a:r>
            <a:r>
              <a:rPr lang="en-US" dirty="0"/>
              <a:t>a null </a:t>
            </a:r>
            <a:r>
              <a:rPr lang="en-US" dirty="0" smtClean="0"/>
              <a:t>value</a:t>
            </a:r>
            <a:r>
              <a:rPr lang="hu-HU" dirty="0" smtClean="0"/>
              <a:t> (</a:t>
            </a:r>
            <a:r>
              <a:rPr lang="en-US" b="1" dirty="0" smtClean="0">
                <a:solidFill>
                  <a:srgbClr val="FFC000"/>
                </a:solidFill>
              </a:rPr>
              <a:t>empty</a:t>
            </a:r>
            <a:r>
              <a:rPr lang="hu-HU" dirty="0" smtClean="0"/>
              <a:t>)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en-US" dirty="0"/>
              <a:t>Therefore, it is possible to manipulate null values as if they were normal instances without necessarily having to perform a null check at every step</a:t>
            </a:r>
            <a:r>
              <a:rPr lang="en-US" dirty="0" smtClean="0"/>
              <a:t>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72574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6" grpId="0" animBg="1"/>
      <p:bldP spid="7" grpId="0" animBg="1"/>
      <p:bldP spid="5" grpId="0"/>
      <p:bldP spid="8" grpId="0"/>
      <p:bldP spid="3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b="1" dirty="0" err="1" smtClean="0"/>
              <a:t>Optional</a:t>
            </a:r>
            <a:r>
              <a:rPr lang="hu-HU" sz="4000" b="1" dirty="0" smtClean="0"/>
              <a:t> </a:t>
            </a:r>
            <a:r>
              <a:rPr lang="hu-HU" sz="4000" b="1" dirty="0" err="1" smtClean="0"/>
              <a:t>overview</a:t>
            </a:r>
            <a:endParaRPr lang="hu-HU" sz="4000" b="1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428367" y="1772642"/>
            <a:ext cx="11228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Optional class includes various utility </a:t>
            </a:r>
            <a:r>
              <a:rPr lang="en-US" dirty="0" smtClean="0"/>
              <a:t>methods </a:t>
            </a:r>
            <a:r>
              <a:rPr lang="en-US" dirty="0"/>
              <a:t>to explicitly deal with the cases where a value is present or absent. 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357782" y="4366809"/>
            <a:ext cx="11216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important to </a:t>
            </a:r>
            <a:r>
              <a:rPr lang="hu-HU" dirty="0" err="1" smtClean="0"/>
              <a:t>know</a:t>
            </a:r>
            <a:r>
              <a:rPr lang="en-US" dirty="0" smtClean="0"/>
              <a:t> </a:t>
            </a:r>
            <a:r>
              <a:rPr lang="en-US" dirty="0"/>
              <a:t>that the intention of the Optional class is not to replace every single null reference. Instead, its purpose is to help design more-comprehensible code so that by just reading the signature of a method, you can tell whether you can expect an optional value. This forces you to actively unwrap an Optional to deal with the absence of a value.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428367" y="2931226"/>
            <a:ext cx="11351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However, the advantage compared to null references is that the Optional class forces you to think about the case when the value is not present. As a consequence, you can prevent unintended null pointer exceptions.</a:t>
            </a:r>
            <a:endParaRPr lang="hu-H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7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b="1" dirty="0" err="1" smtClean="0"/>
              <a:t>Optional</a:t>
            </a:r>
            <a:r>
              <a:rPr lang="hu-HU" sz="4000" b="1" dirty="0" smtClean="0"/>
              <a:t> </a:t>
            </a:r>
            <a:r>
              <a:rPr lang="hu-HU" sz="4000" b="1" dirty="0" err="1" smtClean="0"/>
              <a:t>overview</a:t>
            </a:r>
            <a:endParaRPr lang="hu-HU" sz="4000" b="1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524313" y="2346652"/>
            <a:ext cx="5440528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/>
              <a:t>       </a:t>
            </a:r>
            <a:r>
              <a:rPr lang="en-US" dirty="0" smtClean="0"/>
              <a:t>Optional&lt;Car</a:t>
            </a:r>
            <a:r>
              <a:rPr lang="en-US" dirty="0"/>
              <a:t>&gt; car = </a:t>
            </a:r>
            <a:r>
              <a:rPr lang="en-US" dirty="0" err="1"/>
              <a:t>Optional.empty</a:t>
            </a:r>
            <a:r>
              <a:rPr lang="en-US" dirty="0"/>
              <a:t>();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539334" y="4545794"/>
            <a:ext cx="1122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dirty="0"/>
              <a:t>i</a:t>
            </a:r>
            <a:r>
              <a:rPr lang="en-US" dirty="0" smtClean="0"/>
              <a:t>f </a:t>
            </a:r>
            <a:r>
              <a:rPr lang="en-US" dirty="0"/>
              <a:t>a value is </a:t>
            </a:r>
            <a:r>
              <a:rPr lang="en-US" dirty="0" smtClean="0"/>
              <a:t>present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an </a:t>
            </a:r>
            <a:r>
              <a:rPr lang="hu-HU" dirty="0" err="1" smtClean="0"/>
              <a:t>Optional</a:t>
            </a:r>
            <a:r>
              <a:rPr lang="hu-HU" dirty="0" smtClean="0"/>
              <a:t> </a:t>
            </a:r>
            <a:r>
              <a:rPr lang="hu-HU" dirty="0" err="1" smtClean="0"/>
              <a:t>container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FFC000"/>
                </a:solidFill>
              </a:rPr>
              <a:t>isPresent</a:t>
            </a:r>
            <a:r>
              <a:rPr lang="en-US" dirty="0">
                <a:solidFill>
                  <a:srgbClr val="FFC000"/>
                </a:solidFill>
              </a:rPr>
              <a:t>()</a:t>
            </a:r>
            <a:r>
              <a:rPr lang="en-US" dirty="0"/>
              <a:t> will return true and </a:t>
            </a:r>
            <a:r>
              <a:rPr lang="en-US" dirty="0">
                <a:solidFill>
                  <a:srgbClr val="FFC000"/>
                </a:solidFill>
              </a:rPr>
              <a:t>get() </a:t>
            </a:r>
            <a:r>
              <a:rPr lang="en-US" dirty="0"/>
              <a:t>will return the value.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524313" y="5380945"/>
            <a:ext cx="11351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Additional methods that depend on the presence or absence of a contained value are provided, such as </a:t>
            </a:r>
            <a:r>
              <a:rPr lang="en-US" dirty="0" err="1">
                <a:solidFill>
                  <a:srgbClr val="FFC000"/>
                </a:solidFill>
              </a:rPr>
              <a:t>orElse</a:t>
            </a:r>
            <a:r>
              <a:rPr lang="en-US" dirty="0">
                <a:solidFill>
                  <a:srgbClr val="FFC000"/>
                </a:solidFill>
              </a:rPr>
              <a:t>() </a:t>
            </a:r>
            <a:r>
              <a:rPr lang="en-US" dirty="0"/>
              <a:t>(return a default value if value not present) and </a:t>
            </a:r>
            <a:r>
              <a:rPr lang="en-US" dirty="0" err="1">
                <a:solidFill>
                  <a:srgbClr val="FFC000"/>
                </a:solidFill>
              </a:rPr>
              <a:t>ifPresent</a:t>
            </a:r>
            <a:r>
              <a:rPr lang="en-US" dirty="0">
                <a:solidFill>
                  <a:srgbClr val="FFC000"/>
                </a:solidFill>
              </a:rPr>
              <a:t>()</a:t>
            </a:r>
            <a:r>
              <a:rPr lang="en-US" dirty="0"/>
              <a:t> (execute a block of code if the value is present).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6140138" y="2069653"/>
            <a:ext cx="5440528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/>
              <a:t>   </a:t>
            </a:r>
            <a:r>
              <a:rPr lang="en-US" dirty="0" smtClean="0"/>
              <a:t>Car </a:t>
            </a:r>
            <a:r>
              <a:rPr lang="en-US" dirty="0" err="1"/>
              <a:t>car</a:t>
            </a:r>
            <a:r>
              <a:rPr lang="en-US" dirty="0"/>
              <a:t> = new Car();</a:t>
            </a:r>
          </a:p>
          <a:p>
            <a:pPr algn="just"/>
            <a:r>
              <a:rPr lang="hu-HU" dirty="0" smtClean="0"/>
              <a:t>   </a:t>
            </a:r>
            <a:r>
              <a:rPr lang="en-US" dirty="0" smtClean="0"/>
              <a:t>Optional&lt;Car</a:t>
            </a:r>
            <a:r>
              <a:rPr lang="en-US" dirty="0"/>
              <a:t>&gt; c = </a:t>
            </a:r>
            <a:r>
              <a:rPr lang="en-US" dirty="0" err="1"/>
              <a:t>Optional.ofNullable</a:t>
            </a:r>
            <a:r>
              <a:rPr lang="en-US" dirty="0"/>
              <a:t>(car); 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440160" y="2875938"/>
            <a:ext cx="11151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"</a:t>
            </a:r>
            <a:r>
              <a:rPr lang="en-US" dirty="0" err="1">
                <a:solidFill>
                  <a:srgbClr val="FFC000"/>
                </a:solidFill>
              </a:rPr>
              <a:t>ofNullable</a:t>
            </a:r>
            <a:r>
              <a:rPr lang="en-US" dirty="0">
                <a:solidFill>
                  <a:srgbClr val="FFC000"/>
                </a:solidFill>
              </a:rPr>
              <a:t>()</a:t>
            </a:r>
            <a:r>
              <a:rPr lang="en-US" dirty="0"/>
              <a:t>" method ensures that if the car </a:t>
            </a:r>
            <a:r>
              <a:rPr lang="en-US" dirty="0" smtClean="0"/>
              <a:t>w</a:t>
            </a:r>
            <a:r>
              <a:rPr lang="hu-HU" dirty="0" err="1" smtClean="0"/>
              <a:t>as</a:t>
            </a:r>
            <a:r>
              <a:rPr lang="en-US" dirty="0" smtClean="0"/>
              <a:t> </a:t>
            </a:r>
            <a:r>
              <a:rPr lang="en-US" dirty="0"/>
              <a:t>null, the </a:t>
            </a:r>
            <a:r>
              <a:rPr lang="en-US" dirty="0" smtClean="0"/>
              <a:t>result</a:t>
            </a:r>
            <a:r>
              <a:rPr lang="hu-HU" dirty="0" smtClean="0"/>
              <a:t> </a:t>
            </a:r>
            <a:r>
              <a:rPr lang="hu-HU" dirty="0" err="1" smtClean="0"/>
              <a:t>would</a:t>
            </a:r>
            <a:r>
              <a:rPr lang="hu-HU" dirty="0" smtClean="0"/>
              <a:t> be an </a:t>
            </a:r>
            <a:r>
              <a:rPr lang="hu-HU" dirty="0" err="1" smtClean="0"/>
              <a:t>empty</a:t>
            </a:r>
            <a:r>
              <a:rPr lang="hu-HU" dirty="0" smtClean="0"/>
              <a:t> </a:t>
            </a:r>
            <a:r>
              <a:rPr lang="hu-HU" dirty="0" err="1" smtClean="0"/>
              <a:t>Optional</a:t>
            </a:r>
            <a:r>
              <a:rPr lang="hu-HU" dirty="0"/>
              <a:t> </a:t>
            </a:r>
            <a:r>
              <a:rPr lang="hu-HU" dirty="0" err="1"/>
              <a:t>instead</a:t>
            </a:r>
            <a:r>
              <a:rPr lang="hu-HU" dirty="0"/>
              <a:t> </a:t>
            </a:r>
            <a:r>
              <a:rPr lang="hu-HU" dirty="0" smtClean="0"/>
              <a:t>of null.</a:t>
            </a:r>
            <a:r>
              <a:rPr lang="en-US" dirty="0" smtClean="0"/>
              <a:t> </a:t>
            </a:r>
            <a:endParaRPr lang="hu-HU" dirty="0" smtClean="0"/>
          </a:p>
        </p:txBody>
      </p:sp>
      <p:sp>
        <p:nvSpPr>
          <p:cNvPr id="7" name="Szövegdoboz 6"/>
          <p:cNvSpPr txBox="1"/>
          <p:nvPr/>
        </p:nvSpPr>
        <p:spPr>
          <a:xfrm>
            <a:off x="440160" y="1398507"/>
            <a:ext cx="516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</a:t>
            </a:r>
            <a:r>
              <a:rPr lang="en-US" b="1" dirty="0" err="1" smtClean="0">
                <a:solidFill>
                  <a:srgbClr val="00B0F0"/>
                </a:solidFill>
              </a:rPr>
              <a:t>xample</a:t>
            </a:r>
            <a:r>
              <a:rPr lang="hu-HU" b="1" dirty="0" smtClean="0">
                <a:solidFill>
                  <a:srgbClr val="00B0F0"/>
                </a:solidFill>
              </a:rPr>
              <a:t>s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of creating optional </a:t>
            </a:r>
            <a:r>
              <a:rPr lang="en-US" b="1" dirty="0" smtClean="0">
                <a:solidFill>
                  <a:srgbClr val="00B0F0"/>
                </a:solidFill>
              </a:rPr>
              <a:t>objects</a:t>
            </a:r>
            <a:r>
              <a:rPr lang="hu-HU" b="1" dirty="0" smtClean="0">
                <a:solidFill>
                  <a:srgbClr val="00B0F0"/>
                </a:solidFill>
              </a:rPr>
              <a:t>: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1708790" y="2002026"/>
            <a:ext cx="233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FF00"/>
                </a:solidFill>
              </a:rPr>
              <a:t>An empty </a:t>
            </a:r>
            <a:r>
              <a:rPr lang="en-US" dirty="0" smtClean="0">
                <a:solidFill>
                  <a:srgbClr val="FFFF00"/>
                </a:solidFill>
              </a:rPr>
              <a:t>Optional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7242272" y="1725033"/>
            <a:ext cx="32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FF00"/>
                </a:solidFill>
              </a:rPr>
              <a:t>Optional with not null </a:t>
            </a:r>
            <a:r>
              <a:rPr lang="en-US" dirty="0" smtClean="0">
                <a:solidFill>
                  <a:srgbClr val="FFFF00"/>
                </a:solidFill>
              </a:rPr>
              <a:t>value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524313" y="3987642"/>
            <a:ext cx="516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</a:t>
            </a:r>
            <a:r>
              <a:rPr lang="en-US" b="1" dirty="0" err="1" smtClean="0">
                <a:solidFill>
                  <a:srgbClr val="00B0F0"/>
                </a:solidFill>
              </a:rPr>
              <a:t>xample</a:t>
            </a:r>
            <a:r>
              <a:rPr lang="hu-HU" b="1" dirty="0" smtClean="0">
                <a:solidFill>
                  <a:srgbClr val="00B0F0"/>
                </a:solidFill>
              </a:rPr>
              <a:t>s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of </a:t>
            </a:r>
            <a:r>
              <a:rPr lang="hu-HU" b="1" dirty="0" err="1" smtClean="0">
                <a:solidFill>
                  <a:srgbClr val="00B0F0"/>
                </a:solidFill>
              </a:rPr>
              <a:t>other</a:t>
            </a:r>
            <a:r>
              <a:rPr lang="hu-HU" b="1" dirty="0" smtClean="0">
                <a:solidFill>
                  <a:srgbClr val="00B0F0"/>
                </a:solidFill>
              </a:rPr>
              <a:t> </a:t>
            </a:r>
            <a:r>
              <a:rPr lang="hu-HU" b="1" dirty="0" err="1" smtClean="0">
                <a:solidFill>
                  <a:srgbClr val="00B0F0"/>
                </a:solidFill>
              </a:rPr>
              <a:t>useful</a:t>
            </a:r>
            <a:r>
              <a:rPr lang="hu-HU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utility methods</a:t>
            </a:r>
            <a:r>
              <a:rPr lang="hu-HU" b="1" dirty="0" smtClean="0">
                <a:solidFill>
                  <a:srgbClr val="00B0F0"/>
                </a:solidFill>
              </a:rPr>
              <a:t>:</a:t>
            </a:r>
            <a:endParaRPr lang="hu-H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93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3" grpId="0"/>
      <p:bldP spid="5" grpId="0"/>
      <p:bldP spid="9" grpId="0" animBg="1"/>
      <p:bldP spid="6" grpId="0"/>
      <p:bldP spid="7" grpId="0"/>
      <p:bldP spid="10" grpId="0"/>
      <p:bldP spid="12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11320</TotalTime>
  <Words>390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 Java Programming:  Step by Step from A to Z Optional </vt:lpstr>
      <vt:lpstr>Optional overview</vt:lpstr>
      <vt:lpstr>Optional overview</vt:lpstr>
      <vt:lpstr>Optional 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User</cp:lastModifiedBy>
  <cp:revision>426</cp:revision>
  <dcterms:created xsi:type="dcterms:W3CDTF">2019-02-12T21:35:40Z</dcterms:created>
  <dcterms:modified xsi:type="dcterms:W3CDTF">2019-05-02T15:20:36Z</dcterms:modified>
</cp:coreProperties>
</file>