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6" r:id="rId2"/>
    <p:sldId id="297" r:id="rId3"/>
    <p:sldId id="298" r:id="rId4"/>
    <p:sldId id="299" r:id="rId5"/>
    <p:sldId id="300" r:id="rId6"/>
    <p:sldId id="301" r:id="rId7"/>
    <p:sldId id="30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27222" y="1447800"/>
            <a:ext cx="11225753" cy="3857368"/>
          </a:xfrm>
        </p:spPr>
        <p:txBody>
          <a:bodyPr/>
          <a:lstStyle/>
          <a:p>
            <a:r>
              <a:rPr lang="hu-HU" b="1" dirty="0" smtClean="0"/>
              <a:t/>
            </a:r>
            <a:br>
              <a:rPr lang="hu-HU" b="1" dirty="0" smtClean="0"/>
            </a:br>
            <a:r>
              <a:rPr lang="en-US" b="1" dirty="0" smtClean="0"/>
              <a:t>Java </a:t>
            </a:r>
            <a:r>
              <a:rPr lang="hu-HU" b="1" dirty="0" smtClean="0"/>
              <a:t>P</a:t>
            </a:r>
            <a:r>
              <a:rPr lang="en-US" b="1" dirty="0" err="1" smtClean="0"/>
              <a:t>rogra</a:t>
            </a:r>
            <a:r>
              <a:rPr lang="hu-HU" b="1" dirty="0" smtClean="0"/>
              <a:t>m</a:t>
            </a:r>
            <a:r>
              <a:rPr lang="en-US" b="1" dirty="0" err="1" smtClean="0"/>
              <a:t>ming</a:t>
            </a:r>
            <a:r>
              <a:rPr lang="en-US" b="1" dirty="0" smtClean="0"/>
              <a:t>: </a:t>
            </a:r>
            <a:r>
              <a:rPr lang="hu-HU" b="1" dirty="0" smtClean="0"/>
              <a:t/>
            </a:r>
            <a:br>
              <a:rPr lang="hu-HU" b="1" dirty="0" smtClean="0"/>
            </a:br>
            <a:r>
              <a:rPr lang="en-US" b="1" dirty="0" smtClean="0"/>
              <a:t>Step by Step from A to Z</a:t>
            </a:r>
            <a:r>
              <a:rPr lang="hu-HU" sz="4400" b="1" dirty="0" smtClean="0"/>
              <a:t/>
            </a:r>
            <a:br>
              <a:rPr lang="hu-HU" sz="4400" b="1" dirty="0" smtClean="0"/>
            </a:br>
            <a:r>
              <a:rPr lang="hu-HU" b="1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Strea</a:t>
            </a:r>
            <a:r>
              <a:rPr lang="hu-HU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m</a:t>
            </a:r>
            <a: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82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7782" y="452718"/>
            <a:ext cx="10104267" cy="807671"/>
          </a:xfrm>
        </p:spPr>
        <p:txBody>
          <a:bodyPr/>
          <a:lstStyle/>
          <a:p>
            <a:r>
              <a:rPr lang="hu-HU" sz="4000" dirty="0" err="1" smtClean="0"/>
              <a:t>Stream</a:t>
            </a:r>
            <a:r>
              <a:rPr lang="hu-HU" sz="4000" dirty="0" smtClean="0"/>
              <a:t> </a:t>
            </a:r>
            <a:r>
              <a:rPr lang="hu-HU" sz="4000" dirty="0" err="1" smtClean="0"/>
              <a:t>overview</a:t>
            </a:r>
            <a:endParaRPr lang="hu-HU" sz="4000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357782" y="1576864"/>
            <a:ext cx="7529383" cy="92333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Introduced in Java 8, the Stream API is used to process collections of objects. A stream is a </a:t>
            </a:r>
            <a:r>
              <a:rPr lang="en-US" dirty="0">
                <a:solidFill>
                  <a:srgbClr val="FFC000"/>
                </a:solidFill>
              </a:rPr>
              <a:t>sequence of objects</a:t>
            </a:r>
            <a:r>
              <a:rPr lang="en-US" dirty="0"/>
              <a:t> that supports various methods which can be pipelined to produce the desired result. </a:t>
            </a:r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1326291" y="2919606"/>
            <a:ext cx="10495005" cy="92333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hu-HU" dirty="0"/>
              <a:t>Y</a:t>
            </a:r>
            <a:r>
              <a:rPr lang="en-US" dirty="0" err="1"/>
              <a:t>ou</a:t>
            </a:r>
            <a:r>
              <a:rPr lang="en-US" dirty="0"/>
              <a:t> can process data in a </a:t>
            </a:r>
            <a:r>
              <a:rPr lang="en-US" dirty="0">
                <a:solidFill>
                  <a:srgbClr val="FFC000"/>
                </a:solidFill>
              </a:rPr>
              <a:t>declarative</a:t>
            </a:r>
            <a:r>
              <a:rPr lang="en-US" dirty="0"/>
              <a:t> </a:t>
            </a:r>
            <a:r>
              <a:rPr lang="hu-HU" dirty="0"/>
              <a:t>(</a:t>
            </a:r>
            <a:r>
              <a:rPr lang="en-US" dirty="0"/>
              <a:t>solve problems without requiring the programmer to specify an exact procedure to be followed</a:t>
            </a:r>
            <a:r>
              <a:rPr lang="hu-HU" dirty="0"/>
              <a:t>) </a:t>
            </a:r>
            <a:r>
              <a:rPr lang="en-US" dirty="0"/>
              <a:t>way similar to SQL statements</a:t>
            </a:r>
            <a:r>
              <a:rPr lang="hu-HU" dirty="0" smtClean="0"/>
              <a:t>. </a:t>
            </a:r>
            <a:r>
              <a:rPr lang="en-US" dirty="0"/>
              <a:t>Stream lets the developer leverage multicore architecture without the need to write any specific code for it</a:t>
            </a:r>
            <a:r>
              <a:rPr lang="en-US" dirty="0" smtClean="0"/>
              <a:t>.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357782" y="4262348"/>
            <a:ext cx="10244315" cy="92333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 stream is not a data structure instead it takes input from the Collections, Arrays or I/O </a:t>
            </a:r>
            <a:r>
              <a:rPr lang="en-US" dirty="0" smtClean="0"/>
              <a:t>channels.</a:t>
            </a:r>
            <a:r>
              <a:rPr lang="hu-HU" dirty="0" smtClean="0"/>
              <a:t> S</a:t>
            </a:r>
            <a:r>
              <a:rPr lang="en-US" dirty="0" err="1" smtClean="0"/>
              <a:t>tream</a:t>
            </a:r>
            <a:r>
              <a:rPr lang="en-US" dirty="0" smtClean="0"/>
              <a:t> </a:t>
            </a:r>
            <a:r>
              <a:rPr lang="en-US" dirty="0"/>
              <a:t>provides an interface to a sequenced set of values of a specific element type. However, </a:t>
            </a:r>
            <a:r>
              <a:rPr lang="en-US" dirty="0">
                <a:solidFill>
                  <a:srgbClr val="FFC000"/>
                </a:solidFill>
              </a:rPr>
              <a:t>streams don’t actually store elements</a:t>
            </a:r>
            <a:r>
              <a:rPr lang="en-US" dirty="0"/>
              <a:t>; </a:t>
            </a:r>
            <a:r>
              <a:rPr lang="en-US" dirty="0">
                <a:solidFill>
                  <a:srgbClr val="FFC000"/>
                </a:solidFill>
              </a:rPr>
              <a:t>they are computed on demand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3064474" y="5605090"/>
            <a:ext cx="8756822" cy="92333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Operations performed on a </a:t>
            </a:r>
            <a:r>
              <a:rPr lang="en-US" dirty="0">
                <a:solidFill>
                  <a:srgbClr val="FFC000"/>
                </a:solidFill>
              </a:rPr>
              <a:t>stream does not modify </a:t>
            </a:r>
            <a:r>
              <a:rPr lang="en-US" dirty="0" smtClean="0">
                <a:solidFill>
                  <a:srgbClr val="FFC000"/>
                </a:solidFill>
              </a:rPr>
              <a:t>its </a:t>
            </a:r>
            <a:r>
              <a:rPr lang="en-US" dirty="0">
                <a:solidFill>
                  <a:srgbClr val="FFC000"/>
                </a:solidFill>
              </a:rPr>
              <a:t>source</a:t>
            </a:r>
            <a:r>
              <a:rPr lang="en-US" dirty="0"/>
              <a:t>. For example, filtering a Stream obtained from a collection produces a new Stream without the filtered elements, but this does not change the </a:t>
            </a:r>
            <a:r>
              <a:rPr lang="en-US" dirty="0" smtClean="0"/>
              <a:t>original</a:t>
            </a:r>
            <a:r>
              <a:rPr lang="hu-HU" dirty="0" smtClean="0"/>
              <a:t>, </a:t>
            </a:r>
            <a:r>
              <a:rPr lang="en-US" dirty="0"/>
              <a:t>source </a:t>
            </a:r>
            <a:r>
              <a:rPr lang="en-US" dirty="0" smtClean="0"/>
              <a:t>collection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8328454" y="1576864"/>
            <a:ext cx="3492844" cy="92333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 9"/>
          <p:cNvSpPr/>
          <p:nvPr/>
        </p:nvSpPr>
        <p:spPr>
          <a:xfrm>
            <a:off x="11071654" y="4262348"/>
            <a:ext cx="749642" cy="92333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/>
          <p:cNvSpPr/>
          <p:nvPr/>
        </p:nvSpPr>
        <p:spPr>
          <a:xfrm>
            <a:off x="357782" y="2913426"/>
            <a:ext cx="540142" cy="92333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 11"/>
          <p:cNvSpPr/>
          <p:nvPr/>
        </p:nvSpPr>
        <p:spPr>
          <a:xfrm>
            <a:off x="357782" y="5611270"/>
            <a:ext cx="2195948" cy="92333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574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animBg="1"/>
      <p:bldP spid="3" grpId="0" animBg="1"/>
      <p:bldP spid="4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églalap 32"/>
          <p:cNvSpPr/>
          <p:nvPr/>
        </p:nvSpPr>
        <p:spPr>
          <a:xfrm>
            <a:off x="4053525" y="1319749"/>
            <a:ext cx="5778631" cy="398753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14344" y="443286"/>
            <a:ext cx="2724783" cy="1366655"/>
          </a:xfrm>
        </p:spPr>
        <p:txBody>
          <a:bodyPr/>
          <a:lstStyle/>
          <a:p>
            <a:pPr algn="ctr"/>
            <a:r>
              <a:rPr lang="hu-HU" sz="4000" dirty="0" err="1" smtClean="0"/>
              <a:t>Stream</a:t>
            </a:r>
            <a:r>
              <a:rPr lang="hu-HU" sz="4000" dirty="0" smtClean="0"/>
              <a:t> </a:t>
            </a:r>
            <a:r>
              <a:rPr lang="hu-HU" sz="4000" dirty="0"/>
              <a:t>flow </a:t>
            </a:r>
            <a:r>
              <a:rPr lang="hu-HU" sz="4000" dirty="0" err="1"/>
              <a:t>chart</a:t>
            </a:r>
            <a:endParaRPr lang="hu-HU" sz="4000" dirty="0"/>
          </a:p>
        </p:txBody>
      </p:sp>
      <p:sp>
        <p:nvSpPr>
          <p:cNvPr id="13" name="Ötszög 12"/>
          <p:cNvSpPr/>
          <p:nvPr/>
        </p:nvSpPr>
        <p:spPr>
          <a:xfrm>
            <a:off x="2387300" y="2763238"/>
            <a:ext cx="1540476" cy="2397211"/>
          </a:xfrm>
          <a:prstGeom prst="homePlat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 err="1" smtClean="0"/>
              <a:t>Create</a:t>
            </a:r>
            <a:endParaRPr lang="hu-HU" dirty="0"/>
          </a:p>
          <a:p>
            <a:r>
              <a:rPr lang="hu-HU" dirty="0" err="1" smtClean="0"/>
              <a:t>Stream</a:t>
            </a:r>
            <a:endParaRPr lang="hu-HU" dirty="0" smtClean="0"/>
          </a:p>
          <a:p>
            <a:r>
              <a:rPr lang="hu-HU" dirty="0" err="1" smtClean="0"/>
              <a:t>Instance</a:t>
            </a:r>
            <a:endParaRPr lang="hu-HU" dirty="0"/>
          </a:p>
        </p:txBody>
      </p:sp>
      <p:sp>
        <p:nvSpPr>
          <p:cNvPr id="20" name="Ötszög 19"/>
          <p:cNvSpPr/>
          <p:nvPr/>
        </p:nvSpPr>
        <p:spPr>
          <a:xfrm>
            <a:off x="8178683" y="2753811"/>
            <a:ext cx="1540476" cy="2397211"/>
          </a:xfrm>
          <a:prstGeom prst="homePlate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hu-HU" dirty="0"/>
          </a:p>
        </p:txBody>
      </p:sp>
      <p:sp>
        <p:nvSpPr>
          <p:cNvPr id="21" name="Szövegdoboz 20"/>
          <p:cNvSpPr txBox="1"/>
          <p:nvPr/>
        </p:nvSpPr>
        <p:spPr>
          <a:xfrm>
            <a:off x="8197537" y="3619823"/>
            <a:ext cx="1326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Terminal </a:t>
            </a:r>
          </a:p>
          <a:p>
            <a:r>
              <a:rPr lang="hu-HU" dirty="0" err="1" smtClean="0"/>
              <a:t>Operation</a:t>
            </a:r>
            <a:endParaRPr lang="hu-HU" dirty="0"/>
          </a:p>
        </p:txBody>
      </p:sp>
      <p:sp>
        <p:nvSpPr>
          <p:cNvPr id="24" name="Téglalap 23"/>
          <p:cNvSpPr/>
          <p:nvPr/>
        </p:nvSpPr>
        <p:spPr>
          <a:xfrm rot="-5400000">
            <a:off x="3477494" y="3491173"/>
            <a:ext cx="2397211" cy="9413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 smtClean="0"/>
              <a:t>Operation</a:t>
            </a:r>
            <a:r>
              <a:rPr lang="hu-HU" sz="2000" dirty="0" smtClean="0"/>
              <a:t> 1</a:t>
            </a:r>
            <a:endParaRPr lang="hu-HU" sz="2000" dirty="0"/>
          </a:p>
        </p:txBody>
      </p:sp>
      <p:sp>
        <p:nvSpPr>
          <p:cNvPr id="25" name="Téglalap 24"/>
          <p:cNvSpPr/>
          <p:nvPr/>
        </p:nvSpPr>
        <p:spPr>
          <a:xfrm rot="-5400000">
            <a:off x="4691407" y="3491171"/>
            <a:ext cx="2397211" cy="9413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 smtClean="0"/>
              <a:t>Operation</a:t>
            </a:r>
            <a:r>
              <a:rPr lang="hu-HU" sz="2000" dirty="0" smtClean="0"/>
              <a:t> 2</a:t>
            </a:r>
            <a:endParaRPr lang="hu-HU" sz="2000" dirty="0"/>
          </a:p>
        </p:txBody>
      </p:sp>
      <p:sp>
        <p:nvSpPr>
          <p:cNvPr id="26" name="Téglalap 25"/>
          <p:cNvSpPr/>
          <p:nvPr/>
        </p:nvSpPr>
        <p:spPr>
          <a:xfrm rot="-5400000">
            <a:off x="6236835" y="3491170"/>
            <a:ext cx="2397211" cy="9413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 smtClean="0"/>
              <a:t>Operation</a:t>
            </a:r>
            <a:r>
              <a:rPr lang="hu-HU" sz="2000" dirty="0" smtClean="0"/>
              <a:t> N</a:t>
            </a:r>
            <a:endParaRPr lang="hu-HU" sz="2000" dirty="0"/>
          </a:p>
        </p:txBody>
      </p:sp>
      <p:cxnSp>
        <p:nvCxnSpPr>
          <p:cNvPr id="28" name="Egyenes összekötő 27"/>
          <p:cNvCxnSpPr/>
          <p:nvPr/>
        </p:nvCxnSpPr>
        <p:spPr>
          <a:xfrm>
            <a:off x="6515850" y="3971267"/>
            <a:ext cx="360000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églalap 29"/>
          <p:cNvSpPr/>
          <p:nvPr/>
        </p:nvSpPr>
        <p:spPr>
          <a:xfrm>
            <a:off x="544781" y="2763234"/>
            <a:ext cx="1540476" cy="23972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STREAM</a:t>
            </a:r>
          </a:p>
          <a:p>
            <a:pPr algn="ctr"/>
            <a:r>
              <a:rPr lang="hu-HU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31" name="Téglalap 30"/>
          <p:cNvSpPr/>
          <p:nvPr/>
        </p:nvSpPr>
        <p:spPr>
          <a:xfrm>
            <a:off x="9991860" y="2763234"/>
            <a:ext cx="1540476" cy="23972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OPERATION</a:t>
            </a:r>
          </a:p>
          <a:p>
            <a:pPr algn="ctr"/>
            <a:r>
              <a:rPr lang="hu-HU" dirty="0" smtClean="0">
                <a:solidFill>
                  <a:schemeClr val="tx1"/>
                </a:solidFill>
              </a:rPr>
              <a:t>RESULT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4119514" y="2288806"/>
            <a:ext cx="3883842" cy="461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sz="2400" dirty="0" err="1"/>
              <a:t>Intermediate</a:t>
            </a:r>
            <a:r>
              <a:rPr lang="hu-HU" sz="2400" dirty="0"/>
              <a:t> </a:t>
            </a:r>
            <a:r>
              <a:rPr lang="hu-HU" sz="2400" dirty="0" err="1"/>
              <a:t>Operations</a:t>
            </a:r>
            <a:endParaRPr lang="hu-HU" sz="2400" dirty="0"/>
          </a:p>
        </p:txBody>
      </p:sp>
      <p:sp>
        <p:nvSpPr>
          <p:cNvPr id="34" name="Szövegdoboz 33"/>
          <p:cNvSpPr txBox="1"/>
          <p:nvPr/>
        </p:nvSpPr>
        <p:spPr>
          <a:xfrm>
            <a:off x="4205429" y="1442298"/>
            <a:ext cx="542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dirty="0" smtClean="0"/>
              <a:t>STREAM PIPELINE</a:t>
            </a:r>
            <a:endParaRPr lang="hu-HU" sz="3600" dirty="0"/>
          </a:p>
        </p:txBody>
      </p:sp>
      <p:sp>
        <p:nvSpPr>
          <p:cNvPr id="35" name="Szövegdoboz 34"/>
          <p:cNvSpPr txBox="1"/>
          <p:nvPr/>
        </p:nvSpPr>
        <p:spPr>
          <a:xfrm>
            <a:off x="489187" y="5335565"/>
            <a:ext cx="1651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Collection</a:t>
            </a:r>
            <a:r>
              <a:rPr lang="en-US" dirty="0"/>
              <a:t>, I/O channel</a:t>
            </a:r>
            <a:r>
              <a:rPr lang="en-US" dirty="0" smtClean="0"/>
              <a:t>,</a:t>
            </a:r>
            <a:r>
              <a:rPr lang="hu-HU" dirty="0" smtClean="0"/>
              <a:t> </a:t>
            </a:r>
            <a:r>
              <a:rPr lang="en-US" dirty="0" smtClean="0"/>
              <a:t>Array</a:t>
            </a:r>
            <a:r>
              <a:rPr lang="hu-HU" dirty="0" smtClean="0"/>
              <a:t>,</a:t>
            </a:r>
            <a:r>
              <a:rPr lang="en-US" dirty="0" smtClean="0"/>
              <a:t> </a:t>
            </a:r>
            <a:r>
              <a:rPr lang="en-US" dirty="0"/>
              <a:t>etc.</a:t>
            </a:r>
            <a:endParaRPr lang="hu-HU" dirty="0"/>
          </a:p>
        </p:txBody>
      </p:sp>
      <p:sp>
        <p:nvSpPr>
          <p:cNvPr id="36" name="Szövegdoboz 35"/>
          <p:cNvSpPr txBox="1"/>
          <p:nvPr/>
        </p:nvSpPr>
        <p:spPr>
          <a:xfrm>
            <a:off x="4053524" y="5335565"/>
            <a:ext cx="3949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Filtering, Sorting, </a:t>
            </a:r>
            <a:r>
              <a:rPr lang="hu-HU" dirty="0" err="1" smtClean="0"/>
              <a:t>Mapping</a:t>
            </a:r>
            <a:r>
              <a:rPr lang="en-US" dirty="0" smtClean="0"/>
              <a:t>, </a:t>
            </a:r>
            <a:endParaRPr lang="hu-HU" dirty="0" smtClean="0"/>
          </a:p>
          <a:p>
            <a:pPr algn="ctr"/>
            <a:r>
              <a:rPr lang="en-US" dirty="0" smtClean="0"/>
              <a:t>Type </a:t>
            </a:r>
            <a:r>
              <a:rPr lang="en-US" dirty="0" err="1"/>
              <a:t>Convertion</a:t>
            </a:r>
            <a:r>
              <a:rPr lang="en-US" dirty="0" smtClean="0"/>
              <a:t>, </a:t>
            </a:r>
            <a:r>
              <a:rPr lang="en-US" dirty="0"/>
              <a:t>etc. </a:t>
            </a:r>
            <a:endParaRPr lang="hu-HU" dirty="0" smtClean="0"/>
          </a:p>
          <a:p>
            <a:pPr algn="ctr"/>
            <a:r>
              <a:rPr lang="en-US" dirty="0" smtClean="0"/>
              <a:t>(method </a:t>
            </a:r>
            <a:r>
              <a:rPr lang="en-US" dirty="0"/>
              <a:t>chaining style)</a:t>
            </a:r>
            <a:endParaRPr lang="hu-HU" dirty="0"/>
          </a:p>
        </p:txBody>
      </p:sp>
      <p:sp>
        <p:nvSpPr>
          <p:cNvPr id="37" name="Szövegdoboz 36"/>
          <p:cNvSpPr txBox="1"/>
          <p:nvPr/>
        </p:nvSpPr>
        <p:spPr>
          <a:xfrm>
            <a:off x="9860437" y="5338903"/>
            <a:ext cx="2158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Aggregate </a:t>
            </a:r>
            <a:r>
              <a:rPr lang="en-US" dirty="0" smtClean="0"/>
              <a:t>result</a:t>
            </a:r>
            <a:r>
              <a:rPr lang="hu-HU" dirty="0" smtClean="0"/>
              <a:t> </a:t>
            </a:r>
            <a:r>
              <a:rPr lang="en-US" dirty="0" smtClean="0"/>
              <a:t>e.g</a:t>
            </a:r>
            <a:r>
              <a:rPr lang="en-US" dirty="0"/>
              <a:t>. count, sum or collecting a collection, etc.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5894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/>
      <p:bldP spid="13" grpId="0" animBg="1"/>
      <p:bldP spid="20" grpId="0" animBg="1"/>
      <p:bldP spid="21" grpId="0"/>
      <p:bldP spid="24" grpId="0" animBg="1"/>
      <p:bldP spid="25" grpId="0" animBg="1"/>
      <p:bldP spid="26" grpId="0" animBg="1"/>
      <p:bldP spid="30" grpId="0" animBg="1"/>
      <p:bldP spid="31" grpId="0" animBg="1"/>
      <p:bldP spid="32" grpId="0"/>
      <p:bldP spid="34" grpId="0"/>
      <p:bldP spid="35" grpId="0"/>
      <p:bldP spid="36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7782" y="452718"/>
            <a:ext cx="10104267" cy="807671"/>
          </a:xfrm>
        </p:spPr>
        <p:txBody>
          <a:bodyPr/>
          <a:lstStyle/>
          <a:p>
            <a:r>
              <a:rPr lang="hu-HU" sz="4000" dirty="0" err="1" smtClean="0"/>
              <a:t>Stream’s</a:t>
            </a:r>
            <a:r>
              <a:rPr lang="hu-HU" sz="4000" dirty="0" smtClean="0"/>
              <a:t> </a:t>
            </a:r>
            <a:r>
              <a:rPr lang="hu-HU" sz="4000" dirty="0" err="1"/>
              <a:t>intermediate</a:t>
            </a:r>
            <a:r>
              <a:rPr lang="hu-HU" sz="4000" dirty="0"/>
              <a:t> </a:t>
            </a:r>
            <a:r>
              <a:rPr lang="hu-HU" sz="4000" dirty="0" err="1"/>
              <a:t>operations</a:t>
            </a:r>
            <a:endParaRPr lang="hu-HU" sz="4000" dirty="0"/>
          </a:p>
        </p:txBody>
      </p:sp>
      <p:sp>
        <p:nvSpPr>
          <p:cNvPr id="10" name="Téglalap 9"/>
          <p:cNvSpPr/>
          <p:nvPr/>
        </p:nvSpPr>
        <p:spPr>
          <a:xfrm>
            <a:off x="931385" y="2044679"/>
            <a:ext cx="5778631" cy="398753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Ötszög 10"/>
          <p:cNvSpPr/>
          <p:nvPr/>
        </p:nvSpPr>
        <p:spPr>
          <a:xfrm>
            <a:off x="5056543" y="3478741"/>
            <a:ext cx="1540476" cy="2397211"/>
          </a:xfrm>
          <a:prstGeom prst="homePlate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hu-HU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5075397" y="4344753"/>
            <a:ext cx="1326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Terminal </a:t>
            </a:r>
          </a:p>
          <a:p>
            <a:r>
              <a:rPr lang="hu-HU" dirty="0" err="1" smtClean="0"/>
              <a:t>Operation</a:t>
            </a:r>
            <a:endParaRPr lang="hu-HU" dirty="0"/>
          </a:p>
        </p:txBody>
      </p:sp>
      <p:sp>
        <p:nvSpPr>
          <p:cNvPr id="13" name="Téglalap 12"/>
          <p:cNvSpPr/>
          <p:nvPr/>
        </p:nvSpPr>
        <p:spPr>
          <a:xfrm rot="-5400000">
            <a:off x="355354" y="4216103"/>
            <a:ext cx="2397211" cy="9413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 smtClean="0"/>
              <a:t>Operation</a:t>
            </a:r>
            <a:r>
              <a:rPr lang="hu-HU" sz="2000" dirty="0" smtClean="0"/>
              <a:t> 1</a:t>
            </a:r>
            <a:endParaRPr lang="hu-HU" sz="2000" dirty="0"/>
          </a:p>
        </p:txBody>
      </p:sp>
      <p:sp>
        <p:nvSpPr>
          <p:cNvPr id="14" name="Téglalap 13"/>
          <p:cNvSpPr/>
          <p:nvPr/>
        </p:nvSpPr>
        <p:spPr>
          <a:xfrm rot="-5400000">
            <a:off x="1569267" y="4216101"/>
            <a:ext cx="2397211" cy="9413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 smtClean="0"/>
              <a:t>Operation</a:t>
            </a:r>
            <a:r>
              <a:rPr lang="hu-HU" sz="2000" dirty="0" smtClean="0"/>
              <a:t> 2</a:t>
            </a:r>
            <a:endParaRPr lang="hu-HU" sz="2000" dirty="0"/>
          </a:p>
        </p:txBody>
      </p:sp>
      <p:sp>
        <p:nvSpPr>
          <p:cNvPr id="16" name="Téglalap 15"/>
          <p:cNvSpPr/>
          <p:nvPr/>
        </p:nvSpPr>
        <p:spPr>
          <a:xfrm rot="-5400000">
            <a:off x="3114695" y="4216100"/>
            <a:ext cx="2397211" cy="9413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 smtClean="0"/>
              <a:t>Operation</a:t>
            </a:r>
            <a:r>
              <a:rPr lang="hu-HU" sz="2000" dirty="0" smtClean="0"/>
              <a:t> N</a:t>
            </a:r>
            <a:endParaRPr lang="hu-HU" sz="2000" dirty="0"/>
          </a:p>
        </p:txBody>
      </p:sp>
      <p:cxnSp>
        <p:nvCxnSpPr>
          <p:cNvPr id="17" name="Egyenes összekötő 16"/>
          <p:cNvCxnSpPr/>
          <p:nvPr/>
        </p:nvCxnSpPr>
        <p:spPr>
          <a:xfrm>
            <a:off x="3393710" y="4696197"/>
            <a:ext cx="360000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zövegdoboz 17"/>
          <p:cNvSpPr txBox="1"/>
          <p:nvPr/>
        </p:nvSpPr>
        <p:spPr>
          <a:xfrm>
            <a:off x="997374" y="3013736"/>
            <a:ext cx="3883842" cy="461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sz="2400" dirty="0" err="1"/>
              <a:t>Intermediate</a:t>
            </a:r>
            <a:r>
              <a:rPr lang="hu-HU" sz="2400" dirty="0"/>
              <a:t> </a:t>
            </a:r>
            <a:r>
              <a:rPr lang="hu-HU" sz="2400" dirty="0" err="1"/>
              <a:t>Operations</a:t>
            </a:r>
            <a:endParaRPr lang="hu-HU" sz="2400" dirty="0"/>
          </a:p>
        </p:txBody>
      </p:sp>
      <p:sp>
        <p:nvSpPr>
          <p:cNvPr id="19" name="Szövegdoboz 18"/>
          <p:cNvSpPr txBox="1"/>
          <p:nvPr/>
        </p:nvSpPr>
        <p:spPr>
          <a:xfrm>
            <a:off x="1083289" y="2167228"/>
            <a:ext cx="542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dirty="0" smtClean="0"/>
              <a:t>STREAM PIPELINE</a:t>
            </a:r>
            <a:endParaRPr lang="hu-HU" sz="3600" dirty="0"/>
          </a:p>
        </p:txBody>
      </p:sp>
      <p:sp>
        <p:nvSpPr>
          <p:cNvPr id="21" name="Szövegdoboz 20"/>
          <p:cNvSpPr txBox="1"/>
          <p:nvPr/>
        </p:nvSpPr>
        <p:spPr>
          <a:xfrm>
            <a:off x="8488995" y="2268733"/>
            <a:ext cx="23689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2800" dirty="0">
                <a:solidFill>
                  <a:srgbClr val="FFC000"/>
                </a:solidFill>
              </a:rPr>
              <a:t>filter()</a:t>
            </a:r>
          </a:p>
          <a:p>
            <a:pPr algn="just"/>
            <a:r>
              <a:rPr lang="hu-HU" sz="2800" dirty="0">
                <a:solidFill>
                  <a:srgbClr val="FFC000"/>
                </a:solidFill>
              </a:rPr>
              <a:t>map()</a:t>
            </a:r>
          </a:p>
          <a:p>
            <a:pPr algn="just"/>
            <a:r>
              <a:rPr lang="hu-HU" sz="2800" dirty="0" err="1">
                <a:solidFill>
                  <a:srgbClr val="FFC000"/>
                </a:solidFill>
              </a:rPr>
              <a:t>flatMap</a:t>
            </a:r>
            <a:r>
              <a:rPr lang="hu-HU" sz="2800" dirty="0">
                <a:solidFill>
                  <a:srgbClr val="FFC000"/>
                </a:solidFill>
              </a:rPr>
              <a:t>()</a:t>
            </a:r>
          </a:p>
          <a:p>
            <a:pPr algn="just"/>
            <a:r>
              <a:rPr lang="hu-HU" sz="2800" dirty="0" err="1">
                <a:solidFill>
                  <a:srgbClr val="FFC000"/>
                </a:solidFill>
              </a:rPr>
              <a:t>distinct</a:t>
            </a:r>
            <a:r>
              <a:rPr lang="hu-HU" sz="2800" dirty="0">
                <a:solidFill>
                  <a:srgbClr val="FFC000"/>
                </a:solidFill>
              </a:rPr>
              <a:t>()</a:t>
            </a:r>
          </a:p>
          <a:p>
            <a:pPr algn="just"/>
            <a:r>
              <a:rPr lang="hu-HU" sz="2800" dirty="0" err="1">
                <a:solidFill>
                  <a:srgbClr val="FFC000"/>
                </a:solidFill>
              </a:rPr>
              <a:t>sorted</a:t>
            </a:r>
            <a:r>
              <a:rPr lang="hu-HU" sz="2800" dirty="0">
                <a:solidFill>
                  <a:srgbClr val="FFC000"/>
                </a:solidFill>
              </a:rPr>
              <a:t>()</a:t>
            </a:r>
          </a:p>
          <a:p>
            <a:pPr algn="just"/>
            <a:r>
              <a:rPr lang="hu-HU" sz="2800" dirty="0" err="1">
                <a:solidFill>
                  <a:srgbClr val="FFC000"/>
                </a:solidFill>
              </a:rPr>
              <a:t>peek</a:t>
            </a:r>
            <a:r>
              <a:rPr lang="hu-HU" sz="2800" dirty="0">
                <a:solidFill>
                  <a:srgbClr val="FFC000"/>
                </a:solidFill>
              </a:rPr>
              <a:t>()</a:t>
            </a:r>
          </a:p>
          <a:p>
            <a:pPr algn="just"/>
            <a:r>
              <a:rPr lang="hu-HU" sz="2800" dirty="0" smtClean="0">
                <a:solidFill>
                  <a:srgbClr val="FFC000"/>
                </a:solidFill>
              </a:rPr>
              <a:t>limit</a:t>
            </a:r>
            <a:r>
              <a:rPr lang="hu-HU" sz="2800" dirty="0">
                <a:solidFill>
                  <a:srgbClr val="FFC000"/>
                </a:solidFill>
              </a:rPr>
              <a:t>()</a:t>
            </a:r>
          </a:p>
          <a:p>
            <a:pPr algn="just"/>
            <a:r>
              <a:rPr lang="hu-HU" sz="2800" dirty="0" err="1">
                <a:solidFill>
                  <a:srgbClr val="FFC000"/>
                </a:solidFill>
              </a:rPr>
              <a:t>skip</a:t>
            </a:r>
            <a:r>
              <a:rPr lang="hu-HU" sz="2800" dirty="0">
                <a:solidFill>
                  <a:srgbClr val="FFC000"/>
                </a:solidFill>
              </a:rPr>
              <a:t>()</a:t>
            </a:r>
          </a:p>
        </p:txBody>
      </p:sp>
      <p:sp>
        <p:nvSpPr>
          <p:cNvPr id="22" name="Téglalap 21"/>
          <p:cNvSpPr/>
          <p:nvPr/>
        </p:nvSpPr>
        <p:spPr>
          <a:xfrm>
            <a:off x="931385" y="3013737"/>
            <a:ext cx="3982785" cy="329644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074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/>
      <p:bldP spid="13" grpId="0" animBg="1"/>
      <p:bldP spid="14" grpId="0" animBg="1"/>
      <p:bldP spid="16" grpId="0" animBg="1"/>
      <p:bldP spid="18" grpId="0"/>
      <p:bldP spid="19" grpId="0"/>
      <p:bldP spid="21" grpId="0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7782" y="452718"/>
            <a:ext cx="10104267" cy="807671"/>
          </a:xfrm>
        </p:spPr>
        <p:txBody>
          <a:bodyPr/>
          <a:lstStyle/>
          <a:p>
            <a:r>
              <a:rPr lang="hu-HU" sz="4000" dirty="0" err="1" smtClean="0"/>
              <a:t>Stream’s</a:t>
            </a:r>
            <a:r>
              <a:rPr lang="hu-HU" sz="4000" dirty="0" smtClean="0"/>
              <a:t> </a:t>
            </a:r>
            <a:r>
              <a:rPr lang="hu-HU" sz="4000" dirty="0" err="1" smtClean="0"/>
              <a:t>terminal</a:t>
            </a:r>
            <a:r>
              <a:rPr lang="hu-HU" sz="4000" dirty="0" smtClean="0"/>
              <a:t> </a:t>
            </a:r>
            <a:r>
              <a:rPr lang="hu-HU" sz="4000" dirty="0" err="1" smtClean="0"/>
              <a:t>operations</a:t>
            </a:r>
            <a:endParaRPr lang="hu-HU" sz="4000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8488996" y="505829"/>
            <a:ext cx="251675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>
                <a:solidFill>
                  <a:srgbClr val="FFC000"/>
                </a:solidFill>
              </a:rPr>
              <a:t>toArray</a:t>
            </a:r>
            <a:r>
              <a:rPr lang="en-US" sz="2800" dirty="0">
                <a:solidFill>
                  <a:srgbClr val="FFC000"/>
                </a:solidFill>
              </a:rPr>
              <a:t>()</a:t>
            </a:r>
          </a:p>
          <a:p>
            <a:pPr algn="just"/>
            <a:r>
              <a:rPr lang="en-US" sz="2800" dirty="0">
                <a:solidFill>
                  <a:srgbClr val="FFC000"/>
                </a:solidFill>
              </a:rPr>
              <a:t>collect()</a:t>
            </a:r>
          </a:p>
          <a:p>
            <a:pPr algn="just"/>
            <a:r>
              <a:rPr lang="en-US" sz="2800" dirty="0">
                <a:solidFill>
                  <a:srgbClr val="FFC000"/>
                </a:solidFill>
              </a:rPr>
              <a:t>count()</a:t>
            </a:r>
          </a:p>
          <a:p>
            <a:pPr algn="just"/>
            <a:r>
              <a:rPr lang="en-US" sz="2800" dirty="0">
                <a:solidFill>
                  <a:srgbClr val="FFC000"/>
                </a:solidFill>
              </a:rPr>
              <a:t>reduce()</a:t>
            </a:r>
          </a:p>
          <a:p>
            <a:pPr algn="just"/>
            <a:r>
              <a:rPr lang="en-US" sz="2800" dirty="0" err="1">
                <a:solidFill>
                  <a:srgbClr val="FFC000"/>
                </a:solidFill>
              </a:rPr>
              <a:t>forEach</a:t>
            </a:r>
            <a:r>
              <a:rPr lang="en-US" sz="2800" dirty="0">
                <a:solidFill>
                  <a:srgbClr val="FFC000"/>
                </a:solidFill>
              </a:rPr>
              <a:t>()</a:t>
            </a:r>
          </a:p>
          <a:p>
            <a:pPr algn="just"/>
            <a:r>
              <a:rPr lang="en-US" sz="2800" dirty="0" err="1">
                <a:solidFill>
                  <a:srgbClr val="FFC000"/>
                </a:solidFill>
              </a:rPr>
              <a:t>forEachOrdered</a:t>
            </a:r>
            <a:r>
              <a:rPr lang="en-US" sz="2800" dirty="0">
                <a:solidFill>
                  <a:srgbClr val="FFC000"/>
                </a:solidFill>
              </a:rPr>
              <a:t>()</a:t>
            </a:r>
          </a:p>
          <a:p>
            <a:pPr algn="just"/>
            <a:r>
              <a:rPr lang="en-US" sz="2800" dirty="0">
                <a:solidFill>
                  <a:srgbClr val="FFC000"/>
                </a:solidFill>
              </a:rPr>
              <a:t>min()</a:t>
            </a:r>
          </a:p>
          <a:p>
            <a:pPr algn="just"/>
            <a:r>
              <a:rPr lang="en-US" sz="2800" dirty="0">
                <a:solidFill>
                  <a:srgbClr val="FFC000"/>
                </a:solidFill>
              </a:rPr>
              <a:t>max()</a:t>
            </a:r>
          </a:p>
          <a:p>
            <a:pPr algn="just"/>
            <a:r>
              <a:rPr lang="en-US" sz="2800" dirty="0" err="1">
                <a:solidFill>
                  <a:srgbClr val="FFC000"/>
                </a:solidFill>
              </a:rPr>
              <a:t>anyMatch</a:t>
            </a:r>
            <a:r>
              <a:rPr lang="en-US" sz="2800" dirty="0">
                <a:solidFill>
                  <a:srgbClr val="FFC000"/>
                </a:solidFill>
              </a:rPr>
              <a:t>()</a:t>
            </a:r>
          </a:p>
          <a:p>
            <a:pPr algn="just"/>
            <a:r>
              <a:rPr lang="en-US" sz="2800" dirty="0" err="1">
                <a:solidFill>
                  <a:srgbClr val="FFC000"/>
                </a:solidFill>
              </a:rPr>
              <a:t>allMatch</a:t>
            </a:r>
            <a:r>
              <a:rPr lang="en-US" sz="2800" dirty="0">
                <a:solidFill>
                  <a:srgbClr val="FFC000"/>
                </a:solidFill>
              </a:rPr>
              <a:t>()</a:t>
            </a:r>
          </a:p>
          <a:p>
            <a:pPr algn="just"/>
            <a:r>
              <a:rPr lang="en-US" sz="2800" dirty="0" err="1">
                <a:solidFill>
                  <a:srgbClr val="FFC000"/>
                </a:solidFill>
              </a:rPr>
              <a:t>noneMatch</a:t>
            </a:r>
            <a:r>
              <a:rPr lang="en-US" sz="2800" dirty="0">
                <a:solidFill>
                  <a:srgbClr val="FFC000"/>
                </a:solidFill>
              </a:rPr>
              <a:t>()</a:t>
            </a:r>
          </a:p>
          <a:p>
            <a:pPr algn="just"/>
            <a:r>
              <a:rPr lang="en-US" sz="2800" dirty="0" err="1">
                <a:solidFill>
                  <a:srgbClr val="FFC000"/>
                </a:solidFill>
              </a:rPr>
              <a:t>findAny</a:t>
            </a:r>
            <a:r>
              <a:rPr lang="en-US" sz="2800" dirty="0">
                <a:solidFill>
                  <a:srgbClr val="FFC000"/>
                </a:solidFill>
              </a:rPr>
              <a:t>()</a:t>
            </a:r>
          </a:p>
          <a:p>
            <a:pPr algn="just"/>
            <a:r>
              <a:rPr lang="en-US" sz="2800" dirty="0" err="1">
                <a:solidFill>
                  <a:srgbClr val="FFC000"/>
                </a:solidFill>
              </a:rPr>
              <a:t>findFirst</a:t>
            </a:r>
            <a:r>
              <a:rPr lang="en-US" sz="2800" dirty="0">
                <a:solidFill>
                  <a:srgbClr val="FFC000"/>
                </a:solidFill>
              </a:rPr>
              <a:t>()</a:t>
            </a:r>
            <a:endParaRPr lang="hu-HU" sz="2800" dirty="0">
              <a:solidFill>
                <a:srgbClr val="FFC000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931385" y="2044679"/>
            <a:ext cx="5778631" cy="398753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Ötszög 12"/>
          <p:cNvSpPr/>
          <p:nvPr/>
        </p:nvSpPr>
        <p:spPr>
          <a:xfrm>
            <a:off x="5056543" y="3478741"/>
            <a:ext cx="1540476" cy="2397211"/>
          </a:xfrm>
          <a:prstGeom prst="homePlate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hu-HU" dirty="0"/>
          </a:p>
        </p:txBody>
      </p:sp>
      <p:sp>
        <p:nvSpPr>
          <p:cNvPr id="14" name="Szövegdoboz 13"/>
          <p:cNvSpPr txBox="1"/>
          <p:nvPr/>
        </p:nvSpPr>
        <p:spPr>
          <a:xfrm>
            <a:off x="5075397" y="4344753"/>
            <a:ext cx="1326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Terminal </a:t>
            </a:r>
          </a:p>
          <a:p>
            <a:r>
              <a:rPr lang="hu-HU" dirty="0" err="1" smtClean="0"/>
              <a:t>Operation</a:t>
            </a:r>
            <a:endParaRPr lang="hu-HU" dirty="0"/>
          </a:p>
        </p:txBody>
      </p:sp>
      <p:sp>
        <p:nvSpPr>
          <p:cNvPr id="16" name="Téglalap 15"/>
          <p:cNvSpPr/>
          <p:nvPr/>
        </p:nvSpPr>
        <p:spPr>
          <a:xfrm rot="-5400000">
            <a:off x="355354" y="4216103"/>
            <a:ext cx="2397211" cy="9413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 smtClean="0"/>
              <a:t>Operation</a:t>
            </a:r>
            <a:r>
              <a:rPr lang="hu-HU" sz="2000" dirty="0" smtClean="0"/>
              <a:t> 1</a:t>
            </a:r>
            <a:endParaRPr lang="hu-HU" sz="2000" dirty="0"/>
          </a:p>
        </p:txBody>
      </p:sp>
      <p:sp>
        <p:nvSpPr>
          <p:cNvPr id="17" name="Téglalap 16"/>
          <p:cNvSpPr/>
          <p:nvPr/>
        </p:nvSpPr>
        <p:spPr>
          <a:xfrm rot="-5400000">
            <a:off x="1569267" y="4216101"/>
            <a:ext cx="2397211" cy="9413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 smtClean="0"/>
              <a:t>Operation</a:t>
            </a:r>
            <a:r>
              <a:rPr lang="hu-HU" sz="2000" dirty="0" smtClean="0"/>
              <a:t> 2</a:t>
            </a:r>
            <a:endParaRPr lang="hu-HU" sz="2000" dirty="0"/>
          </a:p>
        </p:txBody>
      </p:sp>
      <p:sp>
        <p:nvSpPr>
          <p:cNvPr id="18" name="Téglalap 17"/>
          <p:cNvSpPr/>
          <p:nvPr/>
        </p:nvSpPr>
        <p:spPr>
          <a:xfrm rot="-5400000">
            <a:off x="3114695" y="4216100"/>
            <a:ext cx="2397211" cy="9413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 smtClean="0"/>
              <a:t>Operation</a:t>
            </a:r>
            <a:r>
              <a:rPr lang="hu-HU" sz="2000" dirty="0" smtClean="0"/>
              <a:t> N</a:t>
            </a:r>
            <a:endParaRPr lang="hu-HU" sz="2000" dirty="0"/>
          </a:p>
        </p:txBody>
      </p:sp>
      <p:cxnSp>
        <p:nvCxnSpPr>
          <p:cNvPr id="19" name="Egyenes összekötő 18"/>
          <p:cNvCxnSpPr/>
          <p:nvPr/>
        </p:nvCxnSpPr>
        <p:spPr>
          <a:xfrm>
            <a:off x="3393710" y="4696197"/>
            <a:ext cx="360000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zövegdoboz 19"/>
          <p:cNvSpPr txBox="1"/>
          <p:nvPr/>
        </p:nvSpPr>
        <p:spPr>
          <a:xfrm>
            <a:off x="997374" y="3013736"/>
            <a:ext cx="3883842" cy="461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sz="2400" dirty="0" err="1"/>
              <a:t>Intermediate</a:t>
            </a:r>
            <a:r>
              <a:rPr lang="hu-HU" sz="2400" dirty="0"/>
              <a:t> </a:t>
            </a:r>
            <a:r>
              <a:rPr lang="hu-HU" sz="2400" dirty="0" err="1"/>
              <a:t>Operations</a:t>
            </a:r>
            <a:endParaRPr lang="hu-HU" sz="2400" dirty="0"/>
          </a:p>
        </p:txBody>
      </p:sp>
      <p:sp>
        <p:nvSpPr>
          <p:cNvPr id="21" name="Szövegdoboz 20"/>
          <p:cNvSpPr txBox="1"/>
          <p:nvPr/>
        </p:nvSpPr>
        <p:spPr>
          <a:xfrm>
            <a:off x="1083289" y="2167228"/>
            <a:ext cx="542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dirty="0" smtClean="0"/>
              <a:t>STREAM PIPELINE</a:t>
            </a:r>
            <a:endParaRPr lang="hu-HU" sz="3600" dirty="0"/>
          </a:p>
        </p:txBody>
      </p:sp>
      <p:sp>
        <p:nvSpPr>
          <p:cNvPr id="4" name="Téglalap 3"/>
          <p:cNvSpPr/>
          <p:nvPr/>
        </p:nvSpPr>
        <p:spPr>
          <a:xfrm>
            <a:off x="4959299" y="3013737"/>
            <a:ext cx="1750718" cy="329644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368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2" grpId="0" animBg="1"/>
      <p:bldP spid="13" grpId="0" animBg="1"/>
      <p:bldP spid="14" grpId="0"/>
      <p:bldP spid="16" grpId="0" animBg="1"/>
      <p:bldP spid="17" grpId="0" animBg="1"/>
      <p:bldP spid="18" grpId="0" animBg="1"/>
      <p:bldP spid="20" grpId="0"/>
      <p:bldP spid="21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7782" y="452718"/>
            <a:ext cx="10104267" cy="807671"/>
          </a:xfrm>
        </p:spPr>
        <p:txBody>
          <a:bodyPr/>
          <a:lstStyle/>
          <a:p>
            <a:r>
              <a:rPr lang="hu-HU" sz="4000" dirty="0" err="1" smtClean="0"/>
              <a:t>Stream</a:t>
            </a:r>
            <a:r>
              <a:rPr lang="hu-HU" sz="4000" dirty="0" smtClean="0"/>
              <a:t> </a:t>
            </a:r>
            <a:r>
              <a:rPr lang="hu-HU" sz="4000" dirty="0" err="1" smtClean="0"/>
              <a:t>example</a:t>
            </a:r>
            <a:r>
              <a:rPr lang="hu-HU" sz="4000" dirty="0"/>
              <a:t/>
            </a:r>
            <a:br>
              <a:rPr lang="hu-HU" sz="4000" dirty="0"/>
            </a:br>
            <a:endParaRPr lang="hu-HU" sz="4000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172996" y="1407970"/>
            <a:ext cx="11813059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List&lt;</a:t>
            </a:r>
            <a:r>
              <a:rPr lang="hu-HU" dirty="0" err="1"/>
              <a:t>String</a:t>
            </a:r>
            <a:r>
              <a:rPr lang="hu-HU" dirty="0"/>
              <a:t>&gt; </a:t>
            </a:r>
            <a:r>
              <a:rPr lang="hu-HU" dirty="0" err="1"/>
              <a:t>names</a:t>
            </a:r>
            <a:r>
              <a:rPr lang="hu-HU" dirty="0"/>
              <a:t> = </a:t>
            </a:r>
            <a:r>
              <a:rPr lang="hu-HU" dirty="0" err="1"/>
              <a:t>Arrays.</a:t>
            </a:r>
            <a:r>
              <a:rPr lang="hu-HU" i="1" dirty="0" err="1"/>
              <a:t>asList</a:t>
            </a:r>
            <a:r>
              <a:rPr lang="hu-HU" i="1" dirty="0"/>
              <a:t>("Alan", "</a:t>
            </a:r>
            <a:r>
              <a:rPr lang="hu-HU" i="1" dirty="0" smtClean="0"/>
              <a:t>J</a:t>
            </a:r>
            <a:r>
              <a:rPr lang="hu-HU" i="1" dirty="0"/>
              <a:t>ames</a:t>
            </a:r>
            <a:r>
              <a:rPr lang="hu-HU" i="1" dirty="0" smtClean="0"/>
              <a:t>", </a:t>
            </a:r>
            <a:r>
              <a:rPr lang="hu-HU" i="1" dirty="0"/>
              <a:t>"Kevin", "</a:t>
            </a:r>
            <a:r>
              <a:rPr lang="hu-HU" i="1" dirty="0" smtClean="0"/>
              <a:t>Joe");</a:t>
            </a:r>
            <a:endParaRPr lang="hu-HU" i="1" dirty="0"/>
          </a:p>
          <a:p>
            <a:r>
              <a:rPr lang="en-US" dirty="0"/>
              <a:t>List&lt;String&gt; </a:t>
            </a:r>
            <a:r>
              <a:rPr lang="en-US" dirty="0" err="1"/>
              <a:t>filteredNames</a:t>
            </a:r>
            <a:r>
              <a:rPr lang="en-US" dirty="0"/>
              <a:t> = </a:t>
            </a:r>
            <a:r>
              <a:rPr lang="en-US" dirty="0" err="1"/>
              <a:t>names.</a:t>
            </a:r>
            <a:r>
              <a:rPr lang="en-US" dirty="0" err="1">
                <a:solidFill>
                  <a:srgbClr val="FFC000"/>
                </a:solidFill>
              </a:rPr>
              <a:t>stream</a:t>
            </a:r>
            <a:r>
              <a:rPr lang="en-US" dirty="0">
                <a:solidFill>
                  <a:srgbClr val="FFC000"/>
                </a:solidFill>
              </a:rPr>
              <a:t>().</a:t>
            </a:r>
            <a:r>
              <a:rPr lang="en-US" dirty="0">
                <a:solidFill>
                  <a:srgbClr val="00B0F0"/>
                </a:solidFill>
              </a:rPr>
              <a:t>filter(name -&gt; </a:t>
            </a:r>
            <a:r>
              <a:rPr lang="en-US" dirty="0" err="1">
                <a:solidFill>
                  <a:srgbClr val="00B0F0"/>
                </a:solidFill>
              </a:rPr>
              <a:t>name.startsWith</a:t>
            </a:r>
            <a:r>
              <a:rPr lang="en-US" dirty="0">
                <a:solidFill>
                  <a:srgbClr val="00B0F0"/>
                </a:solidFill>
              </a:rPr>
              <a:t>("J"))</a:t>
            </a:r>
            <a:r>
              <a:rPr lang="en-US" dirty="0"/>
              <a:t>.</a:t>
            </a:r>
            <a:r>
              <a:rPr lang="en-US" dirty="0">
                <a:solidFill>
                  <a:srgbClr val="92D050"/>
                </a:solidFill>
              </a:rPr>
              <a:t>collect(</a:t>
            </a:r>
            <a:r>
              <a:rPr lang="en-US" dirty="0" err="1">
                <a:solidFill>
                  <a:srgbClr val="92D050"/>
                </a:solidFill>
              </a:rPr>
              <a:t>Collectors.</a:t>
            </a:r>
            <a:r>
              <a:rPr lang="en-US" i="1" dirty="0" err="1">
                <a:solidFill>
                  <a:srgbClr val="92D050"/>
                </a:solidFill>
              </a:rPr>
              <a:t>toList</a:t>
            </a:r>
            <a:r>
              <a:rPr lang="en-US" i="1" dirty="0" smtClean="0">
                <a:solidFill>
                  <a:srgbClr val="92D050"/>
                </a:solidFill>
              </a:rPr>
              <a:t>())</a:t>
            </a:r>
            <a:r>
              <a:rPr lang="en-US" i="1" dirty="0" smtClean="0"/>
              <a:t>;</a:t>
            </a:r>
            <a:endParaRPr lang="en-US" i="1" dirty="0"/>
          </a:p>
        </p:txBody>
      </p:sp>
      <p:sp>
        <p:nvSpPr>
          <p:cNvPr id="6" name="Lekerekített téglalap 5"/>
          <p:cNvSpPr/>
          <p:nvPr/>
        </p:nvSpPr>
        <p:spPr>
          <a:xfrm>
            <a:off x="8612101" y="3530907"/>
            <a:ext cx="3373954" cy="2308541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3200" dirty="0" smtClean="0"/>
              <a:t>James</a:t>
            </a:r>
          </a:p>
          <a:p>
            <a:r>
              <a:rPr lang="hu-HU" sz="3200" dirty="0" smtClean="0"/>
              <a:t>Joe</a:t>
            </a:r>
            <a:endParaRPr lang="hu-HU" sz="3200" dirty="0"/>
          </a:p>
        </p:txBody>
      </p:sp>
      <p:sp>
        <p:nvSpPr>
          <p:cNvPr id="3" name="Szövegdoboz 2"/>
          <p:cNvSpPr txBox="1"/>
          <p:nvPr/>
        </p:nvSpPr>
        <p:spPr>
          <a:xfrm>
            <a:off x="172996" y="2291764"/>
            <a:ext cx="5276874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names.forEach</a:t>
            </a:r>
            <a:r>
              <a:rPr lang="hu-HU" dirty="0"/>
              <a:t>(</a:t>
            </a:r>
            <a:r>
              <a:rPr lang="hu-HU" dirty="0" err="1"/>
              <a:t>System.</a:t>
            </a:r>
            <a:r>
              <a:rPr lang="hu-HU" b="1" i="1" dirty="0" err="1"/>
              <a:t>out</a:t>
            </a:r>
            <a:r>
              <a:rPr lang="hu-HU" dirty="0"/>
              <a:t>::</a:t>
            </a:r>
            <a:r>
              <a:rPr lang="hu-HU" dirty="0" err="1"/>
              <a:t>println</a:t>
            </a:r>
            <a:r>
              <a:rPr lang="hu-HU" dirty="0" smtClean="0"/>
              <a:t>);</a:t>
            </a:r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5674936" y="2291764"/>
            <a:ext cx="6311119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filteredNames.forEach</a:t>
            </a:r>
            <a:r>
              <a:rPr lang="hu-HU" dirty="0"/>
              <a:t>(</a:t>
            </a:r>
            <a:r>
              <a:rPr lang="hu-HU" dirty="0" err="1"/>
              <a:t>System.</a:t>
            </a:r>
            <a:r>
              <a:rPr lang="hu-HU" b="1" i="1" dirty="0" err="1"/>
              <a:t>out</a:t>
            </a:r>
            <a:r>
              <a:rPr lang="hu-HU" dirty="0"/>
              <a:t>::</a:t>
            </a:r>
            <a:r>
              <a:rPr lang="hu-HU" dirty="0" err="1"/>
              <a:t>println</a:t>
            </a:r>
            <a:r>
              <a:rPr lang="hu-HU" dirty="0"/>
              <a:t>);</a:t>
            </a:r>
          </a:p>
        </p:txBody>
      </p:sp>
      <p:cxnSp>
        <p:nvCxnSpPr>
          <p:cNvPr id="7" name="Egyenes összekötő nyíllal 6"/>
          <p:cNvCxnSpPr/>
          <p:nvPr/>
        </p:nvCxnSpPr>
        <p:spPr>
          <a:xfrm>
            <a:off x="10328455" y="2661096"/>
            <a:ext cx="8238" cy="72493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zövegdoboz 7"/>
          <p:cNvSpPr txBox="1"/>
          <p:nvPr/>
        </p:nvSpPr>
        <p:spPr>
          <a:xfrm>
            <a:off x="3639442" y="4132267"/>
            <a:ext cx="46097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2400" dirty="0">
                <a:solidFill>
                  <a:srgbClr val="00B0F0"/>
                </a:solidFill>
              </a:rPr>
              <a:t>f</a:t>
            </a:r>
            <a:r>
              <a:rPr lang="hu-HU" sz="2400" dirty="0" smtClean="0">
                <a:solidFill>
                  <a:srgbClr val="00B0F0"/>
                </a:solidFill>
              </a:rPr>
              <a:t>ilter</a:t>
            </a:r>
            <a:r>
              <a:rPr lang="hu-HU" dirty="0" smtClean="0"/>
              <a:t>: </a:t>
            </a:r>
            <a:r>
              <a:rPr lang="en-US" dirty="0"/>
              <a:t>The filter method is used to select elements based on </a:t>
            </a:r>
            <a:r>
              <a:rPr lang="hu-HU" dirty="0" smtClean="0"/>
              <a:t>a</a:t>
            </a:r>
            <a:r>
              <a:rPr lang="en-US" dirty="0" smtClean="0"/>
              <a:t> </a:t>
            </a:r>
            <a:r>
              <a:rPr lang="en-US" dirty="0"/>
              <a:t>specified </a:t>
            </a:r>
            <a:r>
              <a:rPr lang="en-US" dirty="0" smtClean="0"/>
              <a:t>criteria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639443" y="5097021"/>
            <a:ext cx="46097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2400" dirty="0">
                <a:solidFill>
                  <a:srgbClr val="92D050"/>
                </a:solidFill>
              </a:rPr>
              <a:t>c</a:t>
            </a:r>
            <a:r>
              <a:rPr lang="en-US" sz="2400" dirty="0" err="1" smtClean="0">
                <a:solidFill>
                  <a:srgbClr val="92D050"/>
                </a:solidFill>
              </a:rPr>
              <a:t>ollect</a:t>
            </a:r>
            <a:r>
              <a:rPr lang="hu-HU" dirty="0" smtClean="0"/>
              <a:t>: </a:t>
            </a:r>
            <a:r>
              <a:rPr lang="en-US" dirty="0"/>
              <a:t>The collect method is used </a:t>
            </a:r>
            <a:r>
              <a:rPr lang="en-US" dirty="0" smtClean="0"/>
              <a:t>to </a:t>
            </a:r>
            <a:r>
              <a:rPr lang="en-US" dirty="0"/>
              <a:t>return the result of the intermediate operations performed on the stream.</a:t>
            </a:r>
            <a:endParaRPr lang="hu-HU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3639443" y="3161575"/>
            <a:ext cx="46097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2400" dirty="0">
                <a:solidFill>
                  <a:srgbClr val="FFC000"/>
                </a:solidFill>
              </a:rPr>
              <a:t>s</a:t>
            </a:r>
            <a:r>
              <a:rPr lang="en-US" sz="2400" dirty="0" err="1" smtClean="0">
                <a:solidFill>
                  <a:srgbClr val="FFC000"/>
                </a:solidFill>
              </a:rPr>
              <a:t>tream</a:t>
            </a:r>
            <a:r>
              <a:rPr lang="hu-HU" dirty="0" smtClean="0"/>
              <a:t>: R</a:t>
            </a:r>
            <a:r>
              <a:rPr lang="en-US" dirty="0" err="1" smtClean="0"/>
              <a:t>eturns</a:t>
            </a:r>
            <a:r>
              <a:rPr lang="en-US" dirty="0" smtClean="0"/>
              <a:t> </a:t>
            </a:r>
            <a:r>
              <a:rPr lang="en-US" dirty="0"/>
              <a:t>a sequential stream considering collection as its source.</a:t>
            </a:r>
            <a:endParaRPr lang="hu-HU" dirty="0"/>
          </a:p>
        </p:txBody>
      </p:sp>
      <p:sp>
        <p:nvSpPr>
          <p:cNvPr id="13" name="Lekerekített téglalap 12"/>
          <p:cNvSpPr/>
          <p:nvPr/>
        </p:nvSpPr>
        <p:spPr>
          <a:xfrm>
            <a:off x="185349" y="3530907"/>
            <a:ext cx="3373954" cy="2308541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3200" dirty="0" smtClean="0"/>
              <a:t>Alan</a:t>
            </a:r>
          </a:p>
          <a:p>
            <a:r>
              <a:rPr lang="hu-HU" sz="3200" dirty="0" smtClean="0"/>
              <a:t>James</a:t>
            </a:r>
          </a:p>
          <a:p>
            <a:r>
              <a:rPr lang="hu-HU" sz="3200" dirty="0" smtClean="0"/>
              <a:t>Kevin</a:t>
            </a:r>
          </a:p>
          <a:p>
            <a:r>
              <a:rPr lang="hu-HU" sz="3200" dirty="0" smtClean="0"/>
              <a:t>Joe</a:t>
            </a:r>
            <a:endParaRPr lang="hu-HU" sz="3200" dirty="0"/>
          </a:p>
        </p:txBody>
      </p:sp>
      <p:cxnSp>
        <p:nvCxnSpPr>
          <p:cNvPr id="14" name="Egyenes összekötő nyíllal 13"/>
          <p:cNvCxnSpPr/>
          <p:nvPr/>
        </p:nvCxnSpPr>
        <p:spPr>
          <a:xfrm>
            <a:off x="1901703" y="2661096"/>
            <a:ext cx="8238" cy="72493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84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animBg="1"/>
      <p:bldP spid="6" grpId="0" animBg="1"/>
      <p:bldP spid="3" grpId="0" animBg="1"/>
      <p:bldP spid="9" grpId="0" animBg="1"/>
      <p:bldP spid="8" grpId="0"/>
      <p:bldP spid="10" grpId="0"/>
      <p:bldP spid="11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7782" y="452718"/>
            <a:ext cx="10277267" cy="807671"/>
          </a:xfrm>
        </p:spPr>
        <p:txBody>
          <a:bodyPr/>
          <a:lstStyle/>
          <a:p>
            <a:r>
              <a:rPr lang="hu-HU" sz="4000" dirty="0" err="1" smtClean="0"/>
              <a:t>Stream</a:t>
            </a:r>
            <a:r>
              <a:rPr lang="hu-HU" sz="4000" dirty="0" smtClean="0"/>
              <a:t> </a:t>
            </a:r>
            <a:r>
              <a:rPr lang="hu-HU" sz="4000" dirty="0" err="1"/>
              <a:t>m</a:t>
            </a:r>
            <a:r>
              <a:rPr lang="hu-HU" sz="4000" dirty="0" err="1" smtClean="0"/>
              <a:t>ethods</a:t>
            </a:r>
            <a:endParaRPr lang="hu-HU" sz="4000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345987" y="1122534"/>
            <a:ext cx="11483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next</a:t>
            </a:r>
            <a:r>
              <a:rPr lang="hu-HU" dirty="0"/>
              <a:t> </a:t>
            </a:r>
            <a:r>
              <a:rPr lang="hu-HU" dirty="0" err="1" smtClean="0"/>
              <a:t>lectures</a:t>
            </a:r>
            <a:r>
              <a:rPr lang="hu-HU" dirty="0"/>
              <a:t>, </a:t>
            </a:r>
            <a:r>
              <a:rPr lang="hu-HU" dirty="0" err="1"/>
              <a:t>among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things</a:t>
            </a:r>
            <a:r>
              <a:rPr lang="hu-HU" dirty="0"/>
              <a:t>,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will</a:t>
            </a:r>
            <a:r>
              <a:rPr lang="hu-HU" dirty="0"/>
              <a:t> </a:t>
            </a:r>
            <a:r>
              <a:rPr lang="hu-HU" dirty="0" err="1"/>
              <a:t>see</a:t>
            </a:r>
            <a:r>
              <a:rPr lang="hu-HU" dirty="0"/>
              <a:t> more of </a:t>
            </a:r>
            <a:r>
              <a:rPr lang="hu-HU" dirty="0" err="1" smtClean="0"/>
              <a:t>these</a:t>
            </a:r>
            <a:r>
              <a:rPr lang="hu-HU" dirty="0" smtClean="0"/>
              <a:t> </a:t>
            </a:r>
            <a:r>
              <a:rPr lang="hu-HU" dirty="0" err="1"/>
              <a:t>methods</a:t>
            </a:r>
            <a:r>
              <a:rPr lang="hu-HU" dirty="0"/>
              <a:t>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is </a:t>
            </a:r>
            <a:r>
              <a:rPr lang="hu-HU" dirty="0" err="1"/>
              <a:t>good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know</a:t>
            </a:r>
            <a:r>
              <a:rPr lang="hu-HU" dirty="0"/>
              <a:t>,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lots</a:t>
            </a:r>
            <a:r>
              <a:rPr lang="hu-HU" dirty="0"/>
              <a:t> of </a:t>
            </a:r>
            <a:r>
              <a:rPr lang="hu-HU" dirty="0" err="1"/>
              <a:t>useful</a:t>
            </a:r>
            <a:r>
              <a:rPr lang="hu-HU" dirty="0"/>
              <a:t> </a:t>
            </a:r>
            <a:r>
              <a:rPr lang="hu-HU" dirty="0" err="1"/>
              <a:t>methods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Stream</a:t>
            </a:r>
            <a:r>
              <a:rPr lang="hu-HU" dirty="0" smtClean="0"/>
              <a:t> </a:t>
            </a:r>
            <a:r>
              <a:rPr lang="hu-HU" dirty="0" err="1" smtClean="0"/>
              <a:t>Interface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19" name="Tartalom helye 4"/>
          <p:cNvSpPr>
            <a:spLocks noGrp="1"/>
          </p:cNvSpPr>
          <p:nvPr>
            <p:ph sz="half" idx="1"/>
          </p:nvPr>
        </p:nvSpPr>
        <p:spPr>
          <a:xfrm>
            <a:off x="428367" y="2048874"/>
            <a:ext cx="11079890" cy="104031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/>
              <a:t>You can look around at any time on the website of Oracle for these </a:t>
            </a:r>
            <a:r>
              <a:rPr lang="en-US" sz="2000" dirty="0" smtClean="0"/>
              <a:t>methods</a:t>
            </a:r>
            <a:r>
              <a:rPr lang="hu-HU" sz="2000" dirty="0" smtClean="0"/>
              <a:t>.	      </a:t>
            </a:r>
          </a:p>
          <a:p>
            <a:pPr marL="0" indent="0" algn="ctr">
              <a:buNone/>
            </a:pPr>
            <a:r>
              <a:rPr lang="hu-HU" sz="2000" b="1" dirty="0" smtClean="0">
                <a:solidFill>
                  <a:srgbClr val="FFFF00"/>
                </a:solidFill>
              </a:rPr>
              <a:t>Java API </a:t>
            </a:r>
            <a:r>
              <a:rPr lang="hu-HU" sz="2000" b="1" dirty="0" err="1" smtClean="0">
                <a:solidFill>
                  <a:srgbClr val="FFFF00"/>
                </a:solidFill>
              </a:rPr>
              <a:t>Documentation</a:t>
            </a:r>
            <a:r>
              <a:rPr lang="hu-HU" sz="2000" dirty="0" smtClean="0"/>
              <a:t>                              </a:t>
            </a:r>
            <a:r>
              <a:rPr lang="hu-HU" sz="2000" b="1" dirty="0">
                <a:solidFill>
                  <a:srgbClr val="FFFF00"/>
                </a:solidFill>
              </a:rPr>
              <a:t>https://docs.oracle.com/en/java/</a:t>
            </a:r>
            <a:endParaRPr lang="hu-HU" sz="2000" b="1" dirty="0" smtClean="0">
              <a:solidFill>
                <a:srgbClr val="FFFF00"/>
              </a:solidFill>
            </a:endParaRPr>
          </a:p>
        </p:txBody>
      </p:sp>
      <p:cxnSp>
        <p:nvCxnSpPr>
          <p:cNvPr id="20" name="Egyenes összekötő nyíllal 19"/>
          <p:cNvCxnSpPr/>
          <p:nvPr/>
        </p:nvCxnSpPr>
        <p:spPr>
          <a:xfrm flipV="1">
            <a:off x="4736760" y="2685529"/>
            <a:ext cx="1532238" cy="823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69" y="3383585"/>
            <a:ext cx="10058400" cy="2780601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26" y="4382962"/>
            <a:ext cx="10058400" cy="248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9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12142</TotalTime>
  <Words>463</Words>
  <Application>Microsoft Office PowerPoint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 Java Programming:  Step by Step from A to Z Stream </vt:lpstr>
      <vt:lpstr>Stream overview</vt:lpstr>
      <vt:lpstr>Stream flow chart</vt:lpstr>
      <vt:lpstr>Stream’s intermediate operations</vt:lpstr>
      <vt:lpstr>Stream’s terminal operations</vt:lpstr>
      <vt:lpstr>Stream example </vt:lpstr>
      <vt:lpstr>Stream methods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User</cp:lastModifiedBy>
  <cp:revision>438</cp:revision>
  <dcterms:created xsi:type="dcterms:W3CDTF">2019-02-12T21:35:40Z</dcterms:created>
  <dcterms:modified xsi:type="dcterms:W3CDTF">2019-05-06T07:06:36Z</dcterms:modified>
</cp:coreProperties>
</file>