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7" r:id="rId3"/>
    <p:sldId id="298" r:id="rId4"/>
    <p:sldId id="29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857368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 smtClean="0"/>
              <a:t>: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Parallel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Stream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>
                <a:solidFill>
                  <a:schemeClr val="tx1"/>
                </a:solidFill>
              </a:rPr>
              <a:t>Parallel </a:t>
            </a:r>
            <a:r>
              <a:rPr lang="hu-HU" sz="4000" dirty="0" err="1">
                <a:solidFill>
                  <a:schemeClr val="tx1"/>
                </a:solidFill>
              </a:rPr>
              <a:t>Stream</a:t>
            </a:r>
            <a:r>
              <a:rPr lang="hu-HU" sz="4000" dirty="0" smtClean="0">
                <a:solidFill>
                  <a:schemeClr val="tx1"/>
                </a:solidFill>
              </a:rPr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0" y="1655412"/>
            <a:ext cx="12192000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Stream API enables developers to create the parallel streams that can take advantage of multi-core architectures and enhance the performance of Java code. In a parallel stream, the operations are executed alongside each other and there are two ways to create a parallel stream.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0" y="3264549"/>
            <a:ext cx="1219200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hu-HU" dirty="0" err="1"/>
              <a:t>O</a:t>
            </a:r>
            <a:r>
              <a:rPr lang="hu-HU" dirty="0" err="1" smtClean="0"/>
              <a:t>n</a:t>
            </a:r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 smtClean="0"/>
              <a:t>collection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>
                <a:solidFill>
                  <a:srgbClr val="FFC000"/>
                </a:solidFill>
              </a:rPr>
              <a:t>parallelStream</a:t>
            </a:r>
            <a:r>
              <a:rPr lang="hu-HU" dirty="0">
                <a:solidFill>
                  <a:srgbClr val="FFC000"/>
                </a:solidFill>
              </a:rPr>
              <a:t>()</a:t>
            </a:r>
            <a:r>
              <a:rPr lang="hu-HU" dirty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.			</a:t>
            </a:r>
            <a:r>
              <a:rPr lang="hu-HU" dirty="0" err="1"/>
              <a:t>O</a:t>
            </a:r>
            <a:r>
              <a:rPr lang="hu-HU" dirty="0" err="1" smtClean="0"/>
              <a:t>n</a:t>
            </a:r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C000"/>
                </a:solidFill>
              </a:rPr>
              <a:t>parallel</a:t>
            </a:r>
            <a:r>
              <a:rPr lang="hu-HU" dirty="0">
                <a:solidFill>
                  <a:srgbClr val="FFC000"/>
                </a:solidFill>
              </a:rPr>
              <a:t>()</a:t>
            </a:r>
            <a:r>
              <a:rPr lang="hu-HU" dirty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0" y="4319688"/>
            <a:ext cx="1219200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Use</a:t>
            </a:r>
            <a:r>
              <a:rPr lang="hu-HU" dirty="0" smtClean="0"/>
              <a:t> Parallel </a:t>
            </a:r>
            <a:r>
              <a:rPr lang="en-US" dirty="0" smtClean="0"/>
              <a:t>Streams only </a:t>
            </a:r>
            <a:r>
              <a:rPr lang="en-US" dirty="0"/>
              <a:t>with </a:t>
            </a:r>
            <a:r>
              <a:rPr lang="en-US" dirty="0">
                <a:solidFill>
                  <a:srgbClr val="FFC000"/>
                </a:solidFill>
              </a:rPr>
              <a:t>stateless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associative</a:t>
            </a:r>
            <a:r>
              <a:rPr lang="en-US" dirty="0"/>
              <a:t> </a:t>
            </a:r>
            <a:r>
              <a:rPr lang="hu-HU" dirty="0" smtClean="0"/>
              <a:t>and </a:t>
            </a:r>
            <a:r>
              <a:rPr lang="en-US" dirty="0" smtClean="0">
                <a:solidFill>
                  <a:srgbClr val="92D050"/>
                </a:solidFill>
              </a:rPr>
              <a:t>non-interfering</a:t>
            </a:r>
            <a:r>
              <a:rPr lang="hu-HU" dirty="0" smtClean="0"/>
              <a:t> </a:t>
            </a:r>
            <a:r>
              <a:rPr lang="en-US" dirty="0" smtClean="0"/>
              <a:t>operations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0" y="5374827"/>
            <a:ext cx="12192000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>
                <a:solidFill>
                  <a:srgbClr val="FFC000"/>
                </a:solidFill>
              </a:rPr>
              <a:t>stateless</a:t>
            </a:r>
            <a:r>
              <a:rPr lang="en-US" dirty="0"/>
              <a:t> operation is an operation in which the state of one element does not affect another </a:t>
            </a:r>
            <a:r>
              <a:rPr lang="en-US" dirty="0" smtClean="0"/>
              <a:t>element</a:t>
            </a:r>
            <a:r>
              <a:rPr lang="hu-HU" dirty="0" smtClean="0"/>
              <a:t>.</a:t>
            </a:r>
            <a:endParaRPr lang="en-US" dirty="0"/>
          </a:p>
          <a:p>
            <a:pPr algn="ctr"/>
            <a:r>
              <a:rPr lang="en-US" dirty="0"/>
              <a:t>An </a:t>
            </a:r>
            <a:r>
              <a:rPr lang="en-US" dirty="0">
                <a:solidFill>
                  <a:srgbClr val="00B0F0"/>
                </a:solidFill>
              </a:rPr>
              <a:t>associative</a:t>
            </a:r>
            <a:r>
              <a:rPr lang="en-US" dirty="0"/>
              <a:t> operation is an operation in which the result is not affected by the order of operands</a:t>
            </a:r>
            <a:r>
              <a:rPr lang="hu-HU" dirty="0"/>
              <a:t>.</a:t>
            </a:r>
            <a:endParaRPr lang="en-US" dirty="0"/>
          </a:p>
          <a:p>
            <a:pPr algn="ctr"/>
            <a:r>
              <a:rPr lang="en-US" dirty="0" smtClean="0"/>
              <a:t>A </a:t>
            </a:r>
            <a:r>
              <a:rPr lang="en-US" dirty="0">
                <a:solidFill>
                  <a:srgbClr val="92D050"/>
                </a:solidFill>
              </a:rPr>
              <a:t>non-interfering</a:t>
            </a:r>
            <a:r>
              <a:rPr lang="en-US" dirty="0"/>
              <a:t> operation is an operation in which data source is not </a:t>
            </a:r>
            <a:r>
              <a:rPr lang="en-US" dirty="0" smtClean="0"/>
              <a:t>affected</a:t>
            </a:r>
            <a:r>
              <a:rPr lang="hu-H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églalap 55"/>
          <p:cNvSpPr/>
          <p:nvPr/>
        </p:nvSpPr>
        <p:spPr>
          <a:xfrm>
            <a:off x="4564300" y="2564093"/>
            <a:ext cx="7536425" cy="4211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 39"/>
          <p:cNvSpPr/>
          <p:nvPr/>
        </p:nvSpPr>
        <p:spPr>
          <a:xfrm>
            <a:off x="4564300" y="1319756"/>
            <a:ext cx="7536425" cy="1100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Cím 1"/>
          <p:cNvSpPr txBox="1">
            <a:spLocks/>
          </p:cNvSpPr>
          <p:nvPr/>
        </p:nvSpPr>
        <p:spPr>
          <a:xfrm>
            <a:off x="354515" y="236187"/>
            <a:ext cx="10104267" cy="807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dirty="0" err="1">
                <a:solidFill>
                  <a:schemeClr val="tx1"/>
                </a:solidFill>
              </a:rPr>
              <a:t>Sequential</a:t>
            </a:r>
            <a:r>
              <a:rPr lang="hu-HU" sz="4000" dirty="0">
                <a:solidFill>
                  <a:schemeClr val="tx1"/>
                </a:solidFill>
              </a:rPr>
              <a:t> vs. Parallel </a:t>
            </a:r>
            <a:r>
              <a:rPr lang="hu-HU" sz="4000" dirty="0" err="1">
                <a:solidFill>
                  <a:schemeClr val="tx1"/>
                </a:solidFill>
              </a:rPr>
              <a:t>Streams</a:t>
            </a:r>
            <a:endParaRPr lang="hu-HU" sz="4000" dirty="0"/>
          </a:p>
        </p:txBody>
      </p:sp>
      <p:sp>
        <p:nvSpPr>
          <p:cNvPr id="38" name="Téglalap 37"/>
          <p:cNvSpPr/>
          <p:nvPr/>
        </p:nvSpPr>
        <p:spPr>
          <a:xfrm>
            <a:off x="4655279" y="1356171"/>
            <a:ext cx="7354468" cy="10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4859133" y="1376033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/>
          <p:cNvSpPr/>
          <p:nvPr/>
        </p:nvSpPr>
        <p:spPr>
          <a:xfrm>
            <a:off x="6042322" y="1376035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/>
          <p:cNvSpPr/>
          <p:nvPr/>
        </p:nvSpPr>
        <p:spPr>
          <a:xfrm>
            <a:off x="7263221" y="1377682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/>
          <p:cNvSpPr/>
          <p:nvPr/>
        </p:nvSpPr>
        <p:spPr>
          <a:xfrm>
            <a:off x="8474692" y="1384273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/>
          <p:cNvSpPr/>
          <p:nvPr/>
        </p:nvSpPr>
        <p:spPr>
          <a:xfrm>
            <a:off x="9676736" y="1377682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Ellipszis 44"/>
          <p:cNvSpPr/>
          <p:nvPr/>
        </p:nvSpPr>
        <p:spPr>
          <a:xfrm>
            <a:off x="10878778" y="1384272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églalap 51"/>
          <p:cNvSpPr/>
          <p:nvPr/>
        </p:nvSpPr>
        <p:spPr>
          <a:xfrm>
            <a:off x="4655280" y="5705656"/>
            <a:ext cx="7354468" cy="10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/>
          <p:cNvSpPr/>
          <p:nvPr/>
        </p:nvSpPr>
        <p:spPr>
          <a:xfrm>
            <a:off x="4655280" y="4645363"/>
            <a:ext cx="7354468" cy="10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/>
          <p:cNvSpPr/>
          <p:nvPr/>
        </p:nvSpPr>
        <p:spPr>
          <a:xfrm>
            <a:off x="4655280" y="3611217"/>
            <a:ext cx="7354468" cy="10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/>
          <p:cNvSpPr/>
          <p:nvPr/>
        </p:nvSpPr>
        <p:spPr>
          <a:xfrm>
            <a:off x="4655279" y="2607485"/>
            <a:ext cx="7354468" cy="10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Ellipszis 56"/>
          <p:cNvSpPr/>
          <p:nvPr/>
        </p:nvSpPr>
        <p:spPr>
          <a:xfrm>
            <a:off x="4859133" y="2632212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Ellipszis 57"/>
          <p:cNvSpPr/>
          <p:nvPr/>
        </p:nvSpPr>
        <p:spPr>
          <a:xfrm>
            <a:off x="6042322" y="2632214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Ellipszis 58"/>
          <p:cNvSpPr/>
          <p:nvPr/>
        </p:nvSpPr>
        <p:spPr>
          <a:xfrm>
            <a:off x="4856455" y="4671647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Ellipszis 59"/>
          <p:cNvSpPr/>
          <p:nvPr/>
        </p:nvSpPr>
        <p:spPr>
          <a:xfrm>
            <a:off x="6039644" y="4671649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Ellipszis 60"/>
          <p:cNvSpPr/>
          <p:nvPr/>
        </p:nvSpPr>
        <p:spPr>
          <a:xfrm>
            <a:off x="4856455" y="3658823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Ellipszis 61"/>
          <p:cNvSpPr/>
          <p:nvPr/>
        </p:nvSpPr>
        <p:spPr>
          <a:xfrm>
            <a:off x="4856455" y="5732152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 rot="-5400000">
            <a:off x="3819052" y="1645910"/>
            <a:ext cx="106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CORE 1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 rot="-5400000">
            <a:off x="3824067" y="2873499"/>
            <a:ext cx="106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CORE 1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 rot="-5400000">
            <a:off x="3819051" y="3913015"/>
            <a:ext cx="106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CORE 2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 rot="-5400000">
            <a:off x="3819051" y="4932043"/>
            <a:ext cx="106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CORE 3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 rot="-5400000">
            <a:off x="3819051" y="6010901"/>
            <a:ext cx="106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CORE 4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688765" y="1638215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5876922" y="1638215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7108925" y="1638215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8320551" y="1638215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4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9527125" y="1631861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5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10718087" y="1638215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6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4688765" y="2902989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5894108" y="2905220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5</a:t>
            </a:r>
            <a:endParaRPr lang="hu-HU" dirty="0"/>
          </a:p>
        </p:txBody>
      </p:sp>
      <p:sp>
        <p:nvSpPr>
          <p:cNvPr id="74" name="Szövegdoboz 73"/>
          <p:cNvSpPr txBox="1"/>
          <p:nvPr/>
        </p:nvSpPr>
        <p:spPr>
          <a:xfrm>
            <a:off x="4692987" y="3942157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1</a:t>
            </a:r>
            <a:endParaRPr lang="hu-HU" dirty="0"/>
          </a:p>
        </p:txBody>
      </p:sp>
      <p:sp>
        <p:nvSpPr>
          <p:cNvPr id="75" name="Szövegdoboz 74"/>
          <p:cNvSpPr txBox="1"/>
          <p:nvPr/>
        </p:nvSpPr>
        <p:spPr>
          <a:xfrm>
            <a:off x="4697016" y="4936479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3</a:t>
            </a:r>
            <a:endParaRPr lang="hu-HU" dirty="0"/>
          </a:p>
        </p:txBody>
      </p:sp>
      <p:sp>
        <p:nvSpPr>
          <p:cNvPr id="76" name="Szövegdoboz 75"/>
          <p:cNvSpPr txBox="1"/>
          <p:nvPr/>
        </p:nvSpPr>
        <p:spPr>
          <a:xfrm>
            <a:off x="5901444" y="4949469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4</a:t>
            </a:r>
            <a:endParaRPr lang="hu-HU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685499" y="6010901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Iteration</a:t>
            </a:r>
            <a:r>
              <a:rPr lang="hu-HU" dirty="0" smtClean="0"/>
              <a:t> 6</a:t>
            </a:r>
            <a:endParaRPr lang="hu-HU" dirty="0"/>
          </a:p>
        </p:txBody>
      </p:sp>
      <p:sp>
        <p:nvSpPr>
          <p:cNvPr id="11" name="Jobbra nyíl 10"/>
          <p:cNvSpPr/>
          <p:nvPr/>
        </p:nvSpPr>
        <p:spPr>
          <a:xfrm>
            <a:off x="481386" y="1316912"/>
            <a:ext cx="2526383" cy="1104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700" dirty="0" err="1" smtClean="0"/>
              <a:t>Sequential</a:t>
            </a:r>
            <a:endParaRPr lang="hu-HU" sz="2700" dirty="0"/>
          </a:p>
        </p:txBody>
      </p:sp>
      <p:sp>
        <p:nvSpPr>
          <p:cNvPr id="78" name="Jobbra nyíl 77"/>
          <p:cNvSpPr/>
          <p:nvPr/>
        </p:nvSpPr>
        <p:spPr>
          <a:xfrm>
            <a:off x="481385" y="4128044"/>
            <a:ext cx="2526383" cy="1104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700" dirty="0">
                <a:solidFill>
                  <a:schemeClr val="tx1"/>
                </a:solidFill>
              </a:rPr>
              <a:t>Parallel</a:t>
            </a:r>
            <a:endParaRPr lang="hu-HU" sz="2700" dirty="0"/>
          </a:p>
        </p:txBody>
      </p:sp>
    </p:spTree>
    <p:extLst>
      <p:ext uri="{BB962C8B-B14F-4D97-AF65-F5344CB8AC3E}">
        <p14:creationId xmlns:p14="http://schemas.microsoft.com/office/powerpoint/2010/main" val="29589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0" grpId="0" animBg="1"/>
      <p:bldP spid="22" grpId="0"/>
      <p:bldP spid="38" grpId="0" animBg="1"/>
      <p:bldP spid="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" grpId="0"/>
      <p:bldP spid="63" grpId="0"/>
      <p:bldP spid="64" grpId="0"/>
      <p:bldP spid="65" grpId="0"/>
      <p:bldP spid="66" grpId="0"/>
      <p:bldP spid="10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11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 smtClean="0"/>
              <a:t>When</a:t>
            </a:r>
            <a:r>
              <a:rPr lang="hu-HU" sz="4000" dirty="0" smtClean="0"/>
              <a:t> </a:t>
            </a:r>
            <a:r>
              <a:rPr lang="hu-HU" sz="4000" dirty="0" err="1"/>
              <a:t>to</a:t>
            </a:r>
            <a:r>
              <a:rPr lang="hu-HU" sz="4000" dirty="0"/>
              <a:t> </a:t>
            </a:r>
            <a:r>
              <a:rPr lang="hu-HU" sz="4000" dirty="0" err="1" smtClean="0"/>
              <a:t>use</a:t>
            </a:r>
            <a:r>
              <a:rPr lang="hu-HU" sz="4000" dirty="0" smtClean="0"/>
              <a:t> </a:t>
            </a:r>
            <a:r>
              <a:rPr lang="hu-HU" sz="4000" dirty="0" smtClean="0">
                <a:solidFill>
                  <a:schemeClr val="tx1"/>
                </a:solidFill>
              </a:rPr>
              <a:t>Parallel </a:t>
            </a:r>
            <a:r>
              <a:rPr lang="hu-HU" sz="4000" dirty="0" err="1" smtClean="0">
                <a:solidFill>
                  <a:schemeClr val="tx1"/>
                </a:solidFill>
              </a:rPr>
              <a:t>Stream</a:t>
            </a:r>
            <a:r>
              <a:rPr lang="hu-HU" sz="4000" dirty="0" smtClean="0">
                <a:solidFill>
                  <a:schemeClr val="tx1"/>
                </a:solidFill>
              </a:rPr>
              <a:t>?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0" y="1655412"/>
            <a:ext cx="1219200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consider</a:t>
            </a:r>
            <a:r>
              <a:rPr lang="hu-HU" dirty="0"/>
              <a:t> parallel </a:t>
            </a:r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and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0" y="2802884"/>
            <a:ext cx="1219200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smtClean="0"/>
              <a:t>a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/>
              <a:t>dataset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process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0" y="3950356"/>
            <a:ext cx="1219200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actually</a:t>
            </a:r>
            <a:r>
              <a:rPr lang="hu-HU" dirty="0"/>
              <a:t> </a:t>
            </a:r>
            <a:r>
              <a:rPr lang="hu-HU" dirty="0" err="1"/>
              <a:t>suffering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performance </a:t>
            </a:r>
            <a:r>
              <a:rPr lang="hu-HU" dirty="0" err="1"/>
              <a:t>issues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0" y="5097828"/>
            <a:ext cx="12192000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resources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threads</a:t>
            </a:r>
            <a:r>
              <a:rPr lang="hu-HU" dirty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/>
              <a:t>synchronized</a:t>
            </a:r>
            <a:r>
              <a:rPr lang="hu-HU" dirty="0"/>
              <a:t> </a:t>
            </a:r>
            <a:r>
              <a:rPr lang="hu-HU" dirty="0" err="1"/>
              <a:t>properly</a:t>
            </a:r>
            <a:r>
              <a:rPr lang="hu-HU" dirty="0"/>
              <a:t>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might</a:t>
            </a:r>
            <a:r>
              <a:rPr lang="hu-HU" dirty="0"/>
              <a:t> </a:t>
            </a:r>
            <a:r>
              <a:rPr lang="hu-HU" dirty="0" err="1"/>
              <a:t>produce</a:t>
            </a:r>
            <a:r>
              <a:rPr lang="hu-HU" dirty="0"/>
              <a:t> </a:t>
            </a:r>
            <a:r>
              <a:rPr lang="hu-HU" dirty="0" err="1"/>
              <a:t>unexpected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5" grpId="0" animBg="1"/>
      <p:bldP spid="6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12218</TotalTime>
  <Words>216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Java Programming:  Step by Step from A to Z Parallel Stream </vt:lpstr>
      <vt:lpstr>Parallel Stream overview</vt:lpstr>
      <vt:lpstr>PowerPoint Presentation</vt:lpstr>
      <vt:lpstr>When to use Parallel Stream?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446</cp:revision>
  <dcterms:created xsi:type="dcterms:W3CDTF">2019-02-12T21:35:40Z</dcterms:created>
  <dcterms:modified xsi:type="dcterms:W3CDTF">2019-05-10T07:54:28Z</dcterms:modified>
</cp:coreProperties>
</file>