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300" r:id="rId4"/>
    <p:sldId id="299" r:id="rId5"/>
    <p:sldId id="29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857368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smtClean="0"/>
              <a:t>m</a:t>
            </a:r>
            <a:r>
              <a:rPr lang="en-US" b="1" smtClean="0"/>
              <a:t>ming</a:t>
            </a:r>
            <a:r>
              <a:rPr lang="en-US" b="1" dirty="0" smtClean="0"/>
              <a:t>: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Multithreading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églalap 27"/>
          <p:cNvSpPr/>
          <p:nvPr/>
        </p:nvSpPr>
        <p:spPr>
          <a:xfrm>
            <a:off x="-90617" y="3509663"/>
            <a:ext cx="12340281" cy="21167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/>
          <p:cNvSpPr txBox="1"/>
          <p:nvPr/>
        </p:nvSpPr>
        <p:spPr>
          <a:xfrm>
            <a:off x="511594" y="3571444"/>
            <a:ext cx="6104237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		</a:t>
            </a:r>
            <a:r>
              <a:rPr lang="en-US" dirty="0" smtClean="0"/>
              <a:t>A </a:t>
            </a:r>
            <a:r>
              <a:rPr lang="en-US" dirty="0"/>
              <a:t>thread is a lightweight sub-process, the </a:t>
            </a:r>
            <a:r>
              <a:rPr lang="hu-HU" dirty="0" smtClean="0"/>
              <a:t>		</a:t>
            </a:r>
            <a:r>
              <a:rPr lang="en-US" dirty="0" smtClean="0"/>
              <a:t>smallest </a:t>
            </a:r>
            <a:r>
              <a:rPr lang="en-US" dirty="0"/>
              <a:t>unit of processing and it’s executed </a:t>
            </a:r>
            <a:r>
              <a:rPr lang="hu-HU" dirty="0" smtClean="0"/>
              <a:t>		</a:t>
            </a:r>
            <a:r>
              <a:rPr lang="en-US" dirty="0" smtClean="0"/>
              <a:t>inside </a:t>
            </a:r>
            <a:r>
              <a:rPr lang="en-US" dirty="0"/>
              <a:t>the process. Each of the threads can run in parallel and there is context-switching between the threads. There can be multiple processes inside the OS, and one process can have multiple threads.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Multithreading</a:t>
            </a:r>
            <a:r>
              <a:rPr lang="hu-HU" sz="4000" dirty="0">
                <a:solidFill>
                  <a:schemeClr val="tx1"/>
                </a:solidFill>
              </a:rPr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357782" y="1351007"/>
            <a:ext cx="1150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Multithreading is a Java feature that allows concurrent execution of two or more parts of a program for making optimal use of the available resources specially when your computer has multiple CPUs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Multi-threading enables you to write in a way where multiple activities can proceed concurrently in the same program.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7372869" y="2279619"/>
            <a:ext cx="4427835" cy="4427835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7673550" y="3072711"/>
            <a:ext cx="1787611" cy="17876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044252" y="4251407"/>
            <a:ext cx="12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Process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9" name="Ellipszis 8"/>
          <p:cNvSpPr/>
          <p:nvPr/>
        </p:nvSpPr>
        <p:spPr>
          <a:xfrm>
            <a:off x="7751809" y="3645239"/>
            <a:ext cx="584886" cy="58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t1</a:t>
            </a:r>
            <a:endParaRPr lang="hu-HU" dirty="0"/>
          </a:p>
        </p:txBody>
      </p:sp>
      <p:sp>
        <p:nvSpPr>
          <p:cNvPr id="10" name="Ellipszis 9"/>
          <p:cNvSpPr/>
          <p:nvPr/>
        </p:nvSpPr>
        <p:spPr>
          <a:xfrm>
            <a:off x="8279031" y="3159891"/>
            <a:ext cx="584886" cy="58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t2</a:t>
            </a:r>
            <a:endParaRPr lang="hu-HU" dirty="0"/>
          </a:p>
        </p:txBody>
      </p:sp>
      <p:sp>
        <p:nvSpPr>
          <p:cNvPr id="11" name="Ellipszis 10"/>
          <p:cNvSpPr/>
          <p:nvPr/>
        </p:nvSpPr>
        <p:spPr>
          <a:xfrm>
            <a:off x="8806253" y="3639747"/>
            <a:ext cx="584886" cy="58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t3</a:t>
            </a:r>
            <a:endParaRPr lang="hu-HU" dirty="0"/>
          </a:p>
        </p:txBody>
      </p:sp>
      <p:cxnSp>
        <p:nvCxnSpPr>
          <p:cNvPr id="12" name="Egyenes összekötő 11"/>
          <p:cNvCxnSpPr>
            <a:stCxn id="9" idx="6"/>
            <a:endCxn id="11" idx="2"/>
          </p:cNvCxnSpPr>
          <p:nvPr/>
        </p:nvCxnSpPr>
        <p:spPr>
          <a:xfrm flipV="1">
            <a:off x="8336695" y="3932190"/>
            <a:ext cx="469558" cy="54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10" idx="3"/>
            <a:endCxn id="9" idx="7"/>
          </p:cNvCxnSpPr>
          <p:nvPr/>
        </p:nvCxnSpPr>
        <p:spPr>
          <a:xfrm flipH="1">
            <a:off x="8251040" y="3659122"/>
            <a:ext cx="113646" cy="7177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10" idx="5"/>
            <a:endCxn id="11" idx="1"/>
          </p:cNvCxnSpPr>
          <p:nvPr/>
        </p:nvCxnSpPr>
        <p:spPr>
          <a:xfrm>
            <a:off x="8778262" y="3659122"/>
            <a:ext cx="113646" cy="662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zis 14"/>
          <p:cNvSpPr/>
          <p:nvPr/>
        </p:nvSpPr>
        <p:spPr>
          <a:xfrm>
            <a:off x="9705016" y="3072711"/>
            <a:ext cx="1787611" cy="17876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10075718" y="4251407"/>
            <a:ext cx="12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Process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17" name="Ellipszis 16"/>
          <p:cNvSpPr/>
          <p:nvPr/>
        </p:nvSpPr>
        <p:spPr>
          <a:xfrm>
            <a:off x="10306378" y="3605430"/>
            <a:ext cx="584886" cy="58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t1</a:t>
            </a:r>
            <a:endParaRPr lang="hu-HU" dirty="0"/>
          </a:p>
        </p:txBody>
      </p:sp>
      <p:sp>
        <p:nvSpPr>
          <p:cNvPr id="18" name="Ellipszis 17"/>
          <p:cNvSpPr/>
          <p:nvPr/>
        </p:nvSpPr>
        <p:spPr>
          <a:xfrm>
            <a:off x="8721815" y="4744994"/>
            <a:ext cx="1787611" cy="17876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9092517" y="5923690"/>
            <a:ext cx="12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Process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20" name="Ellipszis 19"/>
          <p:cNvSpPr/>
          <p:nvPr/>
        </p:nvSpPr>
        <p:spPr>
          <a:xfrm>
            <a:off x="8800074" y="5317522"/>
            <a:ext cx="584886" cy="58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t1</a:t>
            </a:r>
            <a:endParaRPr lang="hu-HU" dirty="0"/>
          </a:p>
        </p:txBody>
      </p:sp>
      <p:sp>
        <p:nvSpPr>
          <p:cNvPr id="21" name="Ellipszis 20"/>
          <p:cNvSpPr/>
          <p:nvPr/>
        </p:nvSpPr>
        <p:spPr>
          <a:xfrm>
            <a:off x="9840101" y="5313403"/>
            <a:ext cx="584886" cy="58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t2</a:t>
            </a:r>
            <a:endParaRPr lang="hu-HU" dirty="0"/>
          </a:p>
        </p:txBody>
      </p:sp>
      <p:cxnSp>
        <p:nvCxnSpPr>
          <p:cNvPr id="22" name="Egyenes összekötő 21"/>
          <p:cNvCxnSpPr>
            <a:stCxn id="20" idx="6"/>
            <a:endCxn id="21" idx="2"/>
          </p:cNvCxnSpPr>
          <p:nvPr/>
        </p:nvCxnSpPr>
        <p:spPr>
          <a:xfrm flipV="1">
            <a:off x="9384960" y="5605846"/>
            <a:ext cx="455141" cy="41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8495272" y="2562303"/>
            <a:ext cx="21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Operating</a:t>
            </a:r>
            <a:r>
              <a:rPr lang="hu-HU" dirty="0"/>
              <a:t> System</a:t>
            </a:r>
          </a:p>
        </p:txBody>
      </p:sp>
      <p:sp>
        <p:nvSpPr>
          <p:cNvPr id="23" name="Ellipszis 22"/>
          <p:cNvSpPr/>
          <p:nvPr/>
        </p:nvSpPr>
        <p:spPr>
          <a:xfrm>
            <a:off x="726993" y="3737767"/>
            <a:ext cx="584886" cy="58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5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2" grpId="0"/>
      <p:bldP spid="4" grpId="0"/>
      <p:bldP spid="5" grpId="0" animBg="1"/>
      <p:bldP spid="6" grpId="0" animBg="1"/>
      <p:bldP spid="8" grpId="0"/>
      <p:bldP spid="9" grpId="0" animBg="1"/>
      <p:bldP spid="10" grpId="0" animBg="1"/>
      <p:bldP spid="11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3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églalap 53"/>
          <p:cNvSpPr/>
          <p:nvPr/>
        </p:nvSpPr>
        <p:spPr>
          <a:xfrm>
            <a:off x="7285160" y="3544478"/>
            <a:ext cx="4680400" cy="33135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4995763" y="3446324"/>
            <a:ext cx="1612420" cy="34116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Henger 49"/>
          <p:cNvSpPr/>
          <p:nvPr/>
        </p:nvSpPr>
        <p:spPr>
          <a:xfrm>
            <a:off x="8920140" y="3747485"/>
            <a:ext cx="1416398" cy="29448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Henger 48"/>
          <p:cNvSpPr/>
          <p:nvPr/>
        </p:nvSpPr>
        <p:spPr>
          <a:xfrm>
            <a:off x="7388459" y="3747485"/>
            <a:ext cx="1416398" cy="29448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Henger 47"/>
          <p:cNvSpPr/>
          <p:nvPr/>
        </p:nvSpPr>
        <p:spPr>
          <a:xfrm>
            <a:off x="5100236" y="3747485"/>
            <a:ext cx="1416398" cy="29448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-90617" y="1540804"/>
            <a:ext cx="12340281" cy="21167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/>
              <a:t>Advantages of Multithreading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5156025" y="2171854"/>
            <a:ext cx="6870917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It </a:t>
            </a:r>
            <a:r>
              <a:rPr lang="en-US" dirty="0">
                <a:solidFill>
                  <a:srgbClr val="FFC000"/>
                </a:solidFill>
              </a:rPr>
              <a:t>allows multiple operations at once, as they are not dependent on each other, thus not blocking the user.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It </a:t>
            </a:r>
            <a:r>
              <a:rPr lang="en-US" dirty="0">
                <a:solidFill>
                  <a:srgbClr val="00B0F0"/>
                </a:solidFill>
              </a:rPr>
              <a:t>saves time as multiple operations are possible.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They </a:t>
            </a:r>
            <a:r>
              <a:rPr lang="en-US" dirty="0">
                <a:solidFill>
                  <a:srgbClr val="92D050"/>
                </a:solidFill>
              </a:rPr>
              <a:t>are independent thus making the functionality better.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156025" y="1728380"/>
            <a:ext cx="35505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Advantages of Multithreading</a:t>
            </a:r>
          </a:p>
        </p:txBody>
      </p:sp>
      <p:sp>
        <p:nvSpPr>
          <p:cNvPr id="5" name="Szaggatott nyíl jobbra 4"/>
          <p:cNvSpPr/>
          <p:nvPr/>
        </p:nvSpPr>
        <p:spPr>
          <a:xfrm rot="5400000">
            <a:off x="5774279" y="4985093"/>
            <a:ext cx="2355977" cy="545401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 rot="-5400000">
            <a:off x="6295830" y="4809979"/>
            <a:ext cx="132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TIMELINE</a:t>
            </a:r>
            <a:endParaRPr lang="hu-H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5180889" y="4187178"/>
            <a:ext cx="1234912" cy="65117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For-Each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A</a:t>
            </a:r>
          </a:p>
        </p:txBody>
      </p:sp>
      <p:sp>
        <p:nvSpPr>
          <p:cNvPr id="37" name="Lekerekített téglalap 36"/>
          <p:cNvSpPr/>
          <p:nvPr/>
        </p:nvSpPr>
        <p:spPr>
          <a:xfrm>
            <a:off x="5186374" y="5044041"/>
            <a:ext cx="1234912" cy="65117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For-Each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</a:t>
            </a:r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44" name="Lekerekített téglalap 43"/>
          <p:cNvSpPr/>
          <p:nvPr/>
        </p:nvSpPr>
        <p:spPr>
          <a:xfrm>
            <a:off x="5180889" y="5906605"/>
            <a:ext cx="1234912" cy="65117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For-Each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</a:t>
            </a:r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4" name="Lefelé nyíl 3"/>
          <p:cNvSpPr/>
          <p:nvPr/>
        </p:nvSpPr>
        <p:spPr>
          <a:xfrm>
            <a:off x="5269208" y="4812703"/>
            <a:ext cx="1058277" cy="28939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Lefelé nyíl 24"/>
          <p:cNvSpPr/>
          <p:nvPr/>
        </p:nvSpPr>
        <p:spPr>
          <a:xfrm>
            <a:off x="5269207" y="5680204"/>
            <a:ext cx="1058277" cy="28939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Lekerekített téglalap 44"/>
          <p:cNvSpPr/>
          <p:nvPr/>
        </p:nvSpPr>
        <p:spPr>
          <a:xfrm>
            <a:off x="7480546" y="4187592"/>
            <a:ext cx="1234912" cy="65117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For-Each Loop A</a:t>
            </a:r>
            <a:endParaRPr lang="hu-HU" dirty="0"/>
          </a:p>
        </p:txBody>
      </p:sp>
      <p:sp>
        <p:nvSpPr>
          <p:cNvPr id="32" name="Lefelé nyíl 31"/>
          <p:cNvSpPr/>
          <p:nvPr/>
        </p:nvSpPr>
        <p:spPr>
          <a:xfrm>
            <a:off x="7610959" y="4805477"/>
            <a:ext cx="1058277" cy="28939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Lekerekített téglalap 45"/>
          <p:cNvSpPr/>
          <p:nvPr/>
        </p:nvSpPr>
        <p:spPr>
          <a:xfrm>
            <a:off x="9006867" y="4194484"/>
            <a:ext cx="1234912" cy="65117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For-Each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</a:t>
            </a:r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34" name="Lefelé nyíl 33"/>
          <p:cNvSpPr/>
          <p:nvPr/>
        </p:nvSpPr>
        <p:spPr>
          <a:xfrm>
            <a:off x="9095184" y="4805477"/>
            <a:ext cx="1058277" cy="28939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Henger 50"/>
          <p:cNvSpPr/>
          <p:nvPr/>
        </p:nvSpPr>
        <p:spPr>
          <a:xfrm>
            <a:off x="10460277" y="3742405"/>
            <a:ext cx="1416398" cy="29448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Lekerekített téglalap 51"/>
          <p:cNvSpPr/>
          <p:nvPr/>
        </p:nvSpPr>
        <p:spPr>
          <a:xfrm>
            <a:off x="10547004" y="4189404"/>
            <a:ext cx="1234912" cy="65117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For-Each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</a:t>
            </a:r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53" name="Lefelé nyíl 52"/>
          <p:cNvSpPr/>
          <p:nvPr/>
        </p:nvSpPr>
        <p:spPr>
          <a:xfrm>
            <a:off x="10635321" y="4800397"/>
            <a:ext cx="1058277" cy="28939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Henger 64"/>
          <p:cNvSpPr/>
          <p:nvPr/>
        </p:nvSpPr>
        <p:spPr>
          <a:xfrm>
            <a:off x="2690400" y="1823430"/>
            <a:ext cx="1919417" cy="3871784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Henger 65"/>
          <p:cNvSpPr/>
          <p:nvPr/>
        </p:nvSpPr>
        <p:spPr>
          <a:xfrm>
            <a:off x="2983399" y="2596949"/>
            <a:ext cx="321276" cy="2639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Henger 66"/>
          <p:cNvSpPr/>
          <p:nvPr/>
        </p:nvSpPr>
        <p:spPr>
          <a:xfrm>
            <a:off x="4012011" y="2586051"/>
            <a:ext cx="321276" cy="2639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Henger 67"/>
          <p:cNvSpPr/>
          <p:nvPr/>
        </p:nvSpPr>
        <p:spPr>
          <a:xfrm>
            <a:off x="3497705" y="2736101"/>
            <a:ext cx="321276" cy="2639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Henger 68"/>
          <p:cNvSpPr/>
          <p:nvPr/>
        </p:nvSpPr>
        <p:spPr>
          <a:xfrm>
            <a:off x="262952" y="1823430"/>
            <a:ext cx="1919417" cy="3871784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Henger 69"/>
          <p:cNvSpPr/>
          <p:nvPr/>
        </p:nvSpPr>
        <p:spPr>
          <a:xfrm>
            <a:off x="1070257" y="2736101"/>
            <a:ext cx="321276" cy="2639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övegdoboz 70"/>
          <p:cNvSpPr txBox="1"/>
          <p:nvPr/>
        </p:nvSpPr>
        <p:spPr>
          <a:xfrm>
            <a:off x="748981" y="5807882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Thread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3131120" y="5807882"/>
            <a:ext cx="105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Threads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689247" y="1875765"/>
            <a:ext cx="108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3">
                    <a:lumMod val="50000"/>
                  </a:schemeClr>
                </a:solidFill>
              </a:rPr>
              <a:t>Process</a:t>
            </a:r>
            <a:endParaRPr lang="hu-H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Szövegdoboz 73"/>
          <p:cNvSpPr txBox="1"/>
          <p:nvPr/>
        </p:nvSpPr>
        <p:spPr>
          <a:xfrm>
            <a:off x="3144032" y="1875765"/>
            <a:ext cx="108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3">
                    <a:lumMod val="50000"/>
                  </a:schemeClr>
                </a:solidFill>
              </a:rPr>
              <a:t>Process</a:t>
            </a:r>
            <a:endParaRPr lang="hu-H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5" name="Szövegdoboz 74"/>
          <p:cNvSpPr txBox="1"/>
          <p:nvPr/>
        </p:nvSpPr>
        <p:spPr>
          <a:xfrm>
            <a:off x="2172101" y="3122250"/>
            <a:ext cx="60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vs</a:t>
            </a:r>
            <a:endParaRPr lang="hu-H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 rot="-5400000">
            <a:off x="11085981" y="5798970"/>
            <a:ext cx="12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example</a:t>
            </a:r>
            <a:endParaRPr lang="hu-HU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9" grpId="0" animBg="1"/>
      <p:bldP spid="50" grpId="0" animBg="1"/>
      <p:bldP spid="49" grpId="0" animBg="1"/>
      <p:bldP spid="48" grpId="0" animBg="1"/>
      <p:bldP spid="28" grpId="0" animBg="1"/>
      <p:bldP spid="2" grpId="0"/>
      <p:bldP spid="29" grpId="0"/>
      <p:bldP spid="30" grpId="0"/>
      <p:bldP spid="5" grpId="0" animBg="1"/>
      <p:bldP spid="7" grpId="0"/>
      <p:bldP spid="8" grpId="0" animBg="1"/>
      <p:bldP spid="37" grpId="0" animBg="1"/>
      <p:bldP spid="44" grpId="0" animBg="1"/>
      <p:bldP spid="4" grpId="0" animBg="1"/>
      <p:bldP spid="25" grpId="0" animBg="1"/>
      <p:bldP spid="45" grpId="0" animBg="1"/>
      <p:bldP spid="32" grpId="0" animBg="1"/>
      <p:bldP spid="46" grpId="0" animBg="1"/>
      <p:bldP spid="34" grpId="0" animBg="1"/>
      <p:bldP spid="51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/>
      <p:bldP spid="7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Life </a:t>
            </a:r>
            <a:r>
              <a:rPr lang="hu-HU" sz="4000" dirty="0">
                <a:solidFill>
                  <a:schemeClr val="tx1"/>
                </a:solidFill>
              </a:rPr>
              <a:t>c</a:t>
            </a:r>
            <a:r>
              <a:rPr lang="en-US" sz="4000" dirty="0" err="1" smtClean="0">
                <a:solidFill>
                  <a:schemeClr val="tx1"/>
                </a:solidFill>
              </a:rPr>
              <a:t>ycle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of a </a:t>
            </a:r>
            <a:r>
              <a:rPr lang="hu-HU" sz="4000" dirty="0" smtClean="0">
                <a:solidFill>
                  <a:schemeClr val="tx1"/>
                </a:solidFill>
              </a:rPr>
              <a:t>t</a:t>
            </a:r>
            <a:r>
              <a:rPr lang="en-US" sz="4000" dirty="0" err="1" smtClean="0">
                <a:solidFill>
                  <a:schemeClr val="tx1"/>
                </a:solidFill>
              </a:rPr>
              <a:t>hread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in Java</a:t>
            </a:r>
          </a:p>
        </p:txBody>
      </p:sp>
      <p:sp>
        <p:nvSpPr>
          <p:cNvPr id="3" name="Téglalap 2"/>
          <p:cNvSpPr/>
          <p:nvPr/>
        </p:nvSpPr>
        <p:spPr>
          <a:xfrm>
            <a:off x="1105083" y="2505002"/>
            <a:ext cx="1713470" cy="121096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New</a:t>
            </a:r>
            <a:endParaRPr lang="hu-HU" sz="2000" dirty="0"/>
          </a:p>
        </p:txBody>
      </p:sp>
      <p:sp>
        <p:nvSpPr>
          <p:cNvPr id="11" name="Téglalap 10"/>
          <p:cNvSpPr/>
          <p:nvPr/>
        </p:nvSpPr>
        <p:spPr>
          <a:xfrm>
            <a:off x="3957715" y="2505002"/>
            <a:ext cx="1713470" cy="121096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Runnable</a:t>
            </a:r>
            <a:endParaRPr lang="hu-HU" sz="2000" dirty="0"/>
          </a:p>
        </p:txBody>
      </p:sp>
      <p:sp>
        <p:nvSpPr>
          <p:cNvPr id="12" name="Téglalap 11"/>
          <p:cNvSpPr/>
          <p:nvPr/>
        </p:nvSpPr>
        <p:spPr>
          <a:xfrm>
            <a:off x="6810347" y="2496764"/>
            <a:ext cx="1713470" cy="121096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Running</a:t>
            </a:r>
            <a:endParaRPr lang="hu-HU" sz="2000" dirty="0"/>
          </a:p>
        </p:txBody>
      </p:sp>
      <p:sp>
        <p:nvSpPr>
          <p:cNvPr id="13" name="Téglalap 12"/>
          <p:cNvSpPr/>
          <p:nvPr/>
        </p:nvSpPr>
        <p:spPr>
          <a:xfrm>
            <a:off x="5399338" y="4083222"/>
            <a:ext cx="1713470" cy="121096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/>
              <a:t> </a:t>
            </a:r>
            <a:r>
              <a:rPr lang="hu-HU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hu-HU" sz="2000" dirty="0" smtClean="0"/>
              <a:t>, </a:t>
            </a:r>
            <a:r>
              <a:rPr lang="hu-HU" sz="2000" dirty="0" err="1" smtClean="0">
                <a:solidFill>
                  <a:srgbClr val="00B0F0"/>
                </a:solidFill>
              </a:rPr>
              <a:t>Sleeping</a:t>
            </a:r>
            <a:r>
              <a:rPr lang="hu-HU" sz="2000" dirty="0" smtClean="0"/>
              <a:t>, </a:t>
            </a:r>
            <a:r>
              <a:rPr lang="hu-HU" sz="2000" dirty="0" err="1" smtClean="0">
                <a:solidFill>
                  <a:srgbClr val="92D050"/>
                </a:solidFill>
              </a:rPr>
              <a:t>Waiting</a:t>
            </a:r>
            <a:endParaRPr lang="hu-HU" sz="2000" dirty="0">
              <a:solidFill>
                <a:srgbClr val="92D05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9662979" y="2505002"/>
            <a:ext cx="1713470" cy="121096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/>
              <a:t>Terminated</a:t>
            </a:r>
            <a:endParaRPr lang="hu-HU" sz="2000" dirty="0"/>
          </a:p>
        </p:txBody>
      </p:sp>
      <p:cxnSp>
        <p:nvCxnSpPr>
          <p:cNvPr id="5" name="Egyenes összekötő nyíllal 4"/>
          <p:cNvCxnSpPr>
            <a:stCxn id="3" idx="3"/>
            <a:endCxn id="11" idx="1"/>
          </p:cNvCxnSpPr>
          <p:nvPr/>
        </p:nvCxnSpPr>
        <p:spPr>
          <a:xfrm>
            <a:off x="2818553" y="3110483"/>
            <a:ext cx="1139162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>
            <a:stCxn id="11" idx="3"/>
            <a:endCxn id="12" idx="1"/>
          </p:cNvCxnSpPr>
          <p:nvPr/>
        </p:nvCxnSpPr>
        <p:spPr>
          <a:xfrm flipV="1">
            <a:off x="5671185" y="3102245"/>
            <a:ext cx="1139162" cy="823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12" idx="3"/>
            <a:endCxn id="14" idx="1"/>
          </p:cNvCxnSpPr>
          <p:nvPr/>
        </p:nvCxnSpPr>
        <p:spPr>
          <a:xfrm>
            <a:off x="8523817" y="3102245"/>
            <a:ext cx="1139162" cy="823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12" idx="2"/>
            <a:endCxn id="13" idx="3"/>
          </p:cNvCxnSpPr>
          <p:nvPr/>
        </p:nvCxnSpPr>
        <p:spPr>
          <a:xfrm flipH="1">
            <a:off x="7112808" y="3707726"/>
            <a:ext cx="554274" cy="980977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stCxn id="13" idx="1"/>
            <a:endCxn id="11" idx="2"/>
          </p:cNvCxnSpPr>
          <p:nvPr/>
        </p:nvCxnSpPr>
        <p:spPr>
          <a:xfrm flipH="1" flipV="1">
            <a:off x="4814450" y="3715964"/>
            <a:ext cx="584888" cy="97273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225411" y="1673188"/>
            <a:ext cx="3325096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Thread's constructor creates thread in new </a:t>
            </a:r>
            <a:r>
              <a:rPr lang="en-US" dirty="0" smtClean="0"/>
              <a:t>state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225411" y="3901447"/>
            <a:ext cx="3732304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Calling start method in </a:t>
            </a:r>
            <a:r>
              <a:rPr lang="hu-HU" dirty="0" smtClean="0"/>
              <a:t>a </a:t>
            </a:r>
            <a:r>
              <a:rPr lang="en-US" dirty="0"/>
              <a:t>thread </a:t>
            </a:r>
            <a:r>
              <a:rPr lang="en-US" dirty="0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into runnable </a:t>
            </a:r>
            <a:r>
              <a:rPr lang="en-US" dirty="0" smtClean="0"/>
              <a:t>state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3719382" y="1668180"/>
            <a:ext cx="5004487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Thread Scheduler of JVM runs the thread as soon as the processor becomes </a:t>
            </a:r>
            <a:r>
              <a:rPr lang="en-US" dirty="0" smtClean="0"/>
              <a:t>available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6256074" y="5486398"/>
            <a:ext cx="576293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wait</a:t>
            </a:r>
            <a:r>
              <a:rPr lang="hu-HU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method is called, the thread will go to </a:t>
            </a:r>
            <a:r>
              <a:rPr lang="en-US" dirty="0">
                <a:solidFill>
                  <a:srgbClr val="92D050"/>
                </a:solidFill>
              </a:rPr>
              <a:t>waiting</a:t>
            </a:r>
            <a:r>
              <a:rPr lang="en-US" dirty="0"/>
              <a:t> state, it goes to runnable state after it gets notification through the notify or </a:t>
            </a:r>
            <a:r>
              <a:rPr lang="en-US" dirty="0" err="1"/>
              <a:t>notifyAll</a:t>
            </a:r>
            <a:r>
              <a:rPr lang="en-US" dirty="0"/>
              <a:t> method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8892744" y="1674778"/>
            <a:ext cx="3097426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Thread terminates as soon as run method </a:t>
            </a:r>
            <a:r>
              <a:rPr lang="en-US" dirty="0" smtClean="0"/>
              <a:t>ends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2913852" y="2732319"/>
            <a:ext cx="93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start()</a:t>
            </a:r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7821825" y="4370854"/>
            <a:ext cx="4168345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Whenever thread goes to </a:t>
            </a:r>
            <a:r>
              <a:rPr lang="en-US" dirty="0">
                <a:solidFill>
                  <a:srgbClr val="FFC000"/>
                </a:solidFill>
              </a:rPr>
              <a:t>blocked</a:t>
            </a:r>
            <a:r>
              <a:rPr lang="en-US" dirty="0"/>
              <a:t> state </a:t>
            </a:r>
            <a:r>
              <a:rPr lang="hu-HU" dirty="0" smtClean="0"/>
              <a:t>(</a:t>
            </a:r>
            <a:r>
              <a:rPr lang="hu-HU" dirty="0" err="1" smtClean="0"/>
              <a:t>block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I/O) </a:t>
            </a:r>
            <a:r>
              <a:rPr lang="en-US" dirty="0" smtClean="0"/>
              <a:t>it </a:t>
            </a:r>
            <a:r>
              <a:rPr lang="en-US" dirty="0"/>
              <a:t>will run again when it returns to runnable </a:t>
            </a:r>
            <a:r>
              <a:rPr lang="en-US" dirty="0" smtClean="0"/>
              <a:t>state</a:t>
            </a:r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253677" y="5495587"/>
            <a:ext cx="5778239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If </a:t>
            </a:r>
            <a:r>
              <a:rPr lang="en-US" dirty="0" smtClean="0"/>
              <a:t>sleep</a:t>
            </a:r>
            <a:r>
              <a:rPr lang="hu-HU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method is called, the thread will go to </a:t>
            </a:r>
            <a:r>
              <a:rPr lang="en-US" dirty="0">
                <a:solidFill>
                  <a:srgbClr val="00B0F0"/>
                </a:solidFill>
              </a:rPr>
              <a:t>sleeping</a:t>
            </a:r>
            <a:r>
              <a:rPr lang="en-US" dirty="0"/>
              <a:t> state, it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en-US" dirty="0" smtClean="0"/>
              <a:t> </a:t>
            </a:r>
            <a:r>
              <a:rPr lang="en-US" dirty="0"/>
              <a:t>runnable state again after sleep time is </a:t>
            </a:r>
            <a:r>
              <a:rPr lang="en-US" dirty="0" smtClean="0"/>
              <a:t>over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5880786" y="2725365"/>
            <a:ext cx="93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run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7584702" y="3795542"/>
            <a:ext cx="23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sleep</a:t>
            </a:r>
            <a:r>
              <a:rPr lang="hu-HU" dirty="0" smtClean="0"/>
              <a:t>(), </a:t>
            </a:r>
            <a:r>
              <a:rPr lang="hu-HU" dirty="0" err="1" smtClean="0"/>
              <a:t>wait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>
                <a:solidFill>
                  <a:schemeClr val="tx1"/>
                </a:solidFill>
              </a:rPr>
              <a:t>How</a:t>
            </a:r>
            <a:r>
              <a:rPr lang="hu-HU" sz="4000" dirty="0">
                <a:solidFill>
                  <a:schemeClr val="tx1"/>
                </a:solidFill>
              </a:rPr>
              <a:t> </a:t>
            </a:r>
            <a:r>
              <a:rPr lang="hu-HU" sz="4000" dirty="0" err="1">
                <a:solidFill>
                  <a:schemeClr val="tx1"/>
                </a:solidFill>
              </a:rPr>
              <a:t>to</a:t>
            </a:r>
            <a:r>
              <a:rPr lang="hu-HU" sz="4000" dirty="0">
                <a:solidFill>
                  <a:schemeClr val="tx1"/>
                </a:solidFill>
              </a:rPr>
              <a:t> </a:t>
            </a:r>
            <a:r>
              <a:rPr lang="hu-HU" sz="4000" dirty="0" err="1">
                <a:solidFill>
                  <a:schemeClr val="tx1"/>
                </a:solidFill>
              </a:rPr>
              <a:t>create</a:t>
            </a:r>
            <a:r>
              <a:rPr lang="hu-HU" sz="4000" dirty="0">
                <a:solidFill>
                  <a:schemeClr val="tx1"/>
                </a:solidFill>
              </a:rPr>
              <a:t> </a:t>
            </a:r>
            <a:r>
              <a:rPr lang="hu-HU" sz="4000" dirty="0" smtClean="0">
                <a:solidFill>
                  <a:schemeClr val="tx1"/>
                </a:solidFill>
              </a:rPr>
              <a:t>a </a:t>
            </a:r>
            <a:r>
              <a:rPr lang="hu-HU" sz="4000" dirty="0" err="1" smtClean="0">
                <a:solidFill>
                  <a:schemeClr val="tx1"/>
                </a:solidFill>
              </a:rPr>
              <a:t>thread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6524369" y="3429695"/>
            <a:ext cx="5453449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 smtClean="0"/>
              <a:t>ThreadExample</a:t>
            </a:r>
            <a:r>
              <a:rPr lang="hu-HU" dirty="0" smtClean="0"/>
              <a:t> </a:t>
            </a:r>
            <a:r>
              <a:rPr lang="hu-HU" dirty="0" err="1">
                <a:solidFill>
                  <a:srgbClr val="00B0F0"/>
                </a:solidFill>
              </a:rPr>
              <a:t>extends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err="1">
                <a:solidFill>
                  <a:srgbClr val="00B0F0"/>
                </a:solidFill>
              </a:rPr>
              <a:t>Thread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/>
              <a:t>{</a:t>
            </a:r>
          </a:p>
          <a:p>
            <a:r>
              <a:rPr lang="hu-HU" dirty="0" smtClean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() {</a:t>
            </a:r>
          </a:p>
          <a:p>
            <a:r>
              <a:rPr lang="hu-HU" dirty="0" smtClean="0"/>
              <a:t>	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more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 smtClean="0"/>
              <a:t>	}</a:t>
            </a:r>
            <a:endParaRPr lang="hu-HU" dirty="0"/>
          </a:p>
          <a:p>
            <a:r>
              <a:rPr lang="hu-HU" dirty="0"/>
              <a:t>}</a:t>
            </a:r>
          </a:p>
        </p:txBody>
      </p:sp>
      <p:sp>
        <p:nvSpPr>
          <p:cNvPr id="41" name="Szövegdoboz 40"/>
          <p:cNvSpPr txBox="1"/>
          <p:nvPr/>
        </p:nvSpPr>
        <p:spPr>
          <a:xfrm>
            <a:off x="6524370" y="5099221"/>
            <a:ext cx="5453448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ThreadExample</a:t>
            </a:r>
            <a:r>
              <a:rPr lang="hu-HU" dirty="0" smtClean="0"/>
              <a:t> </a:t>
            </a:r>
            <a:r>
              <a:rPr lang="hu-HU" dirty="0" err="1"/>
              <a:t>object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 smtClean="0"/>
              <a:t>ThreadExample</a:t>
            </a:r>
            <a:r>
              <a:rPr lang="hu-HU" dirty="0" smtClean="0"/>
              <a:t>();</a:t>
            </a:r>
            <a:endParaRPr lang="hu-HU" dirty="0"/>
          </a:p>
          <a:p>
            <a:r>
              <a:rPr lang="hu-HU" dirty="0" err="1"/>
              <a:t>object.start</a:t>
            </a:r>
            <a:r>
              <a:rPr lang="hu-HU" dirty="0"/>
              <a:t>();</a:t>
            </a:r>
          </a:p>
        </p:txBody>
      </p:sp>
      <p:sp>
        <p:nvSpPr>
          <p:cNvPr id="42" name="Szövegdoboz 41"/>
          <p:cNvSpPr txBox="1"/>
          <p:nvPr/>
        </p:nvSpPr>
        <p:spPr>
          <a:xfrm>
            <a:off x="189471" y="3426940"/>
            <a:ext cx="6054811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 smtClean="0"/>
              <a:t>ThreadExample</a:t>
            </a:r>
            <a:r>
              <a:rPr lang="hu-HU" dirty="0" smtClean="0"/>
              <a:t> </a:t>
            </a:r>
            <a:r>
              <a:rPr lang="hu-HU" dirty="0" err="1">
                <a:solidFill>
                  <a:srgbClr val="FFC000"/>
                </a:solidFill>
              </a:rPr>
              <a:t>implements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Runnable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/>
              <a:t>{</a:t>
            </a:r>
          </a:p>
          <a:p>
            <a:r>
              <a:rPr lang="hu-HU" dirty="0" smtClean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() {</a:t>
            </a:r>
          </a:p>
          <a:p>
            <a:r>
              <a:rPr lang="hu-HU" dirty="0" smtClean="0"/>
              <a:t>	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 more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 smtClean="0"/>
              <a:t>	}</a:t>
            </a:r>
            <a:endParaRPr lang="hu-HU" dirty="0"/>
          </a:p>
          <a:p>
            <a:r>
              <a:rPr lang="hu-HU" dirty="0"/>
              <a:t>}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189471" y="5099221"/>
            <a:ext cx="6054811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object = new Thread(new </a:t>
            </a:r>
            <a:r>
              <a:rPr lang="en-US" dirty="0" err="1" smtClean="0"/>
              <a:t>ThreadExample</a:t>
            </a:r>
            <a:r>
              <a:rPr lang="en-US" dirty="0" smtClean="0"/>
              <a:t>());</a:t>
            </a:r>
            <a:endParaRPr lang="en-US" dirty="0"/>
          </a:p>
          <a:p>
            <a:r>
              <a:rPr lang="hu-HU" dirty="0" err="1"/>
              <a:t>object.start</a:t>
            </a:r>
            <a:r>
              <a:rPr lang="hu-HU" dirty="0"/>
              <a:t>();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357782" y="1434076"/>
            <a:ext cx="55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/>
              <a:t>ways</a:t>
            </a:r>
            <a:r>
              <a:rPr lang="hu-HU" dirty="0"/>
              <a:t> 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Threads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45" name="Szövegdoboz 44"/>
          <p:cNvSpPr txBox="1"/>
          <p:nvPr/>
        </p:nvSpPr>
        <p:spPr>
          <a:xfrm>
            <a:off x="6524369" y="2428792"/>
            <a:ext cx="545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By</a:t>
            </a:r>
            <a:r>
              <a:rPr lang="hu-HU" dirty="0"/>
              <a:t> </a:t>
            </a:r>
            <a:r>
              <a:rPr lang="hu-HU" dirty="0" err="1"/>
              <a:t>extending</a:t>
            </a:r>
            <a:r>
              <a:rPr lang="hu-HU" dirty="0"/>
              <a:t> </a:t>
            </a:r>
            <a:r>
              <a:rPr lang="hu-HU" sz="2800" dirty="0" err="1">
                <a:solidFill>
                  <a:srgbClr val="00B0F0"/>
                </a:solidFill>
              </a:rPr>
              <a:t>Thread</a:t>
            </a:r>
            <a:r>
              <a:rPr lang="hu-HU" sz="2800" dirty="0">
                <a:solidFill>
                  <a:srgbClr val="00B0F0"/>
                </a:solidFill>
              </a:rPr>
              <a:t> </a:t>
            </a:r>
            <a:r>
              <a:rPr lang="hu-HU" sz="2800" dirty="0" err="1" smtClean="0">
                <a:solidFill>
                  <a:srgbClr val="00B0F0"/>
                </a:solidFill>
              </a:rPr>
              <a:t>class</a:t>
            </a:r>
            <a:endParaRPr lang="hu-HU" sz="2800" dirty="0">
              <a:solidFill>
                <a:srgbClr val="00B0F0"/>
              </a:solidFill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189471" y="2428792"/>
            <a:ext cx="6054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implementing</a:t>
            </a:r>
            <a:r>
              <a:rPr lang="hu-HU" dirty="0" smtClean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sz="2800" dirty="0" err="1">
                <a:solidFill>
                  <a:srgbClr val="FFC000"/>
                </a:solidFill>
              </a:rPr>
              <a:t>Runnable</a:t>
            </a:r>
            <a:r>
              <a:rPr lang="hu-HU" sz="2800" dirty="0">
                <a:solidFill>
                  <a:srgbClr val="FFC000"/>
                </a:solidFill>
              </a:rPr>
              <a:t> </a:t>
            </a:r>
            <a:r>
              <a:rPr lang="hu-HU" sz="2800" dirty="0" err="1">
                <a:solidFill>
                  <a:srgbClr val="FFC000"/>
                </a:solidFill>
              </a:rPr>
              <a:t>Interface</a:t>
            </a:r>
            <a:endParaRPr lang="hu-H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12902</TotalTime>
  <Words>337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Java Programming:  Step by Step from A to Z Multithreading </vt:lpstr>
      <vt:lpstr>Multithreading overview</vt:lpstr>
      <vt:lpstr>Advantages of Multithreading</vt:lpstr>
      <vt:lpstr>Life cycle of a thread in Java</vt:lpstr>
      <vt:lpstr>How to create a thread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469</cp:revision>
  <dcterms:created xsi:type="dcterms:W3CDTF">2019-02-12T21:35:40Z</dcterms:created>
  <dcterms:modified xsi:type="dcterms:W3CDTF">2019-05-06T14:54:40Z</dcterms:modified>
</cp:coreProperties>
</file>