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6" r:id="rId2"/>
    <p:sldId id="297" r:id="rId3"/>
    <p:sldId id="298" r:id="rId4"/>
    <p:sldId id="30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Közepesen sötét stílus 4 – 4. jelölőszín">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Világos stílus 1 – 4. jelölőszín">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Közepesen sötét stílus 4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éma alapján készült stílus 1 – 1. jelölőszín">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smtClean="0"/>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smtClean="0"/>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smtClean="0"/>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smtClean="0"/>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smtClean="0"/>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4/8/2019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smtClean="0"/>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527222" y="1447800"/>
            <a:ext cx="11225753" cy="3857368"/>
          </a:xfrm>
        </p:spPr>
        <p:txBody>
          <a:bodyPr/>
          <a:lstStyle/>
          <a:p>
            <a:r>
              <a:rPr lang="hu-HU" b="1" dirty="0" smtClean="0"/>
              <a:t/>
            </a:r>
            <a:br>
              <a:rPr lang="hu-HU" b="1" dirty="0" smtClean="0"/>
            </a:br>
            <a:r>
              <a:rPr lang="en-US" b="1" dirty="0" smtClean="0"/>
              <a:t>Java programing: </a:t>
            </a:r>
            <a:r>
              <a:rPr lang="hu-HU" b="1" dirty="0" smtClean="0"/>
              <a:t/>
            </a:r>
            <a:br>
              <a:rPr lang="hu-HU" b="1" dirty="0" smtClean="0"/>
            </a:br>
            <a:r>
              <a:rPr lang="en-US" b="1" dirty="0" smtClean="0"/>
              <a:t>Step by Step from A to Z</a:t>
            </a:r>
            <a:r>
              <a:rPr lang="hu-HU" sz="4400" b="1" dirty="0" smtClean="0"/>
              <a:t/>
            </a:r>
            <a:br>
              <a:rPr lang="hu-HU" sz="4400" b="1" dirty="0" smtClean="0"/>
            </a:br>
            <a:r>
              <a:rPr lang="hu-HU" dirty="0" err="1">
                <a:solidFill>
                  <a:schemeClr val="bg2">
                    <a:lumMod val="40000"/>
                    <a:lumOff val="60000"/>
                  </a:schemeClr>
                </a:solidFill>
              </a:rPr>
              <a:t>Synchronization</a:t>
            </a:r>
            <a:r>
              <a:rPr lang="hu-HU" dirty="0" smtClean="0">
                <a:solidFill>
                  <a:schemeClr val="bg2">
                    <a:lumMod val="40000"/>
                    <a:lumOff val="60000"/>
                  </a:schemeClr>
                </a:solidFill>
              </a:rPr>
              <a:t/>
            </a:r>
            <a:br>
              <a:rPr lang="hu-HU" dirty="0" smtClean="0">
                <a:solidFill>
                  <a:schemeClr val="bg2">
                    <a:lumMod val="40000"/>
                    <a:lumOff val="60000"/>
                  </a:schemeClr>
                </a:solidFill>
              </a:rPr>
            </a:br>
            <a:endParaRPr lang="hu-HU" sz="4400" dirty="0">
              <a:solidFill>
                <a:schemeClr val="bg2">
                  <a:lumMod val="40000"/>
                  <a:lumOff val="60000"/>
                </a:schemeClr>
              </a:solidFill>
            </a:endParaRPr>
          </a:p>
        </p:txBody>
      </p:sp>
    </p:spTree>
    <p:extLst>
      <p:ext uri="{BB962C8B-B14F-4D97-AF65-F5344CB8AC3E}">
        <p14:creationId xmlns:p14="http://schemas.microsoft.com/office/powerpoint/2010/main" val="283682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églalap 51"/>
          <p:cNvSpPr/>
          <p:nvPr/>
        </p:nvSpPr>
        <p:spPr>
          <a:xfrm>
            <a:off x="-75415" y="2469822"/>
            <a:ext cx="12367967" cy="4336332"/>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p:cNvSpPr>
            <a:spLocks noGrp="1"/>
          </p:cNvSpPr>
          <p:nvPr>
            <p:ph type="title"/>
          </p:nvPr>
        </p:nvSpPr>
        <p:spPr>
          <a:xfrm>
            <a:off x="357782" y="320741"/>
            <a:ext cx="10104267" cy="807671"/>
          </a:xfrm>
        </p:spPr>
        <p:txBody>
          <a:bodyPr/>
          <a:lstStyle/>
          <a:p>
            <a:r>
              <a:rPr lang="hu-HU" sz="4000" dirty="0" err="1">
                <a:solidFill>
                  <a:schemeClr val="tx1"/>
                </a:solidFill>
              </a:rPr>
              <a:t>Synchronization</a:t>
            </a:r>
            <a:r>
              <a:rPr lang="hu-HU" sz="4000" dirty="0">
                <a:solidFill>
                  <a:schemeClr val="tx1"/>
                </a:solidFill>
              </a:rPr>
              <a:t> </a:t>
            </a:r>
            <a:r>
              <a:rPr lang="hu-HU" sz="4000" dirty="0" err="1" smtClean="0"/>
              <a:t>overview</a:t>
            </a:r>
            <a:endParaRPr lang="hu-HU" sz="4000" dirty="0"/>
          </a:p>
        </p:txBody>
      </p:sp>
      <p:sp>
        <p:nvSpPr>
          <p:cNvPr id="4" name="Szövegdoboz 3"/>
          <p:cNvSpPr txBox="1"/>
          <p:nvPr/>
        </p:nvSpPr>
        <p:spPr>
          <a:xfrm>
            <a:off x="357782" y="1030489"/>
            <a:ext cx="11482283" cy="1477328"/>
          </a:xfrm>
          <a:prstGeom prst="rect">
            <a:avLst/>
          </a:prstGeom>
          <a:noFill/>
        </p:spPr>
        <p:txBody>
          <a:bodyPr wrap="square" rtlCol="0">
            <a:spAutoFit/>
          </a:bodyPr>
          <a:lstStyle/>
          <a:p>
            <a:pPr algn="just"/>
            <a:r>
              <a:rPr lang="hu-HU" dirty="0" err="1" smtClean="0"/>
              <a:t>In</a:t>
            </a:r>
            <a:r>
              <a:rPr lang="hu-HU" dirty="0" smtClean="0"/>
              <a:t> a </a:t>
            </a:r>
            <a:r>
              <a:rPr lang="en-US" dirty="0" smtClean="0"/>
              <a:t>multi-threaded environment multiple </a:t>
            </a:r>
            <a:r>
              <a:rPr lang="en-US" dirty="0"/>
              <a:t>threads created from </a:t>
            </a:r>
            <a:r>
              <a:rPr lang="hu-HU" dirty="0" err="1" smtClean="0"/>
              <a:t>the</a:t>
            </a:r>
            <a:r>
              <a:rPr lang="hu-HU" dirty="0" smtClean="0"/>
              <a:t> </a:t>
            </a:r>
            <a:r>
              <a:rPr lang="en-US" dirty="0" smtClean="0"/>
              <a:t>same </a:t>
            </a:r>
            <a:r>
              <a:rPr lang="en-US" dirty="0"/>
              <a:t>Object share object variables and this can lead to data inconsistency when the threads are used to read and update the shared data</a:t>
            </a:r>
            <a:r>
              <a:rPr lang="en-US" dirty="0" smtClean="0"/>
              <a:t>.</a:t>
            </a:r>
            <a:r>
              <a:rPr lang="hu-HU" dirty="0" smtClean="0"/>
              <a:t> </a:t>
            </a:r>
            <a:r>
              <a:rPr lang="en-US" dirty="0"/>
              <a:t>The reason for </a:t>
            </a:r>
            <a:r>
              <a:rPr lang="en-US" dirty="0">
                <a:solidFill>
                  <a:srgbClr val="FFC000"/>
                </a:solidFill>
              </a:rPr>
              <a:t>data inconsistency </a:t>
            </a:r>
            <a:r>
              <a:rPr lang="en-US" dirty="0"/>
              <a:t>is because updating any field value is not an </a:t>
            </a:r>
            <a:r>
              <a:rPr lang="en-US" dirty="0">
                <a:solidFill>
                  <a:srgbClr val="FFC000"/>
                </a:solidFill>
              </a:rPr>
              <a:t>atomic process</a:t>
            </a:r>
            <a:r>
              <a:rPr lang="en-US" dirty="0"/>
              <a:t>, it requires three steps; first to read the current value, second to do the necessary operations to get the updated value and third to assign the updated value to the field reference.</a:t>
            </a:r>
            <a:endParaRPr lang="hu-HU" dirty="0"/>
          </a:p>
        </p:txBody>
      </p:sp>
      <p:sp>
        <p:nvSpPr>
          <p:cNvPr id="7" name="Lekerekített téglalap 6"/>
          <p:cNvSpPr/>
          <p:nvPr/>
        </p:nvSpPr>
        <p:spPr>
          <a:xfrm>
            <a:off x="2542677" y="3896024"/>
            <a:ext cx="2240692" cy="153291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hu-HU"/>
          </a:p>
        </p:txBody>
      </p:sp>
      <p:sp>
        <p:nvSpPr>
          <p:cNvPr id="27" name="Téglalap 26"/>
          <p:cNvSpPr/>
          <p:nvPr/>
        </p:nvSpPr>
        <p:spPr>
          <a:xfrm>
            <a:off x="2748623" y="4390294"/>
            <a:ext cx="411891" cy="87321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4800" dirty="0" smtClean="0"/>
              <a:t>0</a:t>
            </a:r>
            <a:endParaRPr lang="hu-HU" sz="4800" dirty="0"/>
          </a:p>
        </p:txBody>
      </p:sp>
      <p:sp>
        <p:nvSpPr>
          <p:cNvPr id="29" name="Téglalap 28"/>
          <p:cNvSpPr/>
          <p:nvPr/>
        </p:nvSpPr>
        <p:spPr>
          <a:xfrm>
            <a:off x="3230536" y="4390294"/>
            <a:ext cx="411891" cy="87321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4800" dirty="0" smtClean="0"/>
              <a:t>0</a:t>
            </a:r>
            <a:endParaRPr lang="hu-HU" sz="4800" dirty="0"/>
          </a:p>
        </p:txBody>
      </p:sp>
      <p:sp>
        <p:nvSpPr>
          <p:cNvPr id="30" name="Téglalap 29"/>
          <p:cNvSpPr/>
          <p:nvPr/>
        </p:nvSpPr>
        <p:spPr>
          <a:xfrm>
            <a:off x="3712449" y="4394412"/>
            <a:ext cx="411891" cy="87321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4800" dirty="0" smtClean="0"/>
              <a:t>0</a:t>
            </a:r>
            <a:endParaRPr lang="hu-HU" sz="4800" dirty="0"/>
          </a:p>
        </p:txBody>
      </p:sp>
      <p:sp>
        <p:nvSpPr>
          <p:cNvPr id="31" name="Téglalap 30"/>
          <p:cNvSpPr/>
          <p:nvPr/>
        </p:nvSpPr>
        <p:spPr>
          <a:xfrm>
            <a:off x="4194362" y="4390293"/>
            <a:ext cx="411891" cy="87321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4800" dirty="0" smtClean="0"/>
              <a:t>0</a:t>
            </a:r>
            <a:endParaRPr lang="hu-HU" sz="4800" dirty="0"/>
          </a:p>
        </p:txBody>
      </p:sp>
      <p:sp>
        <p:nvSpPr>
          <p:cNvPr id="32" name="Szövegdoboz 31"/>
          <p:cNvSpPr txBox="1"/>
          <p:nvPr/>
        </p:nvSpPr>
        <p:spPr>
          <a:xfrm>
            <a:off x="3001936" y="3956433"/>
            <a:ext cx="1421026" cy="369332"/>
          </a:xfrm>
          <a:prstGeom prst="rect">
            <a:avLst/>
          </a:prstGeom>
          <a:noFill/>
        </p:spPr>
        <p:txBody>
          <a:bodyPr wrap="square" rtlCol="0">
            <a:spAutoFit/>
          </a:bodyPr>
          <a:lstStyle/>
          <a:p>
            <a:pPr algn="ctr"/>
            <a:r>
              <a:rPr lang="hu-HU" dirty="0" smtClean="0">
                <a:solidFill>
                  <a:schemeClr val="bg1"/>
                </a:solidFill>
              </a:rPr>
              <a:t>COUNTER</a:t>
            </a:r>
            <a:endParaRPr lang="hu-HU" dirty="0">
              <a:solidFill>
                <a:schemeClr val="bg1"/>
              </a:solidFill>
            </a:endParaRPr>
          </a:p>
        </p:txBody>
      </p:sp>
      <p:sp>
        <p:nvSpPr>
          <p:cNvPr id="39" name="Lekerekített téglalap 38"/>
          <p:cNvSpPr/>
          <p:nvPr/>
        </p:nvSpPr>
        <p:spPr>
          <a:xfrm>
            <a:off x="7005514" y="3951625"/>
            <a:ext cx="2240692" cy="153291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hu-HU"/>
          </a:p>
        </p:txBody>
      </p:sp>
      <p:sp>
        <p:nvSpPr>
          <p:cNvPr id="40" name="Téglalap 39"/>
          <p:cNvSpPr/>
          <p:nvPr/>
        </p:nvSpPr>
        <p:spPr>
          <a:xfrm>
            <a:off x="7211460" y="4445895"/>
            <a:ext cx="411891" cy="87321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4800" dirty="0" smtClean="0"/>
              <a:t>0</a:t>
            </a:r>
            <a:endParaRPr lang="hu-HU" sz="4800" dirty="0"/>
          </a:p>
        </p:txBody>
      </p:sp>
      <p:sp>
        <p:nvSpPr>
          <p:cNvPr id="41" name="Téglalap 40"/>
          <p:cNvSpPr/>
          <p:nvPr/>
        </p:nvSpPr>
        <p:spPr>
          <a:xfrm>
            <a:off x="7693373" y="4445895"/>
            <a:ext cx="411891" cy="87321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4800" dirty="0" smtClean="0"/>
              <a:t>0</a:t>
            </a:r>
            <a:endParaRPr lang="hu-HU" sz="4800" dirty="0"/>
          </a:p>
        </p:txBody>
      </p:sp>
      <p:sp>
        <p:nvSpPr>
          <p:cNvPr id="42" name="Téglalap 41"/>
          <p:cNvSpPr/>
          <p:nvPr/>
        </p:nvSpPr>
        <p:spPr>
          <a:xfrm>
            <a:off x="8175286" y="4450013"/>
            <a:ext cx="411891" cy="87321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4800" dirty="0" smtClean="0"/>
              <a:t>0</a:t>
            </a:r>
            <a:endParaRPr lang="hu-HU" sz="4800" dirty="0"/>
          </a:p>
        </p:txBody>
      </p:sp>
      <p:sp>
        <p:nvSpPr>
          <p:cNvPr id="43" name="Téglalap 42"/>
          <p:cNvSpPr/>
          <p:nvPr/>
        </p:nvSpPr>
        <p:spPr>
          <a:xfrm>
            <a:off x="8657199" y="4445894"/>
            <a:ext cx="411891" cy="87321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4800" dirty="0" smtClean="0"/>
              <a:t>1</a:t>
            </a:r>
            <a:endParaRPr lang="hu-HU" sz="4800" dirty="0"/>
          </a:p>
        </p:txBody>
      </p:sp>
      <p:sp>
        <p:nvSpPr>
          <p:cNvPr id="44" name="Szövegdoboz 43"/>
          <p:cNvSpPr txBox="1"/>
          <p:nvPr/>
        </p:nvSpPr>
        <p:spPr>
          <a:xfrm>
            <a:off x="7464773" y="4012034"/>
            <a:ext cx="1421026" cy="369332"/>
          </a:xfrm>
          <a:prstGeom prst="rect">
            <a:avLst/>
          </a:prstGeom>
          <a:noFill/>
        </p:spPr>
        <p:txBody>
          <a:bodyPr wrap="square" rtlCol="0">
            <a:spAutoFit/>
          </a:bodyPr>
          <a:lstStyle/>
          <a:p>
            <a:pPr algn="ctr"/>
            <a:r>
              <a:rPr lang="hu-HU" dirty="0" smtClean="0">
                <a:solidFill>
                  <a:schemeClr val="bg1"/>
                </a:solidFill>
              </a:rPr>
              <a:t>COUNTER</a:t>
            </a:r>
            <a:endParaRPr lang="hu-HU" dirty="0">
              <a:solidFill>
                <a:schemeClr val="bg1"/>
              </a:solidFill>
            </a:endParaRPr>
          </a:p>
        </p:txBody>
      </p:sp>
      <p:sp>
        <p:nvSpPr>
          <p:cNvPr id="46" name="Jobbra nyíl 45"/>
          <p:cNvSpPr/>
          <p:nvPr/>
        </p:nvSpPr>
        <p:spPr>
          <a:xfrm rot="2700000">
            <a:off x="6201789" y="3659992"/>
            <a:ext cx="813475" cy="92263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b="1" dirty="0" smtClean="0">
                <a:solidFill>
                  <a:srgbClr val="C00000"/>
                </a:solidFill>
              </a:rPr>
              <a:t>+1</a:t>
            </a:r>
            <a:endParaRPr lang="hu-HU" sz="2800" b="1" dirty="0">
              <a:solidFill>
                <a:srgbClr val="C00000"/>
              </a:solidFill>
            </a:endParaRPr>
          </a:p>
        </p:txBody>
      </p:sp>
      <p:sp>
        <p:nvSpPr>
          <p:cNvPr id="47" name="Jobbra nyíl 46"/>
          <p:cNvSpPr/>
          <p:nvPr/>
        </p:nvSpPr>
        <p:spPr>
          <a:xfrm rot="-2700000">
            <a:off x="6223272" y="4748024"/>
            <a:ext cx="813475" cy="92263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b="1" dirty="0" smtClean="0">
                <a:solidFill>
                  <a:srgbClr val="C00000"/>
                </a:solidFill>
              </a:rPr>
              <a:t>+1</a:t>
            </a:r>
            <a:endParaRPr lang="hu-HU" sz="2800" b="1" dirty="0">
              <a:solidFill>
                <a:srgbClr val="C00000"/>
              </a:solidFill>
            </a:endParaRPr>
          </a:p>
        </p:txBody>
      </p:sp>
      <p:sp>
        <p:nvSpPr>
          <p:cNvPr id="48" name="Szövegdoboz 47"/>
          <p:cNvSpPr txBox="1"/>
          <p:nvPr/>
        </p:nvSpPr>
        <p:spPr>
          <a:xfrm>
            <a:off x="169692" y="2585689"/>
            <a:ext cx="5021369" cy="1200329"/>
          </a:xfrm>
          <a:prstGeom prst="rect">
            <a:avLst/>
          </a:prstGeom>
          <a:solidFill>
            <a:schemeClr val="accent5">
              <a:lumMod val="50000"/>
            </a:schemeClr>
          </a:solidFill>
          <a:ln w="12700">
            <a:noFill/>
          </a:ln>
        </p:spPr>
        <p:txBody>
          <a:bodyPr wrap="square" rtlCol="0">
            <a:spAutoFit/>
          </a:bodyPr>
          <a:lstStyle/>
          <a:p>
            <a:r>
              <a:rPr lang="hu-HU" dirty="0" err="1">
                <a:solidFill>
                  <a:srgbClr val="FFC000"/>
                </a:solidFill>
              </a:rPr>
              <a:t>from</a:t>
            </a:r>
            <a:r>
              <a:rPr lang="hu-HU" dirty="0">
                <a:solidFill>
                  <a:srgbClr val="FFC000"/>
                </a:solidFill>
              </a:rPr>
              <a:t> </a:t>
            </a:r>
            <a:r>
              <a:rPr lang="hu-HU" dirty="0" err="1">
                <a:solidFill>
                  <a:srgbClr val="FFC000"/>
                </a:solidFill>
              </a:rPr>
              <a:t>Thread</a:t>
            </a:r>
            <a:r>
              <a:rPr lang="hu-HU" dirty="0">
                <a:solidFill>
                  <a:srgbClr val="FFC000"/>
                </a:solidFill>
              </a:rPr>
              <a:t> 1 </a:t>
            </a:r>
            <a:r>
              <a:rPr lang="hu-HU" dirty="0" err="1" smtClean="0">
                <a:solidFill>
                  <a:srgbClr val="FFC000"/>
                </a:solidFill>
              </a:rPr>
              <a:t>perspective</a:t>
            </a:r>
            <a:r>
              <a:rPr lang="hu-HU" dirty="0">
                <a:solidFill>
                  <a:srgbClr val="FFC000"/>
                </a:solidFill>
              </a:rPr>
              <a:t> </a:t>
            </a:r>
            <a:r>
              <a:rPr lang="hu-HU" dirty="0" err="1">
                <a:solidFill>
                  <a:srgbClr val="FFC000"/>
                </a:solidFill>
              </a:rPr>
              <a:t>at</a:t>
            </a:r>
            <a:r>
              <a:rPr lang="hu-HU" dirty="0">
                <a:solidFill>
                  <a:srgbClr val="FFC000"/>
                </a:solidFill>
              </a:rPr>
              <a:t> </a:t>
            </a:r>
            <a:r>
              <a:rPr lang="hu-HU" dirty="0" err="1">
                <a:solidFill>
                  <a:srgbClr val="FFC000"/>
                </a:solidFill>
              </a:rPr>
              <a:t>current</a:t>
            </a:r>
            <a:r>
              <a:rPr lang="hu-HU" dirty="0">
                <a:solidFill>
                  <a:srgbClr val="FFC000"/>
                </a:solidFill>
              </a:rPr>
              <a:t> </a:t>
            </a:r>
            <a:r>
              <a:rPr lang="hu-HU" dirty="0" err="1">
                <a:solidFill>
                  <a:srgbClr val="FFC000"/>
                </a:solidFill>
              </a:rPr>
              <a:t>time</a:t>
            </a:r>
            <a:endParaRPr lang="hu-HU" dirty="0" smtClean="0">
              <a:solidFill>
                <a:srgbClr val="FFC000"/>
              </a:solidFill>
            </a:endParaRPr>
          </a:p>
          <a:p>
            <a:r>
              <a:rPr lang="hu-HU" dirty="0" smtClean="0"/>
              <a:t>- </a:t>
            </a:r>
            <a:r>
              <a:rPr lang="hu-HU" dirty="0" err="1" smtClean="0"/>
              <a:t>read</a:t>
            </a:r>
            <a:r>
              <a:rPr lang="hu-HU" dirty="0" smtClean="0"/>
              <a:t> </a:t>
            </a:r>
            <a:r>
              <a:rPr lang="hu-HU" dirty="0" err="1" smtClean="0"/>
              <a:t>current</a:t>
            </a:r>
            <a:r>
              <a:rPr lang="hu-HU" dirty="0" smtClean="0"/>
              <a:t> </a:t>
            </a:r>
            <a:r>
              <a:rPr lang="hu-HU" dirty="0" err="1" smtClean="0"/>
              <a:t>value</a:t>
            </a:r>
            <a:r>
              <a:rPr lang="hu-HU" dirty="0" smtClean="0"/>
              <a:t> </a:t>
            </a:r>
            <a:r>
              <a:rPr lang="hu-HU" dirty="0" err="1" smtClean="0"/>
              <a:t>from</a:t>
            </a:r>
            <a:r>
              <a:rPr lang="hu-HU" dirty="0" smtClean="0"/>
              <a:t> </a:t>
            </a:r>
            <a:r>
              <a:rPr lang="hu-HU" dirty="0" err="1" smtClean="0"/>
              <a:t>the</a:t>
            </a:r>
            <a:r>
              <a:rPr lang="hu-HU" dirty="0" smtClean="0"/>
              <a:t> </a:t>
            </a:r>
            <a:r>
              <a:rPr lang="hu-HU" dirty="0" err="1" smtClean="0"/>
              <a:t>counter</a:t>
            </a:r>
            <a:r>
              <a:rPr lang="hu-HU" dirty="0" smtClean="0"/>
              <a:t>: 0 </a:t>
            </a:r>
          </a:p>
          <a:p>
            <a:r>
              <a:rPr lang="hu-HU" dirty="0" smtClean="0"/>
              <a:t>- </a:t>
            </a:r>
            <a:r>
              <a:rPr lang="hu-HU" dirty="0" err="1" smtClean="0"/>
              <a:t>command</a:t>
            </a:r>
            <a:r>
              <a:rPr lang="hu-HU" dirty="0"/>
              <a:t>: </a:t>
            </a:r>
            <a:r>
              <a:rPr lang="hu-HU" dirty="0" err="1" smtClean="0"/>
              <a:t>increase</a:t>
            </a:r>
            <a:r>
              <a:rPr lang="hu-HU" dirty="0" smtClean="0"/>
              <a:t> </a:t>
            </a:r>
            <a:r>
              <a:rPr lang="hu-HU" dirty="0" err="1" smtClean="0"/>
              <a:t>value</a:t>
            </a:r>
            <a:r>
              <a:rPr lang="hu-HU" dirty="0" smtClean="0"/>
              <a:t> </a:t>
            </a:r>
            <a:r>
              <a:rPr lang="hu-HU" dirty="0" err="1" smtClean="0"/>
              <a:t>with</a:t>
            </a:r>
            <a:r>
              <a:rPr lang="hu-HU" dirty="0" smtClean="0"/>
              <a:t> 1</a:t>
            </a:r>
          </a:p>
          <a:p>
            <a:r>
              <a:rPr lang="hu-HU" dirty="0" smtClean="0"/>
              <a:t>- </a:t>
            </a:r>
            <a:r>
              <a:rPr lang="en-US" dirty="0" smtClean="0"/>
              <a:t>set </a:t>
            </a:r>
            <a:r>
              <a:rPr lang="en-US" dirty="0"/>
              <a:t>the </a:t>
            </a:r>
            <a:r>
              <a:rPr lang="en-US" dirty="0" smtClean="0"/>
              <a:t>counter</a:t>
            </a:r>
            <a:r>
              <a:rPr lang="hu-HU" dirty="0" smtClean="0"/>
              <a:t>’s</a:t>
            </a:r>
            <a:r>
              <a:rPr lang="en-US" dirty="0" smtClean="0"/>
              <a:t> </a:t>
            </a:r>
            <a:r>
              <a:rPr lang="en-US" dirty="0"/>
              <a:t>new value to </a:t>
            </a:r>
            <a:r>
              <a:rPr lang="en-US" dirty="0" smtClean="0"/>
              <a:t>1</a:t>
            </a:r>
            <a:r>
              <a:rPr lang="hu-HU" dirty="0" smtClean="0"/>
              <a:t> (0+1)</a:t>
            </a:r>
            <a:endParaRPr lang="hu-HU" b="1" dirty="0"/>
          </a:p>
        </p:txBody>
      </p:sp>
      <p:sp>
        <p:nvSpPr>
          <p:cNvPr id="50" name="Szövegdoboz 49"/>
          <p:cNvSpPr txBox="1"/>
          <p:nvPr/>
        </p:nvSpPr>
        <p:spPr>
          <a:xfrm>
            <a:off x="169246" y="5531369"/>
            <a:ext cx="5636936" cy="1200329"/>
          </a:xfrm>
          <a:prstGeom prst="rect">
            <a:avLst/>
          </a:prstGeom>
          <a:solidFill>
            <a:schemeClr val="accent5">
              <a:lumMod val="50000"/>
            </a:schemeClr>
          </a:solidFill>
          <a:ln w="12700">
            <a:noFill/>
          </a:ln>
        </p:spPr>
        <p:txBody>
          <a:bodyPr wrap="square" rtlCol="0">
            <a:spAutoFit/>
          </a:bodyPr>
          <a:lstStyle/>
          <a:p>
            <a:r>
              <a:rPr lang="hu-HU" dirty="0" err="1">
                <a:solidFill>
                  <a:srgbClr val="00B0F0"/>
                </a:solidFill>
              </a:rPr>
              <a:t>from</a:t>
            </a:r>
            <a:r>
              <a:rPr lang="hu-HU" dirty="0">
                <a:solidFill>
                  <a:srgbClr val="00B0F0"/>
                </a:solidFill>
              </a:rPr>
              <a:t> </a:t>
            </a:r>
            <a:r>
              <a:rPr lang="hu-HU" dirty="0" err="1">
                <a:solidFill>
                  <a:srgbClr val="00B0F0"/>
                </a:solidFill>
              </a:rPr>
              <a:t>Thread</a:t>
            </a:r>
            <a:r>
              <a:rPr lang="hu-HU" dirty="0">
                <a:solidFill>
                  <a:srgbClr val="00B0F0"/>
                </a:solidFill>
              </a:rPr>
              <a:t> </a:t>
            </a:r>
            <a:r>
              <a:rPr lang="hu-HU" dirty="0" smtClean="0">
                <a:solidFill>
                  <a:srgbClr val="00B0F0"/>
                </a:solidFill>
              </a:rPr>
              <a:t>2 </a:t>
            </a:r>
            <a:r>
              <a:rPr lang="hu-HU" dirty="0" err="1" smtClean="0">
                <a:solidFill>
                  <a:srgbClr val="00B0F0"/>
                </a:solidFill>
              </a:rPr>
              <a:t>perspective</a:t>
            </a:r>
            <a:r>
              <a:rPr lang="hu-HU" dirty="0">
                <a:solidFill>
                  <a:srgbClr val="00B0F0"/>
                </a:solidFill>
              </a:rPr>
              <a:t> </a:t>
            </a:r>
            <a:r>
              <a:rPr lang="hu-HU" dirty="0" err="1">
                <a:solidFill>
                  <a:srgbClr val="00B0F0"/>
                </a:solidFill>
              </a:rPr>
              <a:t>at</a:t>
            </a:r>
            <a:r>
              <a:rPr lang="hu-HU" dirty="0">
                <a:solidFill>
                  <a:srgbClr val="00B0F0"/>
                </a:solidFill>
              </a:rPr>
              <a:t> </a:t>
            </a:r>
            <a:r>
              <a:rPr lang="hu-HU" dirty="0" err="1">
                <a:solidFill>
                  <a:srgbClr val="00B0F0"/>
                </a:solidFill>
              </a:rPr>
              <a:t>current</a:t>
            </a:r>
            <a:r>
              <a:rPr lang="hu-HU" dirty="0">
                <a:solidFill>
                  <a:srgbClr val="00B0F0"/>
                </a:solidFill>
              </a:rPr>
              <a:t> </a:t>
            </a:r>
            <a:r>
              <a:rPr lang="hu-HU" dirty="0" err="1">
                <a:solidFill>
                  <a:srgbClr val="00B0F0"/>
                </a:solidFill>
              </a:rPr>
              <a:t>time</a:t>
            </a:r>
            <a:endParaRPr lang="hu-HU" dirty="0">
              <a:solidFill>
                <a:srgbClr val="00B0F0"/>
              </a:solidFill>
            </a:endParaRPr>
          </a:p>
          <a:p>
            <a:r>
              <a:rPr lang="hu-HU" dirty="0"/>
              <a:t>- </a:t>
            </a:r>
            <a:r>
              <a:rPr lang="hu-HU" dirty="0" err="1"/>
              <a:t>read</a:t>
            </a:r>
            <a:r>
              <a:rPr lang="hu-HU" dirty="0"/>
              <a:t> </a:t>
            </a:r>
            <a:r>
              <a:rPr lang="hu-HU" dirty="0" err="1"/>
              <a:t>current</a:t>
            </a:r>
            <a:r>
              <a:rPr lang="hu-HU" dirty="0"/>
              <a:t> </a:t>
            </a:r>
            <a:r>
              <a:rPr lang="hu-HU" dirty="0" err="1"/>
              <a:t>value</a:t>
            </a:r>
            <a:r>
              <a:rPr lang="hu-HU" dirty="0"/>
              <a:t> </a:t>
            </a:r>
            <a:r>
              <a:rPr lang="hu-HU" dirty="0" err="1"/>
              <a:t>from</a:t>
            </a:r>
            <a:r>
              <a:rPr lang="hu-HU" dirty="0"/>
              <a:t> </a:t>
            </a:r>
            <a:r>
              <a:rPr lang="hu-HU" dirty="0" err="1" smtClean="0"/>
              <a:t>the</a:t>
            </a:r>
            <a:r>
              <a:rPr lang="hu-HU" dirty="0" smtClean="0"/>
              <a:t> </a:t>
            </a:r>
            <a:r>
              <a:rPr lang="hu-HU" dirty="0" err="1" smtClean="0"/>
              <a:t>counter</a:t>
            </a:r>
            <a:r>
              <a:rPr lang="hu-HU" dirty="0"/>
              <a:t>: </a:t>
            </a:r>
            <a:r>
              <a:rPr lang="hu-HU" dirty="0" smtClean="0"/>
              <a:t>0 </a:t>
            </a:r>
            <a:endParaRPr lang="hu-HU" dirty="0"/>
          </a:p>
          <a:p>
            <a:r>
              <a:rPr lang="hu-HU" dirty="0"/>
              <a:t>- </a:t>
            </a:r>
            <a:r>
              <a:rPr lang="hu-HU" dirty="0" err="1"/>
              <a:t>command</a:t>
            </a:r>
            <a:r>
              <a:rPr lang="hu-HU" dirty="0"/>
              <a:t>: </a:t>
            </a:r>
            <a:r>
              <a:rPr lang="hu-HU" dirty="0" err="1" smtClean="0"/>
              <a:t>increase</a:t>
            </a:r>
            <a:r>
              <a:rPr lang="hu-HU" dirty="0" smtClean="0"/>
              <a:t> </a:t>
            </a:r>
            <a:r>
              <a:rPr lang="hu-HU" dirty="0" err="1" smtClean="0"/>
              <a:t>value</a:t>
            </a:r>
            <a:r>
              <a:rPr lang="hu-HU" dirty="0" smtClean="0"/>
              <a:t> </a:t>
            </a:r>
            <a:r>
              <a:rPr lang="hu-HU" dirty="0" err="1" smtClean="0"/>
              <a:t>with</a:t>
            </a:r>
            <a:r>
              <a:rPr lang="hu-HU" dirty="0" smtClean="0"/>
              <a:t> </a:t>
            </a:r>
            <a:r>
              <a:rPr lang="hu-HU" dirty="0"/>
              <a:t>1</a:t>
            </a:r>
          </a:p>
          <a:p>
            <a:r>
              <a:rPr lang="hu-HU" dirty="0"/>
              <a:t>- </a:t>
            </a:r>
            <a:r>
              <a:rPr lang="en-US" dirty="0"/>
              <a:t>set the </a:t>
            </a:r>
            <a:r>
              <a:rPr lang="en-US" dirty="0" smtClean="0"/>
              <a:t>counter</a:t>
            </a:r>
            <a:r>
              <a:rPr lang="hu-HU" dirty="0" smtClean="0"/>
              <a:t>’s</a:t>
            </a:r>
            <a:r>
              <a:rPr lang="en-US" dirty="0" smtClean="0"/>
              <a:t> </a:t>
            </a:r>
            <a:r>
              <a:rPr lang="en-US" dirty="0"/>
              <a:t>new value to 1</a:t>
            </a:r>
            <a:r>
              <a:rPr lang="hu-HU" dirty="0"/>
              <a:t> (0+1)</a:t>
            </a:r>
            <a:endParaRPr lang="hu-HU" b="1" dirty="0"/>
          </a:p>
        </p:txBody>
      </p:sp>
      <p:sp>
        <p:nvSpPr>
          <p:cNvPr id="51" name="Szövegdoboz 50"/>
          <p:cNvSpPr txBox="1"/>
          <p:nvPr/>
        </p:nvSpPr>
        <p:spPr>
          <a:xfrm>
            <a:off x="9355252" y="4273454"/>
            <a:ext cx="2761332" cy="923330"/>
          </a:xfrm>
          <a:prstGeom prst="rect">
            <a:avLst/>
          </a:prstGeom>
          <a:noFill/>
        </p:spPr>
        <p:txBody>
          <a:bodyPr wrap="square" rtlCol="0">
            <a:spAutoFit/>
          </a:bodyPr>
          <a:lstStyle/>
          <a:p>
            <a:pPr algn="ctr"/>
            <a:r>
              <a:rPr lang="en-US" dirty="0"/>
              <a:t>incorrect </a:t>
            </a:r>
            <a:r>
              <a:rPr lang="hu-HU" dirty="0" err="1" smtClean="0"/>
              <a:t>result</a:t>
            </a:r>
            <a:r>
              <a:rPr lang="hu-HU" dirty="0" smtClean="0"/>
              <a:t> </a:t>
            </a:r>
            <a:r>
              <a:rPr lang="en-US" dirty="0" smtClean="0"/>
              <a:t>value</a:t>
            </a:r>
            <a:r>
              <a:rPr lang="hu-HU" dirty="0" smtClean="0"/>
              <a:t> (1)</a:t>
            </a:r>
            <a:r>
              <a:rPr lang="en-US" dirty="0" smtClean="0"/>
              <a:t> </a:t>
            </a:r>
            <a:r>
              <a:rPr lang="en-US" dirty="0"/>
              <a:t>is possible instead </a:t>
            </a:r>
            <a:r>
              <a:rPr lang="en-US" dirty="0" smtClean="0"/>
              <a:t>of</a:t>
            </a:r>
            <a:r>
              <a:rPr lang="hu-HU" dirty="0" smtClean="0"/>
              <a:t> </a:t>
            </a:r>
            <a:r>
              <a:rPr lang="hu-HU" dirty="0" err="1" smtClean="0"/>
              <a:t>the</a:t>
            </a:r>
            <a:r>
              <a:rPr lang="en-US" dirty="0" smtClean="0"/>
              <a:t> </a:t>
            </a:r>
            <a:r>
              <a:rPr lang="en-US" dirty="0"/>
              <a:t>correct </a:t>
            </a:r>
            <a:r>
              <a:rPr lang="en-US" dirty="0" smtClean="0"/>
              <a:t>value</a:t>
            </a:r>
            <a:r>
              <a:rPr lang="hu-HU" dirty="0" smtClean="0"/>
              <a:t> (2)</a:t>
            </a:r>
            <a:endParaRPr lang="hu-HU" dirty="0"/>
          </a:p>
        </p:txBody>
      </p:sp>
      <p:sp>
        <p:nvSpPr>
          <p:cNvPr id="53" name="Szövegdoboz 52"/>
          <p:cNvSpPr txBox="1"/>
          <p:nvPr/>
        </p:nvSpPr>
        <p:spPr>
          <a:xfrm>
            <a:off x="6800016" y="2626674"/>
            <a:ext cx="5186486" cy="923330"/>
          </a:xfrm>
          <a:prstGeom prst="rect">
            <a:avLst/>
          </a:prstGeom>
          <a:noFill/>
        </p:spPr>
        <p:txBody>
          <a:bodyPr wrap="square" rtlCol="0">
            <a:spAutoFit/>
          </a:bodyPr>
          <a:lstStyle/>
          <a:p>
            <a:r>
              <a:rPr lang="hu-HU" dirty="0" err="1" smtClean="0">
                <a:solidFill>
                  <a:srgbClr val="FFFF00"/>
                </a:solidFill>
              </a:rPr>
              <a:t>Solution</a:t>
            </a:r>
            <a:r>
              <a:rPr lang="hu-HU" dirty="0" smtClean="0">
                <a:solidFill>
                  <a:srgbClr val="FFFF00"/>
                </a:solidFill>
              </a:rPr>
              <a:t>: I</a:t>
            </a:r>
            <a:r>
              <a:rPr lang="en-US" dirty="0" smtClean="0">
                <a:solidFill>
                  <a:srgbClr val="FFFF00"/>
                </a:solidFill>
              </a:rPr>
              <a:t>t </a:t>
            </a:r>
            <a:r>
              <a:rPr lang="en-US" dirty="0">
                <a:solidFill>
                  <a:srgbClr val="FFFF00"/>
                </a:solidFill>
              </a:rPr>
              <a:t>needs to be made sure by some </a:t>
            </a:r>
            <a:r>
              <a:rPr lang="en-US" dirty="0" smtClean="0">
                <a:solidFill>
                  <a:srgbClr val="FFFF00"/>
                </a:solidFill>
              </a:rPr>
              <a:t>synchronization</a:t>
            </a:r>
            <a:r>
              <a:rPr lang="hu-HU" dirty="0" smtClean="0">
                <a:solidFill>
                  <a:srgbClr val="FFFF00"/>
                </a:solidFill>
              </a:rPr>
              <a:t> </a:t>
            </a:r>
            <a:r>
              <a:rPr lang="en-US" dirty="0" smtClean="0">
                <a:solidFill>
                  <a:srgbClr val="FFFF00"/>
                </a:solidFill>
              </a:rPr>
              <a:t>that </a:t>
            </a:r>
            <a:r>
              <a:rPr lang="en-US" dirty="0">
                <a:solidFill>
                  <a:srgbClr val="FFFF00"/>
                </a:solidFill>
              </a:rPr>
              <a:t>only one thread can access the resource at a given point of time.</a:t>
            </a:r>
            <a:endParaRPr lang="hu-HU" dirty="0">
              <a:solidFill>
                <a:srgbClr val="FFFF00"/>
              </a:solidFill>
            </a:endParaRPr>
          </a:p>
        </p:txBody>
      </p:sp>
      <p:sp>
        <p:nvSpPr>
          <p:cNvPr id="25" name="Ellipszis 24"/>
          <p:cNvSpPr/>
          <p:nvPr/>
        </p:nvSpPr>
        <p:spPr>
          <a:xfrm>
            <a:off x="5101359" y="2591346"/>
            <a:ext cx="1360279" cy="1360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rgbClr val="FFC000"/>
                </a:solidFill>
              </a:rPr>
              <a:t>Thread</a:t>
            </a:r>
            <a:r>
              <a:rPr lang="hu-HU" dirty="0" smtClean="0">
                <a:solidFill>
                  <a:srgbClr val="FFC000"/>
                </a:solidFill>
              </a:rPr>
              <a:t> 1</a:t>
            </a:r>
            <a:endParaRPr lang="hu-HU" dirty="0">
              <a:solidFill>
                <a:srgbClr val="FFC000"/>
              </a:solidFill>
            </a:endParaRPr>
          </a:p>
        </p:txBody>
      </p:sp>
      <p:sp>
        <p:nvSpPr>
          <p:cNvPr id="45" name="Ellipszis 44"/>
          <p:cNvSpPr/>
          <p:nvPr/>
        </p:nvSpPr>
        <p:spPr>
          <a:xfrm>
            <a:off x="5111553" y="5371419"/>
            <a:ext cx="1360279" cy="1360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rgbClr val="00B0F0"/>
                </a:solidFill>
              </a:rPr>
              <a:t>Thread</a:t>
            </a:r>
            <a:r>
              <a:rPr lang="hu-HU" dirty="0" smtClean="0">
                <a:solidFill>
                  <a:srgbClr val="00B0F0"/>
                </a:solidFill>
              </a:rPr>
              <a:t> 2</a:t>
            </a:r>
            <a:endParaRPr lang="hu-HU" dirty="0">
              <a:solidFill>
                <a:srgbClr val="00B0F0"/>
              </a:solidFill>
            </a:endParaRPr>
          </a:p>
        </p:txBody>
      </p:sp>
      <p:sp>
        <p:nvSpPr>
          <p:cNvPr id="3" name="Szövegdoboz 2"/>
          <p:cNvSpPr txBox="1"/>
          <p:nvPr/>
        </p:nvSpPr>
        <p:spPr>
          <a:xfrm>
            <a:off x="6800016" y="5573445"/>
            <a:ext cx="5442741" cy="1200329"/>
          </a:xfrm>
          <a:prstGeom prst="rect">
            <a:avLst/>
          </a:prstGeom>
          <a:noFill/>
        </p:spPr>
        <p:txBody>
          <a:bodyPr wrap="square" rtlCol="0">
            <a:spAutoFit/>
          </a:bodyPr>
          <a:lstStyle/>
          <a:p>
            <a:r>
              <a:rPr lang="en-US" dirty="0">
                <a:solidFill>
                  <a:srgbClr val="FFFF00"/>
                </a:solidFill>
              </a:rPr>
              <a:t>Thread safety in java is the process to make our program safe to use in multithreaded environment. Synchronization is the easiest and most widely used tool for thread safety in java.</a:t>
            </a:r>
            <a:endParaRPr lang="hu-HU" dirty="0">
              <a:solidFill>
                <a:srgbClr val="FFFF00"/>
              </a:solidFill>
            </a:endParaRPr>
          </a:p>
        </p:txBody>
      </p:sp>
    </p:spTree>
    <p:extLst>
      <p:ext uri="{BB962C8B-B14F-4D97-AF65-F5344CB8AC3E}">
        <p14:creationId xmlns:p14="http://schemas.microsoft.com/office/powerpoint/2010/main" val="272574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500"/>
                                        <p:tgtEl>
                                          <p:spTgt spid="4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fade">
                                      <p:cBhvr>
                                        <p:cTn id="7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 grpId="0"/>
      <p:bldP spid="4" grpId="0"/>
      <p:bldP spid="7" grpId="0" animBg="1"/>
      <p:bldP spid="27" grpId="0" animBg="1"/>
      <p:bldP spid="29" grpId="0" animBg="1"/>
      <p:bldP spid="30" grpId="0" animBg="1"/>
      <p:bldP spid="31" grpId="0" animBg="1"/>
      <p:bldP spid="32" grpId="0"/>
      <p:bldP spid="39" grpId="0" animBg="1"/>
      <p:bldP spid="40" grpId="0" animBg="1"/>
      <p:bldP spid="41" grpId="0" animBg="1"/>
      <p:bldP spid="42" grpId="0" animBg="1"/>
      <p:bldP spid="43" grpId="0" animBg="1"/>
      <p:bldP spid="44" grpId="0"/>
      <p:bldP spid="46" grpId="0" animBg="1"/>
      <p:bldP spid="47" grpId="0" animBg="1"/>
      <p:bldP spid="48" grpId="0" animBg="1"/>
      <p:bldP spid="50" grpId="0" animBg="1"/>
      <p:bldP spid="51" grpId="0"/>
      <p:bldP spid="53" grpId="0"/>
      <p:bldP spid="25" grpId="0" animBg="1"/>
      <p:bldP spid="45"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églalap 13"/>
          <p:cNvSpPr/>
          <p:nvPr/>
        </p:nvSpPr>
        <p:spPr>
          <a:xfrm>
            <a:off x="-65988" y="2526277"/>
            <a:ext cx="12358541" cy="4021489"/>
          </a:xfrm>
          <a:prstGeom prst="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 name="Téglalap 4"/>
          <p:cNvSpPr/>
          <p:nvPr/>
        </p:nvSpPr>
        <p:spPr>
          <a:xfrm>
            <a:off x="7579149" y="3176836"/>
            <a:ext cx="2177592" cy="20833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hu-HU"/>
          </a:p>
        </p:txBody>
      </p:sp>
      <p:sp>
        <p:nvSpPr>
          <p:cNvPr id="28" name="Téglalap 27"/>
          <p:cNvSpPr/>
          <p:nvPr/>
        </p:nvSpPr>
        <p:spPr>
          <a:xfrm>
            <a:off x="9756741" y="3176836"/>
            <a:ext cx="2177592" cy="20833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hu-HU"/>
          </a:p>
        </p:txBody>
      </p:sp>
      <p:sp>
        <p:nvSpPr>
          <p:cNvPr id="2" name="Cím 1"/>
          <p:cNvSpPr>
            <a:spLocks noGrp="1"/>
          </p:cNvSpPr>
          <p:nvPr>
            <p:ph type="title"/>
          </p:nvPr>
        </p:nvSpPr>
        <p:spPr>
          <a:xfrm>
            <a:off x="357782" y="452718"/>
            <a:ext cx="10104267" cy="807671"/>
          </a:xfrm>
        </p:spPr>
        <p:txBody>
          <a:bodyPr/>
          <a:lstStyle/>
          <a:p>
            <a:r>
              <a:rPr lang="hu-HU" sz="4000" dirty="0" smtClean="0">
                <a:solidFill>
                  <a:schemeClr val="tx1"/>
                </a:solidFill>
              </a:rPr>
              <a:t>The Java Monitor</a:t>
            </a:r>
            <a:endParaRPr lang="hu-HU" sz="4000" dirty="0"/>
          </a:p>
        </p:txBody>
      </p:sp>
      <p:sp>
        <p:nvSpPr>
          <p:cNvPr id="4" name="Szövegdoboz 3"/>
          <p:cNvSpPr txBox="1"/>
          <p:nvPr/>
        </p:nvSpPr>
        <p:spPr>
          <a:xfrm>
            <a:off x="357782" y="1105588"/>
            <a:ext cx="11504704" cy="1477328"/>
          </a:xfrm>
          <a:prstGeom prst="rect">
            <a:avLst/>
          </a:prstGeom>
          <a:noFill/>
        </p:spPr>
        <p:txBody>
          <a:bodyPr wrap="square" rtlCol="0">
            <a:spAutoFit/>
          </a:bodyPr>
          <a:lstStyle/>
          <a:p>
            <a:pPr algn="just"/>
            <a:r>
              <a:rPr lang="en-US" dirty="0"/>
              <a:t>A monitor is mechanism to control concurrent access to an object. This </a:t>
            </a:r>
            <a:r>
              <a:rPr lang="en-US" dirty="0" smtClean="0"/>
              <a:t>prevents</a:t>
            </a:r>
            <a:r>
              <a:rPr lang="hu-HU" dirty="0"/>
              <a:t> </a:t>
            </a:r>
            <a:r>
              <a:rPr lang="hu-HU" dirty="0" err="1" smtClean="0"/>
              <a:t>multiple</a:t>
            </a:r>
            <a:r>
              <a:rPr lang="en-US" dirty="0" smtClean="0"/>
              <a:t> </a:t>
            </a:r>
            <a:r>
              <a:rPr lang="hu-HU" dirty="0" smtClean="0"/>
              <a:t>t</a:t>
            </a:r>
            <a:r>
              <a:rPr lang="en-US" dirty="0" err="1" smtClean="0"/>
              <a:t>hreads</a:t>
            </a:r>
            <a:r>
              <a:rPr lang="en-US" dirty="0" smtClean="0"/>
              <a:t> accessing </a:t>
            </a:r>
            <a:r>
              <a:rPr lang="en-US" dirty="0"/>
              <a:t>the monitored (synchronized) section at the same time. One will start, and </a:t>
            </a:r>
            <a:r>
              <a:rPr lang="hu-HU" dirty="0" err="1" smtClean="0"/>
              <a:t>the</a:t>
            </a:r>
            <a:r>
              <a:rPr lang="hu-HU" dirty="0" smtClean="0"/>
              <a:t> </a:t>
            </a:r>
            <a:r>
              <a:rPr lang="en-US" dirty="0" smtClean="0"/>
              <a:t>monitor </a:t>
            </a:r>
            <a:r>
              <a:rPr lang="en-US" dirty="0"/>
              <a:t>will prevent the other from accessing the region before </a:t>
            </a:r>
            <a:r>
              <a:rPr lang="hu-HU" dirty="0" err="1"/>
              <a:t>the</a:t>
            </a:r>
            <a:r>
              <a:rPr lang="hu-HU" dirty="0"/>
              <a:t> </a:t>
            </a:r>
            <a:r>
              <a:rPr lang="hu-HU" dirty="0" err="1" smtClean="0"/>
              <a:t>previous</a:t>
            </a:r>
            <a:r>
              <a:rPr lang="en-US" dirty="0" smtClean="0"/>
              <a:t> </a:t>
            </a:r>
            <a:r>
              <a:rPr lang="en-US" dirty="0"/>
              <a:t>one </a:t>
            </a:r>
            <a:r>
              <a:rPr lang="en-US" dirty="0" smtClean="0"/>
              <a:t>finishes.</a:t>
            </a:r>
            <a:r>
              <a:rPr lang="hu-HU" dirty="0" smtClean="0"/>
              <a:t> </a:t>
            </a:r>
            <a:r>
              <a:rPr lang="hu-HU" dirty="0" err="1"/>
              <a:t>Only</a:t>
            </a:r>
            <a:r>
              <a:rPr lang="hu-HU" dirty="0"/>
              <a:t> </a:t>
            </a:r>
            <a:r>
              <a:rPr lang="hu-HU" dirty="0" err="1"/>
              <a:t>one</a:t>
            </a:r>
            <a:r>
              <a:rPr lang="hu-HU" dirty="0"/>
              <a:t> </a:t>
            </a:r>
            <a:r>
              <a:rPr lang="hu-HU" dirty="0" err="1"/>
              <a:t>thread</a:t>
            </a:r>
            <a:r>
              <a:rPr lang="hu-HU" dirty="0"/>
              <a:t> </a:t>
            </a:r>
            <a:r>
              <a:rPr lang="hu-HU" dirty="0" err="1"/>
              <a:t>at</a:t>
            </a:r>
            <a:r>
              <a:rPr lang="hu-HU" dirty="0"/>
              <a:t> a </a:t>
            </a:r>
            <a:r>
              <a:rPr lang="hu-HU" dirty="0" err="1"/>
              <a:t>time</a:t>
            </a:r>
            <a:r>
              <a:rPr lang="hu-HU" dirty="0"/>
              <a:t> </a:t>
            </a:r>
            <a:r>
              <a:rPr lang="hu-HU" dirty="0" err="1"/>
              <a:t>may</a:t>
            </a:r>
            <a:r>
              <a:rPr lang="hu-HU" dirty="0"/>
              <a:t> hold a </a:t>
            </a:r>
            <a:r>
              <a:rPr lang="hu-HU" dirty="0" err="1"/>
              <a:t>lock</a:t>
            </a:r>
            <a:r>
              <a:rPr lang="hu-HU" dirty="0"/>
              <a:t> </a:t>
            </a:r>
            <a:r>
              <a:rPr lang="hu-HU" dirty="0" err="1"/>
              <a:t>on</a:t>
            </a:r>
            <a:r>
              <a:rPr lang="hu-HU" dirty="0"/>
              <a:t> </a:t>
            </a:r>
            <a:r>
              <a:rPr lang="hu-HU" dirty="0" err="1"/>
              <a:t>a</a:t>
            </a:r>
            <a:r>
              <a:rPr lang="hu-HU" dirty="0"/>
              <a:t> </a:t>
            </a:r>
            <a:r>
              <a:rPr lang="hu-HU" dirty="0" smtClean="0"/>
              <a:t>monitor.</a:t>
            </a:r>
            <a:endParaRPr lang="hu-HU" dirty="0"/>
          </a:p>
          <a:p>
            <a:pPr algn="just"/>
            <a:endParaRPr lang="hu-HU" dirty="0"/>
          </a:p>
        </p:txBody>
      </p:sp>
      <p:sp>
        <p:nvSpPr>
          <p:cNvPr id="26" name="Ellipszis 25"/>
          <p:cNvSpPr/>
          <p:nvPr/>
        </p:nvSpPr>
        <p:spPr>
          <a:xfrm>
            <a:off x="10816174" y="3293012"/>
            <a:ext cx="584886" cy="58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33" name="Téglalap 32"/>
          <p:cNvSpPr/>
          <p:nvPr/>
        </p:nvSpPr>
        <p:spPr>
          <a:xfrm>
            <a:off x="5401557" y="3176836"/>
            <a:ext cx="2177592" cy="20833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hu-HU"/>
          </a:p>
        </p:txBody>
      </p:sp>
      <p:sp>
        <p:nvSpPr>
          <p:cNvPr id="34" name="Ellipszis 33"/>
          <p:cNvSpPr/>
          <p:nvPr/>
        </p:nvSpPr>
        <p:spPr>
          <a:xfrm>
            <a:off x="11302289" y="3924715"/>
            <a:ext cx="584886" cy="58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35" name="Ellipszis 34"/>
          <p:cNvSpPr/>
          <p:nvPr/>
        </p:nvSpPr>
        <p:spPr>
          <a:xfrm>
            <a:off x="10125513" y="3672088"/>
            <a:ext cx="584886" cy="58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36" name="Ellipszis 35"/>
          <p:cNvSpPr/>
          <p:nvPr/>
        </p:nvSpPr>
        <p:spPr>
          <a:xfrm>
            <a:off x="5978780" y="3306590"/>
            <a:ext cx="584886" cy="584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37" name="Ellipszis 36"/>
          <p:cNvSpPr/>
          <p:nvPr/>
        </p:nvSpPr>
        <p:spPr>
          <a:xfrm>
            <a:off x="6690728" y="3679924"/>
            <a:ext cx="584886" cy="584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38" name="Ellipszis 37"/>
          <p:cNvSpPr/>
          <p:nvPr/>
        </p:nvSpPr>
        <p:spPr>
          <a:xfrm>
            <a:off x="5868633" y="4144195"/>
            <a:ext cx="584886" cy="584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49" name="Ellipszis 48"/>
          <p:cNvSpPr/>
          <p:nvPr/>
        </p:nvSpPr>
        <p:spPr>
          <a:xfrm>
            <a:off x="10732207" y="4334675"/>
            <a:ext cx="584886" cy="58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53" name="Ellipszis 52"/>
          <p:cNvSpPr/>
          <p:nvPr/>
        </p:nvSpPr>
        <p:spPr>
          <a:xfrm>
            <a:off x="8373168" y="3924715"/>
            <a:ext cx="584886" cy="5875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6" name="Jobbra nyíl 5"/>
          <p:cNvSpPr/>
          <p:nvPr/>
        </p:nvSpPr>
        <p:spPr>
          <a:xfrm>
            <a:off x="5239997" y="3931085"/>
            <a:ext cx="518474" cy="58488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smtClean="0">
                <a:solidFill>
                  <a:schemeClr val="bg1"/>
                </a:solidFill>
              </a:rPr>
              <a:t>1</a:t>
            </a:r>
            <a:endParaRPr lang="hu-HU" sz="2000" b="1" dirty="0">
              <a:solidFill>
                <a:schemeClr val="bg1"/>
              </a:solidFill>
            </a:endParaRPr>
          </a:p>
        </p:txBody>
      </p:sp>
      <p:sp>
        <p:nvSpPr>
          <p:cNvPr id="54" name="Jobbra nyíl 53"/>
          <p:cNvSpPr/>
          <p:nvPr/>
        </p:nvSpPr>
        <p:spPr>
          <a:xfrm>
            <a:off x="7419935" y="3924715"/>
            <a:ext cx="518474" cy="58488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smtClean="0">
                <a:solidFill>
                  <a:schemeClr val="bg1"/>
                </a:solidFill>
              </a:rPr>
              <a:t>2</a:t>
            </a:r>
            <a:endParaRPr lang="hu-HU" sz="2000" b="1" dirty="0">
              <a:solidFill>
                <a:schemeClr val="bg1"/>
              </a:solidFill>
            </a:endParaRPr>
          </a:p>
        </p:txBody>
      </p:sp>
      <p:sp>
        <p:nvSpPr>
          <p:cNvPr id="55" name="Jobbra nyíl 54"/>
          <p:cNvSpPr/>
          <p:nvPr/>
        </p:nvSpPr>
        <p:spPr>
          <a:xfrm>
            <a:off x="9597527" y="3454946"/>
            <a:ext cx="518474" cy="58488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b="1" dirty="0" smtClean="0">
                <a:solidFill>
                  <a:schemeClr val="bg1"/>
                </a:solidFill>
              </a:rPr>
              <a:t>3</a:t>
            </a:r>
            <a:endParaRPr lang="hu-HU" sz="2000" b="1" dirty="0">
              <a:solidFill>
                <a:schemeClr val="bg1"/>
              </a:solidFill>
            </a:endParaRPr>
          </a:p>
        </p:txBody>
      </p:sp>
      <p:sp>
        <p:nvSpPr>
          <p:cNvPr id="56" name="Jobbra nyíl 55"/>
          <p:cNvSpPr/>
          <p:nvPr/>
        </p:nvSpPr>
        <p:spPr>
          <a:xfrm rot="10800000">
            <a:off x="9392813" y="4316924"/>
            <a:ext cx="518474" cy="58488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57" name="Jobbra nyíl 56"/>
          <p:cNvSpPr/>
          <p:nvPr/>
        </p:nvSpPr>
        <p:spPr>
          <a:xfrm rot="5400000">
            <a:off x="8406374" y="5044712"/>
            <a:ext cx="518474" cy="58488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Szövegdoboz 7"/>
          <p:cNvSpPr txBox="1"/>
          <p:nvPr/>
        </p:nvSpPr>
        <p:spPr>
          <a:xfrm>
            <a:off x="8807522" y="3276836"/>
            <a:ext cx="1085123" cy="369332"/>
          </a:xfrm>
          <a:prstGeom prst="rect">
            <a:avLst/>
          </a:prstGeom>
          <a:noFill/>
        </p:spPr>
        <p:txBody>
          <a:bodyPr wrap="square" rtlCol="0">
            <a:spAutoFit/>
          </a:bodyPr>
          <a:lstStyle/>
          <a:p>
            <a:r>
              <a:rPr lang="hu-HU" dirty="0" err="1" smtClean="0">
                <a:solidFill>
                  <a:schemeClr val="bg1"/>
                </a:solidFill>
              </a:rPr>
              <a:t>release</a:t>
            </a:r>
            <a:endParaRPr lang="hu-HU" dirty="0">
              <a:solidFill>
                <a:schemeClr val="bg1"/>
              </a:solidFill>
            </a:endParaRPr>
          </a:p>
        </p:txBody>
      </p:sp>
      <p:sp>
        <p:nvSpPr>
          <p:cNvPr id="9" name="Szövegdoboz 8"/>
          <p:cNvSpPr txBox="1"/>
          <p:nvPr/>
        </p:nvSpPr>
        <p:spPr>
          <a:xfrm>
            <a:off x="9725130" y="4676043"/>
            <a:ext cx="1162087" cy="369332"/>
          </a:xfrm>
          <a:prstGeom prst="rect">
            <a:avLst/>
          </a:prstGeom>
          <a:noFill/>
        </p:spPr>
        <p:txBody>
          <a:bodyPr wrap="square" rtlCol="0">
            <a:spAutoFit/>
          </a:bodyPr>
          <a:lstStyle/>
          <a:p>
            <a:r>
              <a:rPr lang="hu-HU" dirty="0" err="1"/>
              <a:t>acquire</a:t>
            </a:r>
            <a:endParaRPr lang="hu-HU" dirty="0"/>
          </a:p>
        </p:txBody>
      </p:sp>
      <p:sp>
        <p:nvSpPr>
          <p:cNvPr id="58" name="Szövegdoboz 57"/>
          <p:cNvSpPr txBox="1"/>
          <p:nvPr/>
        </p:nvSpPr>
        <p:spPr>
          <a:xfrm>
            <a:off x="6581651" y="4278086"/>
            <a:ext cx="1162087" cy="369332"/>
          </a:xfrm>
          <a:prstGeom prst="rect">
            <a:avLst/>
          </a:prstGeom>
          <a:noFill/>
        </p:spPr>
        <p:txBody>
          <a:bodyPr wrap="square" rtlCol="0">
            <a:spAutoFit/>
          </a:bodyPr>
          <a:lstStyle/>
          <a:p>
            <a:r>
              <a:rPr lang="hu-HU" dirty="0" err="1"/>
              <a:t>acquire</a:t>
            </a:r>
            <a:endParaRPr lang="hu-HU" dirty="0"/>
          </a:p>
        </p:txBody>
      </p:sp>
      <p:sp>
        <p:nvSpPr>
          <p:cNvPr id="59" name="Szövegdoboz 58"/>
          <p:cNvSpPr txBox="1"/>
          <p:nvPr/>
        </p:nvSpPr>
        <p:spPr>
          <a:xfrm>
            <a:off x="7823079" y="4729081"/>
            <a:ext cx="1803365" cy="369332"/>
          </a:xfrm>
          <a:prstGeom prst="rect">
            <a:avLst/>
          </a:prstGeom>
          <a:noFill/>
        </p:spPr>
        <p:txBody>
          <a:bodyPr wrap="square" rtlCol="0">
            <a:spAutoFit/>
          </a:bodyPr>
          <a:lstStyle/>
          <a:p>
            <a:r>
              <a:rPr lang="hu-HU" dirty="0" err="1" smtClean="0"/>
              <a:t>release</a:t>
            </a:r>
            <a:r>
              <a:rPr lang="hu-HU" dirty="0" smtClean="0"/>
              <a:t> &amp; </a:t>
            </a:r>
            <a:r>
              <a:rPr lang="hu-HU" dirty="0" err="1" smtClean="0"/>
              <a:t>exit</a:t>
            </a:r>
            <a:endParaRPr lang="hu-HU" dirty="0"/>
          </a:p>
        </p:txBody>
      </p:sp>
      <p:sp>
        <p:nvSpPr>
          <p:cNvPr id="60" name="Szövegdoboz 59"/>
          <p:cNvSpPr txBox="1"/>
          <p:nvPr/>
        </p:nvSpPr>
        <p:spPr>
          <a:xfrm>
            <a:off x="5076024" y="4430712"/>
            <a:ext cx="853328" cy="369332"/>
          </a:xfrm>
          <a:prstGeom prst="rect">
            <a:avLst/>
          </a:prstGeom>
          <a:noFill/>
        </p:spPr>
        <p:txBody>
          <a:bodyPr wrap="square" rtlCol="0">
            <a:spAutoFit/>
          </a:bodyPr>
          <a:lstStyle/>
          <a:p>
            <a:r>
              <a:rPr lang="hu-HU" dirty="0" smtClean="0"/>
              <a:t>enter</a:t>
            </a:r>
            <a:endParaRPr lang="hu-HU" dirty="0"/>
          </a:p>
        </p:txBody>
      </p:sp>
      <p:sp>
        <p:nvSpPr>
          <p:cNvPr id="10" name="Szövegdoboz 9"/>
          <p:cNvSpPr txBox="1"/>
          <p:nvPr/>
        </p:nvSpPr>
        <p:spPr>
          <a:xfrm>
            <a:off x="7587581" y="2526277"/>
            <a:ext cx="2177592" cy="523220"/>
          </a:xfrm>
          <a:prstGeom prst="rect">
            <a:avLst/>
          </a:prstGeom>
          <a:noFill/>
        </p:spPr>
        <p:txBody>
          <a:bodyPr wrap="square" rtlCol="0">
            <a:spAutoFit/>
          </a:bodyPr>
          <a:lstStyle/>
          <a:p>
            <a:pPr algn="ctr"/>
            <a:r>
              <a:rPr lang="hu-HU" sz="2800" dirty="0" smtClean="0"/>
              <a:t>The </a:t>
            </a:r>
            <a:r>
              <a:rPr lang="hu-HU" sz="2800" dirty="0" err="1" smtClean="0"/>
              <a:t>Owner</a:t>
            </a:r>
            <a:endParaRPr lang="hu-HU" sz="2800" dirty="0"/>
          </a:p>
        </p:txBody>
      </p:sp>
      <p:sp>
        <p:nvSpPr>
          <p:cNvPr id="61" name="Szövegdoboz 60"/>
          <p:cNvSpPr txBox="1"/>
          <p:nvPr/>
        </p:nvSpPr>
        <p:spPr>
          <a:xfrm>
            <a:off x="5401557" y="2681145"/>
            <a:ext cx="2177592" cy="369332"/>
          </a:xfrm>
          <a:prstGeom prst="rect">
            <a:avLst/>
          </a:prstGeom>
          <a:noFill/>
        </p:spPr>
        <p:txBody>
          <a:bodyPr wrap="square" rtlCol="0">
            <a:spAutoFit/>
          </a:bodyPr>
          <a:lstStyle/>
          <a:p>
            <a:pPr algn="ctr"/>
            <a:r>
              <a:rPr lang="hu-HU" dirty="0" err="1" smtClean="0"/>
              <a:t>Entry</a:t>
            </a:r>
            <a:r>
              <a:rPr lang="hu-HU" dirty="0" smtClean="0"/>
              <a:t> </a:t>
            </a:r>
            <a:r>
              <a:rPr lang="hu-HU" dirty="0" err="1" smtClean="0"/>
              <a:t>Set</a:t>
            </a:r>
            <a:endParaRPr lang="hu-HU" dirty="0"/>
          </a:p>
        </p:txBody>
      </p:sp>
      <p:sp>
        <p:nvSpPr>
          <p:cNvPr id="62" name="Szövegdoboz 61"/>
          <p:cNvSpPr txBox="1"/>
          <p:nvPr/>
        </p:nvSpPr>
        <p:spPr>
          <a:xfrm>
            <a:off x="9745635" y="2682210"/>
            <a:ext cx="2177592" cy="369332"/>
          </a:xfrm>
          <a:prstGeom prst="rect">
            <a:avLst/>
          </a:prstGeom>
          <a:noFill/>
        </p:spPr>
        <p:txBody>
          <a:bodyPr wrap="square" rtlCol="0">
            <a:spAutoFit/>
          </a:bodyPr>
          <a:lstStyle/>
          <a:p>
            <a:pPr algn="ctr"/>
            <a:r>
              <a:rPr lang="hu-HU" dirty="0" err="1" smtClean="0"/>
              <a:t>Wait</a:t>
            </a:r>
            <a:r>
              <a:rPr lang="hu-HU" dirty="0" smtClean="0"/>
              <a:t> </a:t>
            </a:r>
            <a:r>
              <a:rPr lang="hu-HU" dirty="0" err="1" smtClean="0"/>
              <a:t>Set</a:t>
            </a:r>
            <a:endParaRPr lang="hu-HU" dirty="0"/>
          </a:p>
        </p:txBody>
      </p:sp>
      <p:sp>
        <p:nvSpPr>
          <p:cNvPr id="11" name="Szövegdoboz 10"/>
          <p:cNvSpPr txBox="1"/>
          <p:nvPr/>
        </p:nvSpPr>
        <p:spPr>
          <a:xfrm>
            <a:off x="8768284" y="5988508"/>
            <a:ext cx="1965955" cy="369332"/>
          </a:xfrm>
          <a:prstGeom prst="rect">
            <a:avLst/>
          </a:prstGeom>
          <a:noFill/>
        </p:spPr>
        <p:txBody>
          <a:bodyPr wrap="square" rtlCol="0">
            <a:spAutoFit/>
          </a:bodyPr>
          <a:lstStyle/>
          <a:p>
            <a:r>
              <a:rPr lang="hu-HU" dirty="0" err="1" smtClean="0"/>
              <a:t>Waiting</a:t>
            </a:r>
            <a:r>
              <a:rPr lang="hu-HU" dirty="0" smtClean="0"/>
              <a:t> </a:t>
            </a:r>
            <a:r>
              <a:rPr lang="hu-HU" dirty="0" err="1" smtClean="0"/>
              <a:t>Thread</a:t>
            </a:r>
            <a:r>
              <a:rPr lang="hu-HU" dirty="0" smtClean="0"/>
              <a:t>:</a:t>
            </a:r>
            <a:endParaRPr lang="hu-HU" dirty="0"/>
          </a:p>
        </p:txBody>
      </p:sp>
      <p:sp>
        <p:nvSpPr>
          <p:cNvPr id="63" name="Szövegdoboz 62"/>
          <p:cNvSpPr txBox="1"/>
          <p:nvPr/>
        </p:nvSpPr>
        <p:spPr>
          <a:xfrm>
            <a:off x="5856499" y="5967862"/>
            <a:ext cx="1887239" cy="369332"/>
          </a:xfrm>
          <a:prstGeom prst="rect">
            <a:avLst/>
          </a:prstGeom>
          <a:noFill/>
        </p:spPr>
        <p:txBody>
          <a:bodyPr wrap="square" rtlCol="0">
            <a:spAutoFit/>
          </a:bodyPr>
          <a:lstStyle/>
          <a:p>
            <a:r>
              <a:rPr lang="hu-HU" dirty="0" err="1"/>
              <a:t>A</a:t>
            </a:r>
            <a:r>
              <a:rPr lang="hu-HU" dirty="0" err="1" smtClean="0"/>
              <a:t>ctive</a:t>
            </a:r>
            <a:r>
              <a:rPr lang="hu-HU" dirty="0" smtClean="0"/>
              <a:t> </a:t>
            </a:r>
            <a:r>
              <a:rPr lang="hu-HU" dirty="0" err="1" smtClean="0"/>
              <a:t>Thread</a:t>
            </a:r>
            <a:r>
              <a:rPr lang="hu-HU" dirty="0" smtClean="0"/>
              <a:t>:</a:t>
            </a:r>
            <a:endParaRPr lang="hu-HU" dirty="0"/>
          </a:p>
        </p:txBody>
      </p:sp>
      <p:sp>
        <p:nvSpPr>
          <p:cNvPr id="64" name="Ellipszis 63"/>
          <p:cNvSpPr/>
          <p:nvPr/>
        </p:nvSpPr>
        <p:spPr>
          <a:xfrm>
            <a:off x="7701529" y="5858745"/>
            <a:ext cx="584886" cy="58756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65" name="Ellipszis 64"/>
          <p:cNvSpPr/>
          <p:nvPr/>
        </p:nvSpPr>
        <p:spPr>
          <a:xfrm>
            <a:off x="10710465" y="5858745"/>
            <a:ext cx="584886" cy="58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t</a:t>
            </a:r>
            <a:endParaRPr lang="hu-HU" dirty="0"/>
          </a:p>
        </p:txBody>
      </p:sp>
      <p:sp>
        <p:nvSpPr>
          <p:cNvPr id="12" name="Szövegdoboz 11"/>
          <p:cNvSpPr txBox="1"/>
          <p:nvPr/>
        </p:nvSpPr>
        <p:spPr>
          <a:xfrm>
            <a:off x="9546990" y="4406821"/>
            <a:ext cx="282804" cy="400110"/>
          </a:xfrm>
          <a:prstGeom prst="rect">
            <a:avLst/>
          </a:prstGeom>
          <a:noFill/>
        </p:spPr>
        <p:txBody>
          <a:bodyPr wrap="square" rtlCol="0">
            <a:spAutoFit/>
          </a:bodyPr>
          <a:lstStyle/>
          <a:p>
            <a:r>
              <a:rPr lang="hu-HU" sz="2000" b="1" dirty="0" smtClean="0">
                <a:solidFill>
                  <a:schemeClr val="bg1"/>
                </a:solidFill>
              </a:rPr>
              <a:t>4</a:t>
            </a:r>
            <a:endParaRPr lang="hu-HU" sz="2000" b="1" dirty="0">
              <a:solidFill>
                <a:schemeClr val="bg1"/>
              </a:solidFill>
            </a:endParaRPr>
          </a:p>
        </p:txBody>
      </p:sp>
      <p:sp>
        <p:nvSpPr>
          <p:cNvPr id="66" name="Szövegdoboz 65"/>
          <p:cNvSpPr txBox="1"/>
          <p:nvPr/>
        </p:nvSpPr>
        <p:spPr>
          <a:xfrm>
            <a:off x="8491924" y="5075421"/>
            <a:ext cx="282804" cy="400110"/>
          </a:xfrm>
          <a:prstGeom prst="rect">
            <a:avLst/>
          </a:prstGeom>
          <a:noFill/>
        </p:spPr>
        <p:txBody>
          <a:bodyPr wrap="square" rtlCol="0">
            <a:spAutoFit/>
          </a:bodyPr>
          <a:lstStyle/>
          <a:p>
            <a:r>
              <a:rPr lang="hu-HU" sz="2000" b="1" dirty="0" smtClean="0">
                <a:solidFill>
                  <a:schemeClr val="bg1"/>
                </a:solidFill>
              </a:rPr>
              <a:t>5</a:t>
            </a:r>
            <a:endParaRPr lang="hu-HU" sz="2000" b="1" dirty="0">
              <a:solidFill>
                <a:schemeClr val="bg1"/>
              </a:solidFill>
            </a:endParaRPr>
          </a:p>
        </p:txBody>
      </p:sp>
      <p:sp>
        <p:nvSpPr>
          <p:cNvPr id="13" name="Szövegdoboz 12"/>
          <p:cNvSpPr txBox="1"/>
          <p:nvPr/>
        </p:nvSpPr>
        <p:spPr>
          <a:xfrm>
            <a:off x="113122" y="2577448"/>
            <a:ext cx="5304546" cy="3970318"/>
          </a:xfrm>
          <a:prstGeom prst="rect">
            <a:avLst/>
          </a:prstGeom>
          <a:noFill/>
          <a:ln w="12700">
            <a:noFill/>
          </a:ln>
        </p:spPr>
        <p:txBody>
          <a:bodyPr wrap="square" rtlCol="0">
            <a:spAutoFit/>
          </a:bodyPr>
          <a:lstStyle/>
          <a:p>
            <a:r>
              <a:rPr lang="hu-HU" b="1" dirty="0" smtClean="0"/>
              <a:t>1</a:t>
            </a:r>
            <a:r>
              <a:rPr lang="hu-HU" dirty="0" smtClean="0"/>
              <a:t>. </a:t>
            </a:r>
            <a:r>
              <a:rPr lang="en-US" dirty="0" smtClean="0"/>
              <a:t>Threads </a:t>
            </a:r>
            <a:r>
              <a:rPr lang="en-US" dirty="0"/>
              <a:t>enter to acquire lock</a:t>
            </a:r>
            <a:r>
              <a:rPr lang="en-US" dirty="0" smtClean="0"/>
              <a:t>.</a:t>
            </a:r>
            <a:r>
              <a:rPr lang="hu-HU" dirty="0"/>
              <a:t> </a:t>
            </a:r>
            <a:r>
              <a:rPr lang="hu-HU" dirty="0" smtClean="0"/>
              <a:t>(</a:t>
            </a:r>
            <a:r>
              <a:rPr lang="hu-HU" dirty="0" err="1" smtClean="0"/>
              <a:t>Entry</a:t>
            </a:r>
            <a:r>
              <a:rPr lang="hu-HU" dirty="0" smtClean="0"/>
              <a:t> </a:t>
            </a:r>
            <a:r>
              <a:rPr lang="hu-HU" dirty="0" err="1"/>
              <a:t>S</a:t>
            </a:r>
            <a:r>
              <a:rPr lang="hu-HU" dirty="0" err="1" smtClean="0"/>
              <a:t>et</a:t>
            </a:r>
            <a:r>
              <a:rPr lang="hu-HU" dirty="0" smtClean="0"/>
              <a:t>)</a:t>
            </a:r>
          </a:p>
          <a:p>
            <a:pPr marL="342900" indent="-342900">
              <a:buAutoNum type="arabicPeriod"/>
            </a:pPr>
            <a:endParaRPr lang="en-US" dirty="0"/>
          </a:p>
          <a:p>
            <a:r>
              <a:rPr lang="en-US" b="1" dirty="0">
                <a:solidFill>
                  <a:srgbClr val="FFC000"/>
                </a:solidFill>
              </a:rPr>
              <a:t>2</a:t>
            </a:r>
            <a:r>
              <a:rPr lang="en-US" dirty="0">
                <a:solidFill>
                  <a:srgbClr val="FFC000"/>
                </a:solidFill>
              </a:rPr>
              <a:t>.</a:t>
            </a:r>
            <a:r>
              <a:rPr lang="en-US" dirty="0"/>
              <a:t> </a:t>
            </a:r>
            <a:r>
              <a:rPr lang="en-US" dirty="0">
                <a:solidFill>
                  <a:srgbClr val="FFC000"/>
                </a:solidFill>
              </a:rPr>
              <a:t>Lock is acquired </a:t>
            </a:r>
            <a:r>
              <a:rPr lang="en-US" dirty="0" smtClean="0">
                <a:solidFill>
                  <a:srgbClr val="FFC000"/>
                </a:solidFill>
              </a:rPr>
              <a:t>by </a:t>
            </a:r>
            <a:r>
              <a:rPr lang="en-US" dirty="0">
                <a:solidFill>
                  <a:srgbClr val="FFC000"/>
                </a:solidFill>
              </a:rPr>
              <a:t>thread</a:t>
            </a:r>
            <a:r>
              <a:rPr lang="en-US" dirty="0" smtClean="0">
                <a:solidFill>
                  <a:srgbClr val="FFC000"/>
                </a:solidFill>
              </a:rPr>
              <a:t>.</a:t>
            </a:r>
            <a:r>
              <a:rPr lang="hu-HU" dirty="0" smtClean="0">
                <a:solidFill>
                  <a:srgbClr val="FFC000"/>
                </a:solidFill>
              </a:rPr>
              <a:t> (</a:t>
            </a:r>
            <a:r>
              <a:rPr lang="hu-HU" dirty="0" err="1" smtClean="0">
                <a:solidFill>
                  <a:srgbClr val="FFC000"/>
                </a:solidFill>
              </a:rPr>
              <a:t>Owner</a:t>
            </a:r>
            <a:r>
              <a:rPr lang="hu-HU" dirty="0" smtClean="0">
                <a:solidFill>
                  <a:srgbClr val="FFC000"/>
                </a:solidFill>
              </a:rPr>
              <a:t>)</a:t>
            </a:r>
            <a:endParaRPr lang="hu-HU" dirty="0">
              <a:solidFill>
                <a:srgbClr val="FFC000"/>
              </a:solidFill>
            </a:endParaRPr>
          </a:p>
          <a:p>
            <a:endParaRPr lang="en-US" dirty="0">
              <a:solidFill>
                <a:srgbClr val="FFC000"/>
              </a:solidFill>
            </a:endParaRPr>
          </a:p>
          <a:p>
            <a:r>
              <a:rPr lang="en-US" b="1" dirty="0"/>
              <a:t>3</a:t>
            </a:r>
            <a:r>
              <a:rPr lang="en-US" dirty="0"/>
              <a:t>. Now thread goes to waiting state </a:t>
            </a:r>
            <a:r>
              <a:rPr lang="hu-HU" dirty="0" smtClean="0"/>
              <a:t>(</a:t>
            </a:r>
            <a:r>
              <a:rPr lang="hu-HU" dirty="0" err="1" smtClean="0"/>
              <a:t>Wait</a:t>
            </a:r>
            <a:endParaRPr lang="hu-HU" dirty="0" smtClean="0"/>
          </a:p>
          <a:p>
            <a:r>
              <a:rPr lang="hu-HU" dirty="0" err="1" smtClean="0"/>
              <a:t>Set</a:t>
            </a:r>
            <a:r>
              <a:rPr lang="hu-HU" dirty="0" smtClean="0"/>
              <a:t>) </a:t>
            </a:r>
            <a:r>
              <a:rPr lang="en-US" dirty="0" smtClean="0"/>
              <a:t>if </a:t>
            </a:r>
            <a:r>
              <a:rPr lang="en-US" dirty="0"/>
              <a:t>you call </a:t>
            </a:r>
            <a:r>
              <a:rPr lang="en-US" dirty="0">
                <a:solidFill>
                  <a:srgbClr val="00B0F0"/>
                </a:solidFill>
              </a:rPr>
              <a:t>wait()</a:t>
            </a:r>
            <a:r>
              <a:rPr lang="en-US" dirty="0"/>
              <a:t> method on the object. </a:t>
            </a:r>
            <a:endParaRPr lang="hu-HU" dirty="0" smtClean="0"/>
          </a:p>
          <a:p>
            <a:r>
              <a:rPr lang="en-US" dirty="0" smtClean="0"/>
              <a:t>Otherwise </a:t>
            </a:r>
            <a:r>
              <a:rPr lang="en-US" dirty="0"/>
              <a:t>it releases the lock and exits</a:t>
            </a:r>
            <a:r>
              <a:rPr lang="en-US" dirty="0" smtClean="0"/>
              <a:t>.</a:t>
            </a:r>
            <a:r>
              <a:rPr lang="hu-HU" dirty="0" smtClean="0"/>
              <a:t> (5)</a:t>
            </a:r>
          </a:p>
          <a:p>
            <a:r>
              <a:rPr lang="en-US" dirty="0"/>
              <a:t>If you call </a:t>
            </a:r>
            <a:r>
              <a:rPr lang="en-US" dirty="0">
                <a:solidFill>
                  <a:srgbClr val="92D050"/>
                </a:solidFill>
              </a:rPr>
              <a:t>notify() </a:t>
            </a:r>
            <a:r>
              <a:rPr lang="en-US" dirty="0"/>
              <a:t>or </a:t>
            </a:r>
            <a:r>
              <a:rPr lang="en-US" dirty="0" err="1">
                <a:solidFill>
                  <a:srgbClr val="92D050"/>
                </a:solidFill>
              </a:rPr>
              <a:t>notifyAll</a:t>
            </a:r>
            <a:r>
              <a:rPr lang="en-US" dirty="0">
                <a:solidFill>
                  <a:srgbClr val="92D050"/>
                </a:solidFill>
              </a:rPr>
              <a:t>() </a:t>
            </a:r>
            <a:r>
              <a:rPr lang="en-US" dirty="0"/>
              <a:t>method it wakes up </a:t>
            </a:r>
            <a:r>
              <a:rPr lang="hu-HU" dirty="0" err="1" smtClean="0"/>
              <a:t>the</a:t>
            </a:r>
            <a:r>
              <a:rPr lang="hu-HU" dirty="0" smtClean="0"/>
              <a:t> </a:t>
            </a:r>
            <a:r>
              <a:rPr lang="en-US" dirty="0" smtClean="0"/>
              <a:t>thread </a:t>
            </a:r>
            <a:r>
              <a:rPr lang="en-US" dirty="0"/>
              <a:t>(threads</a:t>
            </a:r>
            <a:r>
              <a:rPr lang="en-US" dirty="0" smtClean="0"/>
              <a:t>).</a:t>
            </a:r>
            <a:endParaRPr lang="hu-HU" dirty="0" smtClean="0"/>
          </a:p>
          <a:p>
            <a:endParaRPr lang="hu-HU" dirty="0" smtClean="0"/>
          </a:p>
          <a:p>
            <a:r>
              <a:rPr lang="en-US" b="1" dirty="0">
                <a:solidFill>
                  <a:srgbClr val="FFC000"/>
                </a:solidFill>
              </a:rPr>
              <a:t>4</a:t>
            </a:r>
            <a:r>
              <a:rPr lang="en-US" dirty="0">
                <a:solidFill>
                  <a:srgbClr val="FFC000"/>
                </a:solidFill>
              </a:rPr>
              <a:t>. Now </a:t>
            </a:r>
            <a:r>
              <a:rPr lang="hu-HU" dirty="0" err="1" smtClean="0">
                <a:solidFill>
                  <a:srgbClr val="FFC000"/>
                </a:solidFill>
              </a:rPr>
              <a:t>the</a:t>
            </a:r>
            <a:r>
              <a:rPr lang="hu-HU" dirty="0" smtClean="0">
                <a:solidFill>
                  <a:srgbClr val="FFC000"/>
                </a:solidFill>
              </a:rPr>
              <a:t> </a:t>
            </a:r>
            <a:r>
              <a:rPr lang="en-US" dirty="0" smtClean="0">
                <a:solidFill>
                  <a:srgbClr val="FFC000"/>
                </a:solidFill>
              </a:rPr>
              <a:t>thread </a:t>
            </a:r>
            <a:r>
              <a:rPr lang="en-US" dirty="0">
                <a:solidFill>
                  <a:srgbClr val="FFC000"/>
                </a:solidFill>
              </a:rPr>
              <a:t>is available to acquire lock</a:t>
            </a:r>
            <a:r>
              <a:rPr lang="en-US" dirty="0" smtClean="0">
                <a:solidFill>
                  <a:srgbClr val="FFC000"/>
                </a:solidFill>
              </a:rPr>
              <a:t>.</a:t>
            </a:r>
            <a:endParaRPr lang="hu-HU" dirty="0" smtClean="0">
              <a:solidFill>
                <a:srgbClr val="FFC000"/>
              </a:solidFill>
            </a:endParaRPr>
          </a:p>
          <a:p>
            <a:endParaRPr lang="en-US" dirty="0">
              <a:solidFill>
                <a:srgbClr val="FFC000"/>
              </a:solidFill>
            </a:endParaRPr>
          </a:p>
          <a:p>
            <a:r>
              <a:rPr lang="en-US" b="1" dirty="0"/>
              <a:t>5</a:t>
            </a:r>
            <a:r>
              <a:rPr lang="en-US" dirty="0"/>
              <a:t>. After completion of the task, thread releases the lock and exits the monitor </a:t>
            </a:r>
            <a:r>
              <a:rPr lang="en-US" dirty="0" smtClean="0"/>
              <a:t>state.</a:t>
            </a:r>
            <a:endParaRPr lang="hu-HU" dirty="0" smtClean="0"/>
          </a:p>
        </p:txBody>
      </p:sp>
      <p:sp>
        <p:nvSpPr>
          <p:cNvPr id="15" name="Szövegdoboz 14"/>
          <p:cNvSpPr txBox="1"/>
          <p:nvPr/>
        </p:nvSpPr>
        <p:spPr>
          <a:xfrm>
            <a:off x="6550630" y="2137395"/>
            <a:ext cx="4039408" cy="369332"/>
          </a:xfrm>
          <a:prstGeom prst="rect">
            <a:avLst/>
          </a:prstGeom>
          <a:noFill/>
        </p:spPr>
        <p:txBody>
          <a:bodyPr wrap="square" rtlCol="0">
            <a:spAutoFit/>
          </a:bodyPr>
          <a:lstStyle/>
          <a:p>
            <a:pPr algn="r"/>
            <a:r>
              <a:rPr lang="en-US" dirty="0">
                <a:solidFill>
                  <a:srgbClr val="FFC000"/>
                </a:solidFill>
              </a:rPr>
              <a:t>The operation of the Java </a:t>
            </a:r>
            <a:r>
              <a:rPr lang="en-US" dirty="0" smtClean="0">
                <a:solidFill>
                  <a:srgbClr val="FFC000"/>
                </a:solidFill>
              </a:rPr>
              <a:t>Monitor</a:t>
            </a:r>
            <a:r>
              <a:rPr lang="hu-HU" dirty="0" smtClean="0">
                <a:solidFill>
                  <a:srgbClr val="FFC000"/>
                </a:solidFill>
              </a:rPr>
              <a:t>  </a:t>
            </a:r>
            <a:endParaRPr lang="hu-HU" dirty="0">
              <a:solidFill>
                <a:srgbClr val="FFC000"/>
              </a:solidFill>
            </a:endParaRPr>
          </a:p>
        </p:txBody>
      </p:sp>
    </p:spTree>
    <p:extLst>
      <p:ext uri="{BB962C8B-B14F-4D97-AF65-F5344CB8AC3E}">
        <p14:creationId xmlns:p14="http://schemas.microsoft.com/office/powerpoint/2010/main" val="246535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500"/>
                                        <p:tgtEl>
                                          <p:spTgt spid="5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500"/>
                                        <p:tgtEl>
                                          <p:spTgt spid="5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fade">
                                      <p:cBhvr>
                                        <p:cTn id="78" dur="500"/>
                                        <p:tgtEl>
                                          <p:spTgt spid="6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fade">
                                      <p:cBhvr>
                                        <p:cTn id="81" dur="500"/>
                                        <p:tgtEl>
                                          <p:spTgt spid="1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fade">
                                      <p:cBhvr>
                                        <p:cTn id="84" dur="500"/>
                                        <p:tgtEl>
                                          <p:spTgt spid="6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fade">
                                      <p:cBhvr>
                                        <p:cTn id="87" dur="500"/>
                                        <p:tgtEl>
                                          <p:spTgt spid="6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fade">
                                      <p:cBhvr>
                                        <p:cTn id="90" dur="500"/>
                                        <p:tgtEl>
                                          <p:spTgt spid="1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fade">
                                      <p:cBhvr>
                                        <p:cTn id="93" dur="500"/>
                                        <p:tgtEl>
                                          <p:spTgt spid="6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500"/>
                                        <p:tgtEl>
                                          <p:spTgt spid="1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fade">
                                      <p:cBhvr>
                                        <p:cTn id="105" dur="500"/>
                                        <p:tgtEl>
                                          <p:spTgt spid="6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fade">
                                      <p:cBhvr>
                                        <p:cTn id="108" dur="500"/>
                                        <p:tgtEl>
                                          <p:spTgt spid="1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fade">
                                      <p:cBhvr>
                                        <p:cTn id="1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28" grpId="0" animBg="1"/>
      <p:bldP spid="2" grpId="0"/>
      <p:bldP spid="4" grpId="0"/>
      <p:bldP spid="26" grpId="0" animBg="1"/>
      <p:bldP spid="33" grpId="0" animBg="1"/>
      <p:bldP spid="34" grpId="0" animBg="1"/>
      <p:bldP spid="35" grpId="0" animBg="1"/>
      <p:bldP spid="36" grpId="0" animBg="1"/>
      <p:bldP spid="37" grpId="0" animBg="1"/>
      <p:bldP spid="38" grpId="0" animBg="1"/>
      <p:bldP spid="49" grpId="0" animBg="1"/>
      <p:bldP spid="53" grpId="0" animBg="1"/>
      <p:bldP spid="6" grpId="0" animBg="1"/>
      <p:bldP spid="54" grpId="0" animBg="1"/>
      <p:bldP spid="55" grpId="0" animBg="1"/>
      <p:bldP spid="56" grpId="0" animBg="1"/>
      <p:bldP spid="57" grpId="0" animBg="1"/>
      <p:bldP spid="8" grpId="0"/>
      <p:bldP spid="9" grpId="0"/>
      <p:bldP spid="58" grpId="0"/>
      <p:bldP spid="59" grpId="0"/>
      <p:bldP spid="60" grpId="0"/>
      <p:bldP spid="10" grpId="0"/>
      <p:bldP spid="61" grpId="0"/>
      <p:bldP spid="62" grpId="0"/>
      <p:bldP spid="11" grpId="0"/>
      <p:bldP spid="63" grpId="0"/>
      <p:bldP spid="64" grpId="0" animBg="1"/>
      <p:bldP spid="65" grpId="0" animBg="1"/>
      <p:bldP spid="12" grpId="0"/>
      <p:bldP spid="66"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57782" y="452718"/>
            <a:ext cx="10104267" cy="807671"/>
          </a:xfrm>
        </p:spPr>
        <p:txBody>
          <a:bodyPr/>
          <a:lstStyle/>
          <a:p>
            <a:r>
              <a:rPr lang="hu-HU" sz="4000" dirty="0">
                <a:solidFill>
                  <a:schemeClr val="tx1"/>
                </a:solidFill>
              </a:rPr>
              <a:t>Java </a:t>
            </a:r>
            <a:r>
              <a:rPr lang="hu-HU" sz="4000" dirty="0" err="1" smtClean="0">
                <a:solidFill>
                  <a:schemeClr val="tx1"/>
                </a:solidFill>
              </a:rPr>
              <a:t>synchronized</a:t>
            </a:r>
            <a:r>
              <a:rPr lang="hu-HU" sz="4000" dirty="0" smtClean="0">
                <a:solidFill>
                  <a:schemeClr val="tx1"/>
                </a:solidFill>
              </a:rPr>
              <a:t> </a:t>
            </a:r>
            <a:r>
              <a:rPr lang="en-US" sz="4000" dirty="0"/>
              <a:t>keyword</a:t>
            </a:r>
            <a:endParaRPr lang="hu-HU" sz="4000" dirty="0"/>
          </a:p>
        </p:txBody>
      </p:sp>
      <p:sp>
        <p:nvSpPr>
          <p:cNvPr id="4" name="Szövegdoboz 3"/>
          <p:cNvSpPr txBox="1"/>
          <p:nvPr/>
        </p:nvSpPr>
        <p:spPr>
          <a:xfrm>
            <a:off x="357782" y="1397817"/>
            <a:ext cx="11504704" cy="1200329"/>
          </a:xfrm>
          <a:prstGeom prst="rect">
            <a:avLst/>
          </a:prstGeom>
          <a:noFill/>
        </p:spPr>
        <p:txBody>
          <a:bodyPr wrap="square" rtlCol="0">
            <a:spAutoFit/>
          </a:bodyPr>
          <a:lstStyle/>
          <a:p>
            <a:pPr algn="just"/>
            <a:r>
              <a:rPr lang="hu-HU" dirty="0" smtClean="0"/>
              <a:t>S</a:t>
            </a:r>
            <a:r>
              <a:rPr lang="en-US" dirty="0" err="1" smtClean="0"/>
              <a:t>ynchronized</a:t>
            </a:r>
            <a:r>
              <a:rPr lang="en-US" dirty="0" smtClean="0"/>
              <a:t> </a:t>
            </a:r>
            <a:r>
              <a:rPr lang="en-US" dirty="0"/>
              <a:t>in Java is an implementation of the Monitor concept </a:t>
            </a:r>
            <a:r>
              <a:rPr lang="hu-HU" dirty="0" smtClean="0"/>
              <a:t> and </a:t>
            </a:r>
            <a:r>
              <a:rPr lang="en-US" dirty="0" smtClean="0"/>
              <a:t>JVM </a:t>
            </a:r>
            <a:r>
              <a:rPr lang="en-US" dirty="0"/>
              <a:t>guarantees that synchronized code will be executed by only one thread at a time. </a:t>
            </a:r>
            <a:r>
              <a:rPr lang="hu-HU" dirty="0" smtClean="0"/>
              <a:t>J</a:t>
            </a:r>
            <a:r>
              <a:rPr lang="en-US" dirty="0" err="1" smtClean="0"/>
              <a:t>ava</a:t>
            </a:r>
            <a:r>
              <a:rPr lang="en-US" dirty="0" smtClean="0"/>
              <a:t> </a:t>
            </a:r>
            <a:r>
              <a:rPr lang="en-US" dirty="0"/>
              <a:t>keyword </a:t>
            </a:r>
            <a:r>
              <a:rPr lang="en-US" dirty="0">
                <a:solidFill>
                  <a:srgbClr val="FFC000"/>
                </a:solidFill>
              </a:rPr>
              <a:t>synchronized</a:t>
            </a:r>
            <a:r>
              <a:rPr lang="en-US" dirty="0"/>
              <a:t> is used to create </a:t>
            </a:r>
            <a:r>
              <a:rPr lang="hu-HU" dirty="0" err="1" smtClean="0"/>
              <a:t>this</a:t>
            </a:r>
            <a:r>
              <a:rPr lang="en-US" dirty="0" smtClean="0"/>
              <a:t> </a:t>
            </a:r>
            <a:r>
              <a:rPr lang="en-US" dirty="0"/>
              <a:t>and internally it uses locks on Object or Class to make sure only one thread is executing the synchronized code.</a:t>
            </a:r>
            <a:endParaRPr lang="hu-HU" dirty="0"/>
          </a:p>
        </p:txBody>
      </p:sp>
      <p:sp>
        <p:nvSpPr>
          <p:cNvPr id="3" name="Szövegdoboz 2"/>
          <p:cNvSpPr txBox="1"/>
          <p:nvPr/>
        </p:nvSpPr>
        <p:spPr>
          <a:xfrm>
            <a:off x="357782" y="2642373"/>
            <a:ext cx="11312165" cy="369332"/>
          </a:xfrm>
          <a:prstGeom prst="rect">
            <a:avLst/>
          </a:prstGeom>
          <a:noFill/>
        </p:spPr>
        <p:txBody>
          <a:bodyPr wrap="square" rtlCol="0">
            <a:spAutoFit/>
          </a:bodyPr>
          <a:lstStyle/>
          <a:p>
            <a:r>
              <a:rPr lang="hu-HU" dirty="0" err="1" smtClean="0"/>
              <a:t>There</a:t>
            </a:r>
            <a:r>
              <a:rPr lang="hu-HU" dirty="0" smtClean="0"/>
              <a:t> </a:t>
            </a:r>
            <a:r>
              <a:rPr lang="hu-HU" dirty="0" err="1" smtClean="0"/>
              <a:t>are</a:t>
            </a:r>
            <a:r>
              <a:rPr lang="hu-HU" dirty="0" smtClean="0"/>
              <a:t> </a:t>
            </a:r>
            <a:r>
              <a:rPr lang="hu-HU" dirty="0" err="1" smtClean="0"/>
              <a:t>different</a:t>
            </a:r>
            <a:r>
              <a:rPr lang="en-US" dirty="0" smtClean="0"/>
              <a:t> </a:t>
            </a:r>
            <a:r>
              <a:rPr lang="en-US" dirty="0"/>
              <a:t>ways in </a:t>
            </a:r>
            <a:r>
              <a:rPr lang="en-US" dirty="0" smtClean="0"/>
              <a:t>java</a:t>
            </a:r>
            <a:r>
              <a:rPr lang="hu-HU" dirty="0" smtClean="0"/>
              <a:t> </a:t>
            </a:r>
            <a:r>
              <a:rPr lang="en-US" dirty="0"/>
              <a:t>to create synchronized </a:t>
            </a:r>
            <a:r>
              <a:rPr lang="en-US" dirty="0" smtClean="0"/>
              <a:t>code</a:t>
            </a:r>
            <a:r>
              <a:rPr lang="hu-HU" dirty="0" smtClean="0"/>
              <a:t>:</a:t>
            </a:r>
            <a:r>
              <a:rPr lang="en-US" dirty="0" smtClean="0"/>
              <a:t> </a:t>
            </a:r>
            <a:endParaRPr lang="hu-HU" dirty="0"/>
          </a:p>
        </p:txBody>
      </p:sp>
      <p:sp>
        <p:nvSpPr>
          <p:cNvPr id="7" name="Szövegdoboz 6"/>
          <p:cNvSpPr txBox="1"/>
          <p:nvPr/>
        </p:nvSpPr>
        <p:spPr>
          <a:xfrm>
            <a:off x="1249051" y="3380741"/>
            <a:ext cx="4100659" cy="369332"/>
          </a:xfrm>
          <a:prstGeom prst="rect">
            <a:avLst/>
          </a:prstGeom>
          <a:noFill/>
        </p:spPr>
        <p:txBody>
          <a:bodyPr wrap="square" rtlCol="0">
            <a:spAutoFit/>
          </a:bodyPr>
          <a:lstStyle/>
          <a:p>
            <a:r>
              <a:rPr lang="hu-HU" dirty="0" err="1"/>
              <a:t>by</a:t>
            </a:r>
            <a:r>
              <a:rPr lang="hu-HU" dirty="0"/>
              <a:t> </a:t>
            </a:r>
            <a:r>
              <a:rPr lang="hu-HU" dirty="0" err="1"/>
              <a:t>synchronized</a:t>
            </a:r>
            <a:r>
              <a:rPr lang="hu-HU" dirty="0"/>
              <a:t> </a:t>
            </a:r>
            <a:r>
              <a:rPr lang="hu-HU" dirty="0" err="1"/>
              <a:t>method</a:t>
            </a:r>
            <a:endParaRPr lang="hu-HU" dirty="0"/>
          </a:p>
        </p:txBody>
      </p:sp>
      <p:sp>
        <p:nvSpPr>
          <p:cNvPr id="16" name="Szövegdoboz 15"/>
          <p:cNvSpPr txBox="1"/>
          <p:nvPr/>
        </p:nvSpPr>
        <p:spPr>
          <a:xfrm>
            <a:off x="1249051" y="4443663"/>
            <a:ext cx="3139126" cy="369332"/>
          </a:xfrm>
          <a:prstGeom prst="rect">
            <a:avLst/>
          </a:prstGeom>
          <a:noFill/>
        </p:spPr>
        <p:txBody>
          <a:bodyPr wrap="square" rtlCol="0">
            <a:spAutoFit/>
          </a:bodyPr>
          <a:lstStyle/>
          <a:p>
            <a:r>
              <a:rPr lang="hu-HU" dirty="0" err="1"/>
              <a:t>by</a:t>
            </a:r>
            <a:r>
              <a:rPr lang="hu-HU" dirty="0"/>
              <a:t> </a:t>
            </a:r>
            <a:r>
              <a:rPr lang="hu-HU" dirty="0" err="1"/>
              <a:t>static</a:t>
            </a:r>
            <a:r>
              <a:rPr lang="hu-HU" dirty="0"/>
              <a:t> </a:t>
            </a:r>
            <a:r>
              <a:rPr lang="hu-HU" dirty="0" err="1"/>
              <a:t>synchronization</a:t>
            </a:r>
            <a:endParaRPr lang="hu-HU" dirty="0"/>
          </a:p>
        </p:txBody>
      </p:sp>
      <p:sp>
        <p:nvSpPr>
          <p:cNvPr id="17" name="Szövegdoboz 16"/>
          <p:cNvSpPr txBox="1"/>
          <p:nvPr/>
        </p:nvSpPr>
        <p:spPr>
          <a:xfrm>
            <a:off x="1249051" y="5503933"/>
            <a:ext cx="3337089" cy="369332"/>
          </a:xfrm>
          <a:prstGeom prst="rect">
            <a:avLst/>
          </a:prstGeom>
          <a:noFill/>
        </p:spPr>
        <p:txBody>
          <a:bodyPr wrap="square" rtlCol="0">
            <a:spAutoFit/>
          </a:bodyPr>
          <a:lstStyle/>
          <a:p>
            <a:r>
              <a:rPr lang="hu-HU" dirty="0" err="1"/>
              <a:t>by</a:t>
            </a:r>
            <a:r>
              <a:rPr lang="hu-HU" dirty="0"/>
              <a:t> </a:t>
            </a:r>
            <a:r>
              <a:rPr lang="hu-HU" dirty="0" err="1"/>
              <a:t>synchronized</a:t>
            </a:r>
            <a:r>
              <a:rPr lang="hu-HU" dirty="0"/>
              <a:t> </a:t>
            </a:r>
            <a:r>
              <a:rPr lang="hu-HU" dirty="0" err="1"/>
              <a:t>block</a:t>
            </a:r>
            <a:endParaRPr lang="hu-HU" dirty="0"/>
          </a:p>
        </p:txBody>
      </p:sp>
      <p:sp>
        <p:nvSpPr>
          <p:cNvPr id="18" name="Szövegdoboz 17"/>
          <p:cNvSpPr txBox="1"/>
          <p:nvPr/>
        </p:nvSpPr>
        <p:spPr>
          <a:xfrm>
            <a:off x="5637228" y="3106398"/>
            <a:ext cx="5250730" cy="923330"/>
          </a:xfrm>
          <a:prstGeom prst="rect">
            <a:avLst/>
          </a:prstGeom>
          <a:solidFill>
            <a:schemeClr val="accent5">
              <a:lumMod val="50000"/>
            </a:schemeClr>
          </a:solidFill>
          <a:ln w="12700">
            <a:solidFill>
              <a:schemeClr val="tx1"/>
            </a:solidFill>
          </a:ln>
        </p:spPr>
        <p:txBody>
          <a:bodyPr wrap="square" rtlCol="0">
            <a:spAutoFit/>
          </a:bodyPr>
          <a:lstStyle/>
          <a:p>
            <a:r>
              <a:rPr lang="en-US" dirty="0"/>
              <a:t>synchronized void </a:t>
            </a:r>
            <a:r>
              <a:rPr lang="hu-HU" dirty="0" err="1" smtClean="0"/>
              <a:t>methodName</a:t>
            </a:r>
            <a:r>
              <a:rPr lang="en-US" dirty="0" smtClean="0"/>
              <a:t>(</a:t>
            </a:r>
            <a:r>
              <a:rPr lang="en-US" dirty="0" err="1" smtClean="0"/>
              <a:t>int</a:t>
            </a:r>
            <a:r>
              <a:rPr lang="hu-HU" dirty="0" smtClean="0"/>
              <a:t> </a:t>
            </a:r>
            <a:r>
              <a:rPr lang="en-US" dirty="0" smtClean="0"/>
              <a:t>n){</a:t>
            </a:r>
            <a:endParaRPr lang="hu-HU" dirty="0" smtClean="0"/>
          </a:p>
          <a:p>
            <a:r>
              <a:rPr lang="hu-HU" dirty="0" smtClean="0"/>
              <a:t>	</a:t>
            </a:r>
            <a:r>
              <a:rPr lang="en-US" dirty="0" smtClean="0">
                <a:solidFill>
                  <a:schemeClr val="tx1">
                    <a:lumMod val="65000"/>
                  </a:schemeClr>
                </a:solidFill>
              </a:rPr>
              <a:t>//</a:t>
            </a:r>
            <a:r>
              <a:rPr lang="en-US" dirty="0">
                <a:solidFill>
                  <a:schemeClr val="tx1">
                    <a:lumMod val="65000"/>
                  </a:schemeClr>
                </a:solidFill>
              </a:rPr>
              <a:t>synchronized </a:t>
            </a:r>
            <a:r>
              <a:rPr lang="en-US" dirty="0" smtClean="0">
                <a:solidFill>
                  <a:schemeClr val="tx1">
                    <a:lumMod val="65000"/>
                  </a:schemeClr>
                </a:solidFill>
              </a:rPr>
              <a:t>method</a:t>
            </a:r>
            <a:endParaRPr lang="hu-HU" dirty="0" smtClean="0">
              <a:solidFill>
                <a:schemeClr val="tx1">
                  <a:lumMod val="65000"/>
                </a:schemeClr>
              </a:solidFill>
            </a:endParaRPr>
          </a:p>
          <a:p>
            <a:r>
              <a:rPr lang="hu-HU" dirty="0"/>
              <a:t>}</a:t>
            </a:r>
          </a:p>
        </p:txBody>
      </p:sp>
      <p:sp>
        <p:nvSpPr>
          <p:cNvPr id="42" name="Szövegdoboz 41"/>
          <p:cNvSpPr txBox="1"/>
          <p:nvPr/>
        </p:nvSpPr>
        <p:spPr>
          <a:xfrm>
            <a:off x="5637228" y="4166664"/>
            <a:ext cx="5250730" cy="923330"/>
          </a:xfrm>
          <a:prstGeom prst="rect">
            <a:avLst/>
          </a:prstGeom>
          <a:solidFill>
            <a:schemeClr val="accent5">
              <a:lumMod val="50000"/>
            </a:schemeClr>
          </a:solidFill>
          <a:ln w="12700">
            <a:solidFill>
              <a:schemeClr val="tx1"/>
            </a:solidFill>
          </a:ln>
        </p:spPr>
        <p:txBody>
          <a:bodyPr wrap="square" rtlCol="0">
            <a:spAutoFit/>
          </a:bodyPr>
          <a:lstStyle/>
          <a:p>
            <a:r>
              <a:rPr lang="en-US" dirty="0"/>
              <a:t>synchronized static void </a:t>
            </a:r>
            <a:r>
              <a:rPr lang="hu-HU" dirty="0" err="1"/>
              <a:t>methodName</a:t>
            </a:r>
            <a:r>
              <a:rPr lang="en-US" dirty="0"/>
              <a:t>(</a:t>
            </a:r>
            <a:r>
              <a:rPr lang="en-US" dirty="0" err="1"/>
              <a:t>int</a:t>
            </a:r>
            <a:r>
              <a:rPr lang="en-US" dirty="0"/>
              <a:t> n){ </a:t>
            </a:r>
            <a:endParaRPr lang="hu-HU" dirty="0"/>
          </a:p>
          <a:p>
            <a:r>
              <a:rPr lang="hu-HU" dirty="0"/>
              <a:t>	</a:t>
            </a:r>
            <a:r>
              <a:rPr lang="en-US" dirty="0">
                <a:solidFill>
                  <a:schemeClr val="tx1">
                    <a:lumMod val="65000"/>
                  </a:schemeClr>
                </a:solidFill>
              </a:rPr>
              <a:t>//static synchronization</a:t>
            </a:r>
            <a:endParaRPr lang="hu-HU" dirty="0">
              <a:solidFill>
                <a:schemeClr val="tx1">
                  <a:lumMod val="65000"/>
                </a:schemeClr>
              </a:solidFill>
            </a:endParaRPr>
          </a:p>
          <a:p>
            <a:r>
              <a:rPr lang="hu-HU" dirty="0"/>
              <a:t>}</a:t>
            </a:r>
          </a:p>
        </p:txBody>
      </p:sp>
      <p:sp>
        <p:nvSpPr>
          <p:cNvPr id="19" name="Szövegdoboz 18"/>
          <p:cNvSpPr txBox="1"/>
          <p:nvPr/>
        </p:nvSpPr>
        <p:spPr>
          <a:xfrm>
            <a:off x="5637228" y="5226934"/>
            <a:ext cx="5250730" cy="923330"/>
          </a:xfrm>
          <a:prstGeom prst="rect">
            <a:avLst/>
          </a:prstGeom>
          <a:solidFill>
            <a:schemeClr val="accent5">
              <a:lumMod val="50000"/>
            </a:schemeClr>
          </a:solidFill>
          <a:ln w="12700">
            <a:solidFill>
              <a:schemeClr val="tx1"/>
            </a:solidFill>
          </a:ln>
        </p:spPr>
        <p:txBody>
          <a:bodyPr wrap="square" rtlCol="0">
            <a:spAutoFit/>
          </a:bodyPr>
          <a:lstStyle/>
          <a:p>
            <a:r>
              <a:rPr lang="en-US" dirty="0"/>
              <a:t>synchronized(this){</a:t>
            </a:r>
            <a:endParaRPr lang="hu-HU" dirty="0"/>
          </a:p>
          <a:p>
            <a:r>
              <a:rPr lang="hu-HU" dirty="0"/>
              <a:t>	</a:t>
            </a:r>
            <a:r>
              <a:rPr lang="en-US" dirty="0">
                <a:solidFill>
                  <a:schemeClr val="tx1">
                    <a:lumMod val="65000"/>
                  </a:schemeClr>
                </a:solidFill>
              </a:rPr>
              <a:t>//synchronized block </a:t>
            </a:r>
            <a:endParaRPr lang="hu-HU" dirty="0">
              <a:solidFill>
                <a:schemeClr val="tx1">
                  <a:lumMod val="65000"/>
                </a:schemeClr>
              </a:solidFill>
            </a:endParaRPr>
          </a:p>
          <a:p>
            <a:r>
              <a:rPr lang="hu-HU" dirty="0"/>
              <a:t>}</a:t>
            </a:r>
          </a:p>
        </p:txBody>
      </p:sp>
      <p:sp>
        <p:nvSpPr>
          <p:cNvPr id="5" name="Szövegdoboz 4"/>
          <p:cNvSpPr txBox="1"/>
          <p:nvPr/>
        </p:nvSpPr>
        <p:spPr>
          <a:xfrm>
            <a:off x="0" y="6194979"/>
            <a:ext cx="12192000" cy="369332"/>
          </a:xfrm>
          <a:prstGeom prst="rect">
            <a:avLst/>
          </a:prstGeom>
          <a:noFill/>
        </p:spPr>
        <p:txBody>
          <a:bodyPr wrap="square" rtlCol="0">
            <a:spAutoFit/>
          </a:bodyPr>
          <a:lstStyle/>
          <a:p>
            <a:pPr algn="ctr"/>
            <a:r>
              <a:rPr lang="hu-HU" dirty="0" smtClean="0"/>
              <a:t>I</a:t>
            </a:r>
            <a:r>
              <a:rPr lang="en-US" dirty="0" smtClean="0"/>
              <a:t>n </a:t>
            </a:r>
            <a:r>
              <a:rPr lang="en-US" dirty="0"/>
              <a:t>the next </a:t>
            </a:r>
            <a:r>
              <a:rPr lang="en-US" dirty="0" smtClean="0"/>
              <a:t>chapters</a:t>
            </a:r>
            <a:r>
              <a:rPr lang="hu-HU" dirty="0" smtClean="0"/>
              <a:t> w</a:t>
            </a:r>
            <a:r>
              <a:rPr lang="en-US" dirty="0" smtClean="0"/>
              <a:t>e </a:t>
            </a:r>
            <a:r>
              <a:rPr lang="en-US" dirty="0"/>
              <a:t>will </a:t>
            </a:r>
            <a:r>
              <a:rPr lang="hu-HU" dirty="0" err="1" smtClean="0"/>
              <a:t>see</a:t>
            </a:r>
            <a:r>
              <a:rPr lang="hu-HU" dirty="0" smtClean="0"/>
              <a:t> </a:t>
            </a:r>
            <a:r>
              <a:rPr lang="hu-HU" dirty="0" err="1" smtClean="0"/>
              <a:t>these</a:t>
            </a:r>
            <a:r>
              <a:rPr lang="hu-HU" dirty="0" smtClean="0"/>
              <a:t> </a:t>
            </a:r>
            <a:r>
              <a:rPr lang="hu-HU" dirty="0" err="1" smtClean="0"/>
              <a:t>in</a:t>
            </a:r>
            <a:r>
              <a:rPr lang="hu-HU" dirty="0" smtClean="0"/>
              <a:t> </a:t>
            </a:r>
            <a:r>
              <a:rPr lang="hu-HU" dirty="0" err="1" smtClean="0"/>
              <a:t>practice</a:t>
            </a:r>
            <a:r>
              <a:rPr lang="hu-HU" dirty="0" smtClean="0"/>
              <a:t>.</a:t>
            </a:r>
            <a:endParaRPr lang="hu-HU" dirty="0"/>
          </a:p>
        </p:txBody>
      </p:sp>
    </p:spTree>
    <p:extLst>
      <p:ext uri="{BB962C8B-B14F-4D97-AF65-F5344CB8AC3E}">
        <p14:creationId xmlns:p14="http://schemas.microsoft.com/office/powerpoint/2010/main" val="54152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1000"/>
                                        <p:tgtEl>
                                          <p:spTgt spid="42"/>
                                        </p:tgtEl>
                                      </p:cBhvr>
                                    </p:animEffect>
                                    <p:anim calcmode="lin" valueType="num">
                                      <p:cBhvr>
                                        <p:cTn id="31" dur="1000" fill="hold"/>
                                        <p:tgtEl>
                                          <p:spTgt spid="42"/>
                                        </p:tgtEl>
                                        <p:attrNameLst>
                                          <p:attrName>ppt_x</p:attrName>
                                        </p:attrNameLst>
                                      </p:cBhvr>
                                      <p:tavLst>
                                        <p:tav tm="0">
                                          <p:val>
                                            <p:strVal val="#ppt_x"/>
                                          </p:val>
                                        </p:tav>
                                        <p:tav tm="100000">
                                          <p:val>
                                            <p:strVal val="#ppt_x"/>
                                          </p:val>
                                        </p:tav>
                                      </p:tavLst>
                                    </p:anim>
                                    <p:anim calcmode="lin" valueType="num">
                                      <p:cBhvr>
                                        <p:cTn id="32" dur="1000" fill="hold"/>
                                        <p:tgtEl>
                                          <p:spTgt spid="4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par>
                                <p:cTn id="43" presetID="10"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P spid="7" grpId="0"/>
      <p:bldP spid="16" grpId="0"/>
      <p:bldP spid="17" grpId="0"/>
      <p:bldP spid="18" grpId="0" animBg="1"/>
      <p:bldP spid="42" grpId="0" animBg="1"/>
      <p:bldP spid="19" grpId="0" animBg="1"/>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13038</TotalTime>
  <Words>570</Words>
  <Application>Microsoft Office PowerPoint</Application>
  <PresentationFormat>Szélesvásznú</PresentationFormat>
  <Paragraphs>84</Paragraphs>
  <Slides>4</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4</vt:i4>
      </vt:variant>
    </vt:vector>
  </HeadingPairs>
  <TitlesOfParts>
    <vt:vector size="8" baseType="lpstr">
      <vt:lpstr>Arial</vt:lpstr>
      <vt:lpstr>Century Gothic</vt:lpstr>
      <vt:lpstr>Wingdings 3</vt:lpstr>
      <vt:lpstr>Ion</vt:lpstr>
      <vt:lpstr> Java programing:  Step by Step from A to Z Synchronization </vt:lpstr>
      <vt:lpstr>Synchronization overview</vt:lpstr>
      <vt:lpstr>The Java Monitor</vt:lpstr>
      <vt:lpstr>Java synchronized keyword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Operators</dc:title>
  <dc:creator>. Eliot</dc:creator>
  <cp:lastModifiedBy>. Eliot</cp:lastModifiedBy>
  <cp:revision>494</cp:revision>
  <dcterms:created xsi:type="dcterms:W3CDTF">2019-02-12T21:35:40Z</dcterms:created>
  <dcterms:modified xsi:type="dcterms:W3CDTF">2019-04-08T07:59:37Z</dcterms:modified>
</cp:coreProperties>
</file>