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5" r:id="rId21"/>
    <p:sldId id="278" r:id="rId22"/>
    <p:sldId id="281" r:id="rId23"/>
    <p:sldId id="283" r:id="rId24"/>
    <p:sldId id="275"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2"/>
  </p:normalViewPr>
  <p:slideViewPr>
    <p:cSldViewPr snapToGrid="0" snapToObjects="1">
      <p:cViewPr varScale="1">
        <p:scale>
          <a:sx n="153" d="100"/>
          <a:sy n="153"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p:cNvSpPr>
          <p:nvPr>
            <p:ph type="body"/>
          </p:nvPr>
        </p:nvSpPr>
        <p:spPr>
          <a:xfrm>
            <a:off x="756000" y="5078520"/>
            <a:ext cx="6047640" cy="4811040"/>
          </a:xfrm>
          <a:prstGeom prst="rect">
            <a:avLst/>
          </a:prstGeom>
        </p:spPr>
        <p:txBody>
          <a:bodyPr lIns="0" tIns="0" rIns="0" bIns="0"/>
          <a:lstStyle/>
          <a:p>
            <a:r>
              <a:rPr lang="tr-TR" sz="2000" b="0" strike="noStrike" spc="-1">
                <a:solidFill>
                  <a:srgbClr val="000000"/>
                </a:solidFill>
                <a:uFill>
                  <a:solidFill>
                    <a:srgbClr val="FFFFFF"/>
                  </a:solidFill>
                </a:uFill>
                <a:latin typeface="Arial"/>
              </a:rPr>
              <a:t>Notların biçimini düzenlemek için tıklayın</a:t>
            </a:r>
          </a:p>
        </p:txBody>
      </p:sp>
      <p:sp>
        <p:nvSpPr>
          <p:cNvPr id="41" name="PlaceHolder 2"/>
          <p:cNvSpPr>
            <a:spLocks noGrp="1"/>
          </p:cNvSpPr>
          <p:nvPr>
            <p:ph type="hdr"/>
          </p:nvPr>
        </p:nvSpPr>
        <p:spPr>
          <a:xfrm>
            <a:off x="0" y="0"/>
            <a:ext cx="3280680" cy="534240"/>
          </a:xfrm>
          <a:prstGeom prst="rect">
            <a:avLst/>
          </a:prstGeom>
        </p:spPr>
        <p:txBody>
          <a:bodyPr lIns="0" tIns="0" rIns="0" bIns="0"/>
          <a:lstStyle/>
          <a:p>
            <a:r>
              <a:rPr lang="tr-TR" sz="1400" b="0" strike="noStrike" spc="-1">
                <a:solidFill>
                  <a:srgbClr val="000000"/>
                </a:solidFill>
                <a:uFill>
                  <a:solidFill>
                    <a:srgbClr val="FFFFFF"/>
                  </a:solidFill>
                </a:uFill>
                <a:latin typeface="Times New Roman"/>
              </a:rPr>
              <a:t>&lt;header&gt;</a:t>
            </a:r>
          </a:p>
        </p:txBody>
      </p:sp>
      <p:sp>
        <p:nvSpPr>
          <p:cNvPr id="42" name="PlaceHolder 3"/>
          <p:cNvSpPr>
            <a:spLocks noGrp="1"/>
          </p:cNvSpPr>
          <p:nvPr>
            <p:ph type="dt"/>
          </p:nvPr>
        </p:nvSpPr>
        <p:spPr>
          <a:xfrm>
            <a:off x="4278960" y="0"/>
            <a:ext cx="3280680" cy="534240"/>
          </a:xfrm>
          <a:prstGeom prst="rect">
            <a:avLst/>
          </a:prstGeom>
        </p:spPr>
        <p:txBody>
          <a:bodyPr lIns="0" tIns="0" rIns="0" bIns="0"/>
          <a:lstStyle/>
          <a:p>
            <a:pPr algn="r"/>
            <a:r>
              <a:rPr lang="tr-TR" sz="1400" b="0" strike="noStrike" spc="-1">
                <a:solidFill>
                  <a:srgbClr val="000000"/>
                </a:solidFill>
                <a:uFill>
                  <a:solidFill>
                    <a:srgbClr val="FFFFFF"/>
                  </a:solidFill>
                </a:uFill>
                <a:latin typeface="Times New Roman"/>
              </a:rPr>
              <a:t>&lt;date/time&gt;</a:t>
            </a:r>
          </a:p>
        </p:txBody>
      </p:sp>
      <p:sp>
        <p:nvSpPr>
          <p:cNvPr id="43" name="PlaceHolder 4"/>
          <p:cNvSpPr>
            <a:spLocks noGrp="1"/>
          </p:cNvSpPr>
          <p:nvPr>
            <p:ph type="ftr"/>
          </p:nvPr>
        </p:nvSpPr>
        <p:spPr>
          <a:xfrm>
            <a:off x="0" y="10157400"/>
            <a:ext cx="3280680" cy="534240"/>
          </a:xfrm>
          <a:prstGeom prst="rect">
            <a:avLst/>
          </a:prstGeom>
        </p:spPr>
        <p:txBody>
          <a:bodyPr lIns="0" tIns="0" rIns="0" bIns="0" anchor="b"/>
          <a:lstStyle/>
          <a:p>
            <a:r>
              <a:rPr lang="tr-TR" sz="1400" b="0" strike="noStrike" spc="-1">
                <a:solidFill>
                  <a:srgbClr val="000000"/>
                </a:solidFill>
                <a:uFill>
                  <a:solidFill>
                    <a:srgbClr val="FFFFFF"/>
                  </a:solidFill>
                </a:uFill>
                <a:latin typeface="Times New Roman"/>
              </a:rPr>
              <a:t>&lt;footer&gt;</a:t>
            </a:r>
          </a:p>
        </p:txBody>
      </p:sp>
      <p:sp>
        <p:nvSpPr>
          <p:cNvPr id="44" name="PlaceHolder 5"/>
          <p:cNvSpPr>
            <a:spLocks noGrp="1"/>
          </p:cNvSpPr>
          <p:nvPr>
            <p:ph type="sldNum"/>
          </p:nvPr>
        </p:nvSpPr>
        <p:spPr>
          <a:xfrm>
            <a:off x="4278960" y="10157400"/>
            <a:ext cx="3280680" cy="534240"/>
          </a:xfrm>
          <a:prstGeom prst="rect">
            <a:avLst/>
          </a:prstGeom>
        </p:spPr>
        <p:txBody>
          <a:bodyPr lIns="0" tIns="0" rIns="0" bIns="0" anchor="b"/>
          <a:lstStyle/>
          <a:p>
            <a:pPr algn="r"/>
            <a:fld id="{62CB8E98-D109-44D4-A399-51BB1E9F2975}" type="slidenum">
              <a:rPr lang="tr-TR" sz="1400" b="0" strike="noStrike" spc="-1">
                <a:solidFill>
                  <a:srgbClr val="000000"/>
                </a:solidFill>
                <a:uFill>
                  <a:solidFill>
                    <a:srgbClr val="FFFFFF"/>
                  </a:solidFill>
                </a:uFill>
                <a:latin typeface="Times New Roman"/>
              </a:rPr>
              <a:t>‹#›</a:t>
            </a:fld>
            <a:endParaRPr lang="tr-TR"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685800" y="4400640"/>
            <a:ext cx="5486040" cy="3600000"/>
          </a:xfrm>
          <a:prstGeom prst="rect">
            <a:avLst/>
          </a:prstGeom>
        </p:spPr>
        <p:txBody>
          <a:bodyPr/>
          <a:lstStyle/>
          <a:p>
            <a:endParaRPr lang="tr-TR" sz="2000" b="0" strike="noStrike" spc="-1">
              <a:solidFill>
                <a:srgbClr val="000000"/>
              </a:solidFill>
              <a:uFill>
                <a:solidFill>
                  <a:srgbClr val="FFFFFF"/>
                </a:solidFill>
              </a:uFill>
              <a:latin typeface="Arial"/>
            </a:endParaRPr>
          </a:p>
        </p:txBody>
      </p:sp>
      <p:sp>
        <p:nvSpPr>
          <p:cNvPr id="160" name="TextShape 2"/>
          <p:cNvSpPr txBox="1"/>
          <p:nvPr/>
        </p:nvSpPr>
        <p:spPr>
          <a:xfrm>
            <a:off x="3884760" y="8685360"/>
            <a:ext cx="2971440" cy="458280"/>
          </a:xfrm>
          <a:prstGeom prst="rect">
            <a:avLst/>
          </a:prstGeom>
          <a:noFill/>
          <a:ln>
            <a:noFill/>
          </a:ln>
        </p:spPr>
        <p:txBody>
          <a:bodyPr anchor="b"/>
          <a:lstStyle/>
          <a:p>
            <a:pPr algn="r">
              <a:lnSpc>
                <a:spcPct val="100000"/>
              </a:lnSpc>
            </a:pPr>
            <a:fld id="{7EC09EA6-EE1C-4580-8DF0-532666C0B7F9}" type="slidenum">
              <a:rPr lang="tr-TR" sz="1200" b="0" strike="noStrike" spc="-1">
                <a:solidFill>
                  <a:srgbClr val="000000"/>
                </a:solidFill>
                <a:uFill>
                  <a:solidFill>
                    <a:srgbClr val="FFFFFF"/>
                  </a:solidFill>
                </a:uFill>
                <a:latin typeface="+mn-lt"/>
                <a:ea typeface="+mn-ea"/>
              </a:rPr>
              <a:t>17</a:t>
            </a:fld>
            <a:endParaRPr lang="tr-TR"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685800" y="4400640"/>
            <a:ext cx="5486040" cy="3600000"/>
          </a:xfrm>
          <a:prstGeom prst="rect">
            <a:avLst/>
          </a:prstGeom>
        </p:spPr>
        <p:txBody>
          <a:bodyPr/>
          <a:lstStyle/>
          <a:p>
            <a:endParaRPr lang="tr-TR" sz="2000" b="0" strike="noStrike" spc="-1">
              <a:solidFill>
                <a:srgbClr val="000000"/>
              </a:solidFill>
              <a:uFill>
                <a:solidFill>
                  <a:srgbClr val="FFFFFF"/>
                </a:solidFill>
              </a:uFill>
              <a:latin typeface="Arial"/>
            </a:endParaRPr>
          </a:p>
        </p:txBody>
      </p:sp>
      <p:sp>
        <p:nvSpPr>
          <p:cNvPr id="162" name="TextShape 2"/>
          <p:cNvSpPr txBox="1"/>
          <p:nvPr/>
        </p:nvSpPr>
        <p:spPr>
          <a:xfrm>
            <a:off x="3884760" y="8685360"/>
            <a:ext cx="2971440" cy="458280"/>
          </a:xfrm>
          <a:prstGeom prst="rect">
            <a:avLst/>
          </a:prstGeom>
          <a:noFill/>
          <a:ln>
            <a:noFill/>
          </a:ln>
        </p:spPr>
        <p:txBody>
          <a:bodyPr anchor="b"/>
          <a:lstStyle/>
          <a:p>
            <a:pPr algn="r">
              <a:lnSpc>
                <a:spcPct val="100000"/>
              </a:lnSpc>
            </a:pPr>
            <a:fld id="{B55985FF-C53D-491D-BB8C-AC18B133733F}" type="slidenum">
              <a:rPr lang="tr-TR" sz="1200" b="0" strike="noStrike" spc="-1">
                <a:solidFill>
                  <a:srgbClr val="000000"/>
                </a:solidFill>
                <a:uFill>
                  <a:solidFill>
                    <a:srgbClr val="FFFFFF"/>
                  </a:solidFill>
                </a:uFill>
                <a:latin typeface="+mn-lt"/>
                <a:ea typeface="+mn-ea"/>
              </a:rPr>
              <a:t>18</a:t>
            </a:fld>
            <a:endParaRPr lang="tr-TR" sz="12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1371600" y="2286000"/>
            <a:ext cx="96008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29" name="PlaceHolder 3"/>
          <p:cNvSpPr>
            <a:spLocks noGrp="1"/>
          </p:cNvSpPr>
          <p:nvPr>
            <p:ph type="body"/>
          </p:nvPr>
        </p:nvSpPr>
        <p:spPr>
          <a:xfrm>
            <a:off x="1371600" y="4156560"/>
            <a:ext cx="96008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
        <p:nvSpPr>
          <p:cNvPr id="31" name="PlaceHolder 2"/>
          <p:cNvSpPr>
            <a:spLocks noGrp="1"/>
          </p:cNvSpPr>
          <p:nvPr>
            <p:ph type="body"/>
          </p:nvPr>
        </p:nvSpPr>
        <p:spPr>
          <a:xfrm>
            <a:off x="1371600" y="228600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32" name="PlaceHolder 3"/>
          <p:cNvSpPr>
            <a:spLocks noGrp="1"/>
          </p:cNvSpPr>
          <p:nvPr>
            <p:ph type="body"/>
          </p:nvPr>
        </p:nvSpPr>
        <p:spPr>
          <a:xfrm>
            <a:off x="6291360" y="228600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33" name="PlaceHolder 4"/>
          <p:cNvSpPr>
            <a:spLocks noGrp="1"/>
          </p:cNvSpPr>
          <p:nvPr>
            <p:ph type="body"/>
          </p:nvPr>
        </p:nvSpPr>
        <p:spPr>
          <a:xfrm>
            <a:off x="6291360" y="415656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34" name="PlaceHolder 5"/>
          <p:cNvSpPr>
            <a:spLocks noGrp="1"/>
          </p:cNvSpPr>
          <p:nvPr>
            <p:ph type="body"/>
          </p:nvPr>
        </p:nvSpPr>
        <p:spPr>
          <a:xfrm>
            <a:off x="1371600" y="415656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
        <p:nvSpPr>
          <p:cNvPr id="36" name="PlaceHolder 2"/>
          <p:cNvSpPr>
            <a:spLocks noGrp="1"/>
          </p:cNvSpPr>
          <p:nvPr>
            <p:ph type="body"/>
          </p:nvPr>
        </p:nvSpPr>
        <p:spPr>
          <a:xfrm>
            <a:off x="1371600" y="2286000"/>
            <a:ext cx="9600840" cy="358092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37" name="PlaceHolder 3"/>
          <p:cNvSpPr>
            <a:spLocks noGrp="1"/>
          </p:cNvSpPr>
          <p:nvPr>
            <p:ph type="body"/>
          </p:nvPr>
        </p:nvSpPr>
        <p:spPr>
          <a:xfrm>
            <a:off x="1371600" y="2286000"/>
            <a:ext cx="9600840" cy="358092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pic>
        <p:nvPicPr>
          <p:cNvPr id="38" name="Resim 37"/>
          <p:cNvPicPr/>
          <p:nvPr/>
        </p:nvPicPr>
        <p:blipFill>
          <a:blip r:embed="rId2"/>
          <a:stretch/>
        </p:blipFill>
        <p:spPr>
          <a:xfrm>
            <a:off x="3927600" y="2285640"/>
            <a:ext cx="4488120" cy="3580920"/>
          </a:xfrm>
          <a:prstGeom prst="rect">
            <a:avLst/>
          </a:prstGeom>
          <a:ln>
            <a:noFill/>
          </a:ln>
        </p:spPr>
      </p:pic>
      <p:pic>
        <p:nvPicPr>
          <p:cNvPr id="39" name="Resim 38"/>
          <p:cNvPicPr/>
          <p:nvPr/>
        </p:nvPicPr>
        <p:blipFill>
          <a:blip r:embed="rId2"/>
          <a:stretch/>
        </p:blipFill>
        <p:spPr>
          <a:xfrm>
            <a:off x="3927600" y="2285640"/>
            <a:ext cx="4488120" cy="35809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
        <p:nvSpPr>
          <p:cNvPr id="7" name="PlaceHolder 2"/>
          <p:cNvSpPr>
            <a:spLocks noGrp="1"/>
          </p:cNvSpPr>
          <p:nvPr>
            <p:ph type="subTitle"/>
          </p:nvPr>
        </p:nvSpPr>
        <p:spPr>
          <a:xfrm>
            <a:off x="1371600" y="2286000"/>
            <a:ext cx="9600840" cy="3580920"/>
          </a:xfrm>
          <a:prstGeom prst="rect">
            <a:avLst/>
          </a:prstGeom>
        </p:spPr>
        <p:txBody>
          <a:bodyPr lIns="0" tIns="0" rIns="0" bIns="0" anchor="ctr"/>
          <a:lstStyle/>
          <a:p>
            <a:pPr algn="ctr"/>
            <a:endParaRPr lang="tr-T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
        <p:nvSpPr>
          <p:cNvPr id="9" name="PlaceHolder 2"/>
          <p:cNvSpPr>
            <a:spLocks noGrp="1"/>
          </p:cNvSpPr>
          <p:nvPr>
            <p:ph type="body"/>
          </p:nvPr>
        </p:nvSpPr>
        <p:spPr>
          <a:xfrm>
            <a:off x="1371600" y="2286000"/>
            <a:ext cx="9600840" cy="358092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body"/>
          </p:nvPr>
        </p:nvSpPr>
        <p:spPr>
          <a:xfrm>
            <a:off x="1371600" y="2286000"/>
            <a:ext cx="4685040" cy="358092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12" name="PlaceHolder 3"/>
          <p:cNvSpPr>
            <a:spLocks noGrp="1"/>
          </p:cNvSpPr>
          <p:nvPr>
            <p:ph type="body"/>
          </p:nvPr>
        </p:nvSpPr>
        <p:spPr>
          <a:xfrm>
            <a:off x="6291360" y="2286000"/>
            <a:ext cx="4685040" cy="358092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371600" y="685800"/>
            <a:ext cx="9600840" cy="6888240"/>
          </a:xfrm>
          <a:prstGeom prst="rect">
            <a:avLst/>
          </a:prstGeom>
        </p:spPr>
        <p:txBody>
          <a:bodyPr lIns="0" tIns="0" rIns="0" bIns="0" anchor="ctr"/>
          <a:lstStyle/>
          <a:p>
            <a:pPr algn="ctr"/>
            <a:endParaRPr lang="tr-T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
        <p:nvSpPr>
          <p:cNvPr id="16" name="PlaceHolder 2"/>
          <p:cNvSpPr>
            <a:spLocks noGrp="1"/>
          </p:cNvSpPr>
          <p:nvPr>
            <p:ph type="body"/>
          </p:nvPr>
        </p:nvSpPr>
        <p:spPr>
          <a:xfrm>
            <a:off x="1371600" y="228600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17" name="PlaceHolder 3"/>
          <p:cNvSpPr>
            <a:spLocks noGrp="1"/>
          </p:cNvSpPr>
          <p:nvPr>
            <p:ph type="body"/>
          </p:nvPr>
        </p:nvSpPr>
        <p:spPr>
          <a:xfrm>
            <a:off x="1371600" y="415656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18" name="PlaceHolder 4"/>
          <p:cNvSpPr>
            <a:spLocks noGrp="1"/>
          </p:cNvSpPr>
          <p:nvPr>
            <p:ph type="body"/>
          </p:nvPr>
        </p:nvSpPr>
        <p:spPr>
          <a:xfrm>
            <a:off x="6291360" y="2286000"/>
            <a:ext cx="4685040" cy="358092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1371600" y="2286000"/>
            <a:ext cx="4685040" cy="358092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21" name="PlaceHolder 3"/>
          <p:cNvSpPr>
            <a:spLocks noGrp="1"/>
          </p:cNvSpPr>
          <p:nvPr>
            <p:ph type="body"/>
          </p:nvPr>
        </p:nvSpPr>
        <p:spPr>
          <a:xfrm>
            <a:off x="6291360" y="228600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22" name="PlaceHolder 4"/>
          <p:cNvSpPr>
            <a:spLocks noGrp="1"/>
          </p:cNvSpPr>
          <p:nvPr>
            <p:ph type="body"/>
          </p:nvPr>
        </p:nvSpPr>
        <p:spPr>
          <a:xfrm>
            <a:off x="6291360" y="415656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371600" y="685800"/>
            <a:ext cx="9600840" cy="1485720"/>
          </a:xfrm>
          <a:prstGeom prst="rect">
            <a:avLst/>
          </a:prstGeom>
        </p:spPr>
        <p:txBody>
          <a:bodyPr lIns="0" tIns="0" rIns="0" bIns="0" anchor="ctr"/>
          <a:lstStyle/>
          <a:p>
            <a:endParaRPr lang="tr-TR"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1371600" y="228600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25" name="PlaceHolder 3"/>
          <p:cNvSpPr>
            <a:spLocks noGrp="1"/>
          </p:cNvSpPr>
          <p:nvPr>
            <p:ph type="body"/>
          </p:nvPr>
        </p:nvSpPr>
        <p:spPr>
          <a:xfrm>
            <a:off x="6291360" y="2286000"/>
            <a:ext cx="46850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
        <p:nvSpPr>
          <p:cNvPr id="26" name="PlaceHolder 4"/>
          <p:cNvSpPr>
            <a:spLocks noGrp="1"/>
          </p:cNvSpPr>
          <p:nvPr>
            <p:ph type="body"/>
          </p:nvPr>
        </p:nvSpPr>
        <p:spPr>
          <a:xfrm>
            <a:off x="1371600" y="4156560"/>
            <a:ext cx="9600840" cy="1707840"/>
          </a:xfrm>
          <a:prstGeom prst="rect">
            <a:avLst/>
          </a:prstGeom>
        </p:spPr>
        <p:txBody>
          <a:bodyPr lIns="0" tIns="0" rIns="0" bIns="0"/>
          <a:lstStyle/>
          <a:p>
            <a:endParaRPr lang="tr-TR" sz="2000" b="0" strike="noStrike" spc="-1">
              <a:solidFill>
                <a:srgbClr val="1F497D"/>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478080" y="360"/>
            <a:ext cx="228240" cy="6857640"/>
          </a:xfrm>
          <a:prstGeom prst="rect">
            <a:avLst/>
          </a:prstGeom>
          <a:solidFill>
            <a:srgbClr val="1F497D"/>
          </a:solidFill>
          <a:ln w="34920">
            <a:noFill/>
          </a:ln>
        </p:spPr>
        <p:style>
          <a:lnRef idx="0">
            <a:scrgbClr r="0" g="0" b="0"/>
          </a:lnRef>
          <a:fillRef idx="0">
            <a:scrgbClr r="0" g="0" b="0"/>
          </a:fillRef>
          <a:effectRef idx="0">
            <a:scrgbClr r="0" g="0" b="0"/>
          </a:effectRef>
          <a:fontRef idx="minor"/>
        </p:style>
      </p:sp>
      <p:sp>
        <p:nvSpPr>
          <p:cNvPr id="7" name="PlaceHolder 2"/>
          <p:cNvSpPr>
            <a:spLocks noGrp="1"/>
          </p:cNvSpPr>
          <p:nvPr>
            <p:ph type="title"/>
          </p:nvPr>
        </p:nvSpPr>
        <p:spPr>
          <a:xfrm>
            <a:off x="1371600" y="685800"/>
            <a:ext cx="9600840" cy="1485720"/>
          </a:xfrm>
          <a:prstGeom prst="rect">
            <a:avLst/>
          </a:prstGeom>
        </p:spPr>
        <p:txBody>
          <a:bodyPr/>
          <a:lstStyle/>
          <a:p>
            <a:pPr>
              <a:lnSpc>
                <a:spcPct val="89000"/>
              </a:lnSpc>
            </a:pPr>
            <a:r>
              <a:rPr lang="tr-TR" sz="4400" b="0" strike="noStrike" spc="-1">
                <a:solidFill>
                  <a:srgbClr val="1F497D"/>
                </a:solidFill>
                <a:uFill>
                  <a:solidFill>
                    <a:srgbClr val="FFFFFF"/>
                  </a:solidFill>
                </a:uFill>
                <a:latin typeface="Franklin Gothic Book"/>
              </a:rPr>
              <a:t>Asıl başlık stilini düzenlemek için tıklayın</a:t>
            </a:r>
            <a:endParaRPr lang="tr-TR" sz="1800" b="0" strike="noStrike" spc="-1">
              <a:solidFill>
                <a:srgbClr val="000000"/>
              </a:solidFill>
              <a:uFill>
                <a:solidFill>
                  <a:srgbClr val="FFFFFF"/>
                </a:solidFill>
              </a:uFill>
              <a:latin typeface="Franklin Gothic Book"/>
            </a:endParaRPr>
          </a:p>
        </p:txBody>
      </p:sp>
      <p:sp>
        <p:nvSpPr>
          <p:cNvPr id="2" name="PlaceHolder 3"/>
          <p:cNvSpPr>
            <a:spLocks noGrp="1"/>
          </p:cNvSpPr>
          <p:nvPr>
            <p:ph type="body"/>
          </p:nvPr>
        </p:nvSpPr>
        <p:spPr>
          <a:xfrm>
            <a:off x="1371600" y="2286000"/>
            <a:ext cx="9600840" cy="3580920"/>
          </a:xfrm>
          <a:prstGeom prst="rect">
            <a:avLst/>
          </a:prstGeom>
        </p:spPr>
        <p:txBody>
          <a:bodyPr/>
          <a:lstStyle/>
          <a:p>
            <a:pPr marL="432000" indent="-324000">
              <a:buClr>
                <a:srgbClr val="000000"/>
              </a:buClr>
              <a:buSzPct val="45000"/>
              <a:buFont typeface="Wingdings" charset="2"/>
              <a:buChar char=""/>
            </a:pPr>
            <a:r>
              <a:rPr lang="tr-TR" sz="2000" b="0" strike="noStrike" spc="-1">
                <a:solidFill>
                  <a:srgbClr val="1F497D"/>
                </a:solidFill>
                <a:uFill>
                  <a:solidFill>
                    <a:srgbClr val="FFFFFF"/>
                  </a:solidFill>
                </a:uFill>
                <a:latin typeface="Franklin Gothic Book"/>
              </a:rPr>
              <a:t>Anahat metninin biçimini düzenlemek için tıklayın</a:t>
            </a:r>
          </a:p>
          <a:p>
            <a:pPr marL="864000" lvl="1" indent="-324000">
              <a:buClr>
                <a:srgbClr val="000000"/>
              </a:buClr>
              <a:buSzPct val="75000"/>
              <a:buFont typeface="Symbol" charset="2"/>
              <a:buChar char=""/>
            </a:pPr>
            <a:r>
              <a:rPr lang="tr-TR" sz="2000" b="0" strike="noStrike" spc="-1">
                <a:solidFill>
                  <a:srgbClr val="1F497D"/>
                </a:solidFill>
                <a:uFill>
                  <a:solidFill>
                    <a:srgbClr val="FFFFFF"/>
                  </a:solidFill>
                </a:uFill>
                <a:latin typeface="Franklin Gothic Book"/>
              </a:rPr>
              <a:t>İkinci Anahat Düzeyi</a:t>
            </a:r>
            <a:endParaRPr lang="tr-TR" sz="1800" b="0" strike="noStrike" spc="-1">
              <a:solidFill>
                <a:srgbClr val="1F497D"/>
              </a:solidFill>
              <a:uFill>
                <a:solidFill>
                  <a:srgbClr val="FFFFFF"/>
                </a:solidFill>
              </a:uFill>
              <a:latin typeface="Franklin Gothic Book"/>
            </a:endParaRPr>
          </a:p>
          <a:p>
            <a:pPr marL="1296000" lvl="2" indent="-288000">
              <a:buClr>
                <a:srgbClr val="000000"/>
              </a:buClr>
              <a:buSzPct val="45000"/>
              <a:buFont typeface="Wingdings" charset="2"/>
              <a:buChar char=""/>
            </a:pPr>
            <a:r>
              <a:rPr lang="tr-TR" sz="2000" b="0" strike="noStrike" spc="-1">
                <a:solidFill>
                  <a:srgbClr val="1F497D"/>
                </a:solidFill>
                <a:uFill>
                  <a:solidFill>
                    <a:srgbClr val="FFFFFF"/>
                  </a:solidFill>
                </a:uFill>
                <a:latin typeface="Franklin Gothic Book"/>
              </a:rPr>
              <a:t>Üçüncü Anahat Düzeyi</a:t>
            </a:r>
            <a:endParaRPr lang="tr-TR" sz="1800" b="0" i="1" strike="noStrike" spc="-1">
              <a:solidFill>
                <a:srgbClr val="1F497D"/>
              </a:solidFill>
              <a:uFill>
                <a:solidFill>
                  <a:srgbClr val="FFFFFF"/>
                </a:solidFill>
              </a:uFill>
              <a:latin typeface="Franklin Gothic Book"/>
            </a:endParaRPr>
          </a:p>
          <a:p>
            <a:pPr marL="1728000" lvl="3" indent="-216000">
              <a:buClr>
                <a:srgbClr val="000000"/>
              </a:buClr>
              <a:buSzPct val="75000"/>
              <a:buFont typeface="Symbol" charset="2"/>
              <a:buChar char=""/>
            </a:pPr>
            <a:r>
              <a:rPr lang="tr-TR" sz="2000" b="0" strike="noStrike" spc="-1">
                <a:solidFill>
                  <a:srgbClr val="1F497D"/>
                </a:solidFill>
                <a:uFill>
                  <a:solidFill>
                    <a:srgbClr val="FFFFFF"/>
                  </a:solidFill>
                </a:uFill>
                <a:latin typeface="Franklin Gothic Book"/>
              </a:rPr>
              <a:t>Dördüncü Anahat Düzeyi</a:t>
            </a:r>
            <a:endParaRPr lang="tr-TR" sz="1600" b="0" strike="noStrike" spc="-1">
              <a:solidFill>
                <a:srgbClr val="1F497D"/>
              </a:solidFill>
              <a:uFill>
                <a:solidFill>
                  <a:srgbClr val="FFFFFF"/>
                </a:solidFill>
              </a:uFill>
              <a:latin typeface="Franklin Gothic Book"/>
            </a:endParaRPr>
          </a:p>
          <a:p>
            <a:pPr marL="2160000" lvl="4" indent="-216000">
              <a:buClr>
                <a:srgbClr val="000000"/>
              </a:buClr>
              <a:buSzPct val="45000"/>
              <a:buFont typeface="Wingdings" charset="2"/>
              <a:buChar char=""/>
            </a:pPr>
            <a:r>
              <a:rPr lang="tr-TR" sz="2000" b="0" strike="noStrike" spc="-1">
                <a:solidFill>
                  <a:srgbClr val="1F497D"/>
                </a:solidFill>
                <a:uFill>
                  <a:solidFill>
                    <a:srgbClr val="FFFFFF"/>
                  </a:solidFill>
                </a:uFill>
                <a:latin typeface="Franklin Gothic Book"/>
              </a:rPr>
              <a:t>Beşinci Anahat Düzeyi</a:t>
            </a:r>
          </a:p>
          <a:p>
            <a:pPr marL="2592000" lvl="5" indent="-216000">
              <a:buClr>
                <a:srgbClr val="000000"/>
              </a:buClr>
              <a:buSzPct val="45000"/>
              <a:buFont typeface="Wingdings" charset="2"/>
              <a:buChar char=""/>
            </a:pPr>
            <a:r>
              <a:rPr lang="tr-TR" sz="2000" b="0" strike="noStrike" spc="-1">
                <a:solidFill>
                  <a:srgbClr val="1F497D"/>
                </a:solidFill>
                <a:uFill>
                  <a:solidFill>
                    <a:srgbClr val="FFFFFF"/>
                  </a:solidFill>
                </a:uFill>
                <a:latin typeface="Franklin Gothic Book"/>
              </a:rPr>
              <a:t>Altıncı Anahat Düzeyi</a:t>
            </a:r>
          </a:p>
          <a:p>
            <a:pPr marL="3024000" lvl="6" indent="-216000">
              <a:buClr>
                <a:srgbClr val="000000"/>
              </a:buClr>
              <a:buSzPct val="45000"/>
              <a:buFont typeface="Wingdings" charset="2"/>
              <a:buChar char=""/>
            </a:pPr>
            <a:r>
              <a:rPr lang="tr-TR" sz="2000" b="0" strike="noStrike" spc="-1">
                <a:solidFill>
                  <a:srgbClr val="1F497D"/>
                </a:solidFill>
                <a:uFill>
                  <a:solidFill>
                    <a:srgbClr val="FFFFFF"/>
                  </a:solidFill>
                </a:uFill>
                <a:latin typeface="Franklin Gothic Book"/>
              </a:rPr>
              <a:t>Yedinci Anahat DüzeyiAsıl metin stillerini düzenlemek için tıklayın</a:t>
            </a:r>
          </a:p>
          <a:p>
            <a:pPr marL="3456000" lvl="7" indent="-216000">
              <a:buClr>
                <a:srgbClr val="000000"/>
              </a:buClr>
              <a:buSzPct val="45000"/>
              <a:buFont typeface="Wingdings" charset="2"/>
              <a:buChar char=""/>
            </a:pPr>
            <a:r>
              <a:rPr lang="tr-TR" sz="2000" b="0" i="1" strike="noStrike" spc="-1">
                <a:solidFill>
                  <a:srgbClr val="1F497D"/>
                </a:solidFill>
                <a:uFill>
                  <a:solidFill>
                    <a:srgbClr val="FFFFFF"/>
                  </a:solidFill>
                </a:uFill>
                <a:latin typeface="Franklin Gothic Book"/>
              </a:rPr>
              <a:t>İkinci düzey</a:t>
            </a:r>
            <a:endParaRPr lang="tr-TR" sz="2000" b="0" strike="noStrike" spc="-1">
              <a:solidFill>
                <a:srgbClr val="1F497D"/>
              </a:solidFill>
              <a:uFill>
                <a:solidFill>
                  <a:srgbClr val="FFFFFF"/>
                </a:solidFill>
              </a:uFill>
              <a:latin typeface="Franklin Gothic Book"/>
            </a:endParaRPr>
          </a:p>
          <a:p>
            <a:pPr marL="3888000" lvl="8" indent="-216000">
              <a:buClr>
                <a:srgbClr val="000000"/>
              </a:buClr>
              <a:buSzPct val="45000"/>
              <a:buFont typeface="Wingdings" charset="2"/>
              <a:buChar char=""/>
            </a:pPr>
            <a:r>
              <a:rPr lang="tr-TR" sz="1800" b="0" strike="noStrike" spc="-1">
                <a:solidFill>
                  <a:srgbClr val="1F497D"/>
                </a:solidFill>
                <a:uFill>
                  <a:solidFill>
                    <a:srgbClr val="FFFFFF"/>
                  </a:solidFill>
                </a:uFill>
                <a:latin typeface="Franklin Gothic Book"/>
              </a:rPr>
              <a:t>Üçüncü düzey</a:t>
            </a:r>
            <a:endParaRPr lang="tr-TR" sz="2000" b="0" strike="noStrike" spc="-1">
              <a:solidFill>
                <a:srgbClr val="1F497D"/>
              </a:solidFill>
              <a:uFill>
                <a:solidFill>
                  <a:srgbClr val="FFFFFF"/>
                </a:solidFill>
              </a:uFill>
              <a:latin typeface="Franklin Gothic Book"/>
            </a:endParaRPr>
          </a:p>
          <a:p>
            <a:pPr marL="4320000" lvl="0" indent="-216000">
              <a:lnSpc>
                <a:spcPct val="100000"/>
              </a:lnSpc>
              <a:buClr>
                <a:srgbClr val="000000"/>
              </a:buClr>
              <a:buSzPct val="45000"/>
              <a:buFont typeface="Wingdings" charset="2"/>
              <a:buChar char=""/>
            </a:pPr>
            <a:r>
              <a:rPr lang="tr-TR" sz="1800" b="0" i="1" strike="noStrike" spc="-1">
                <a:solidFill>
                  <a:srgbClr val="1F497D"/>
                </a:solidFill>
                <a:uFill>
                  <a:solidFill>
                    <a:srgbClr val="FFFFFF"/>
                  </a:solidFill>
                </a:uFill>
                <a:latin typeface="Franklin Gothic Book"/>
              </a:rPr>
              <a:t>Dördüncü düzey</a:t>
            </a:r>
            <a:endParaRPr lang="tr-TR" sz="2000" b="0" strike="noStrike" spc="-1">
              <a:solidFill>
                <a:srgbClr val="1F497D"/>
              </a:solidFill>
              <a:uFill>
                <a:solidFill>
                  <a:srgbClr val="FFFFFF"/>
                </a:solidFill>
              </a:uFill>
              <a:latin typeface="Franklin Gothic Book"/>
            </a:endParaRPr>
          </a:p>
          <a:p>
            <a:pPr marL="4320000" lvl="0" indent="-216000">
              <a:lnSpc>
                <a:spcPct val="100000"/>
              </a:lnSpc>
              <a:buClr>
                <a:srgbClr val="000000"/>
              </a:buClr>
              <a:buSzPct val="45000"/>
              <a:buFont typeface="Wingdings" charset="2"/>
              <a:buChar char=""/>
            </a:pPr>
            <a:r>
              <a:rPr lang="tr-TR" sz="1600" b="0" strike="noStrike" spc="-1">
                <a:solidFill>
                  <a:srgbClr val="1F497D"/>
                </a:solidFill>
                <a:uFill>
                  <a:solidFill>
                    <a:srgbClr val="FFFFFF"/>
                  </a:solidFill>
                </a:uFill>
                <a:latin typeface="Franklin Gothic Book"/>
              </a:rPr>
              <a:t>Beşinci düzey</a:t>
            </a:r>
            <a:endParaRPr lang="tr-TR" sz="2000" b="0" strike="noStrike" spc="-1">
              <a:solidFill>
                <a:srgbClr val="1F497D"/>
              </a:solidFill>
              <a:uFill>
                <a:solidFill>
                  <a:srgbClr val="FFFFFF"/>
                </a:solidFill>
              </a:uFill>
              <a:latin typeface="Franklin Gothic Book"/>
            </a:endParaRPr>
          </a:p>
        </p:txBody>
      </p:sp>
      <p:sp>
        <p:nvSpPr>
          <p:cNvPr id="3" name="PlaceHolder 4"/>
          <p:cNvSpPr>
            <a:spLocks noGrp="1"/>
          </p:cNvSpPr>
          <p:nvPr>
            <p:ph type="dt"/>
          </p:nvPr>
        </p:nvSpPr>
        <p:spPr>
          <a:xfrm>
            <a:off x="1390680" y="6453360"/>
            <a:ext cx="1204200" cy="404280"/>
          </a:xfrm>
          <a:prstGeom prst="rect">
            <a:avLst/>
          </a:prstGeom>
        </p:spPr>
        <p:txBody>
          <a:bodyPr anchor="ctr"/>
          <a:lstStyle/>
          <a:p>
            <a:pPr>
              <a:lnSpc>
                <a:spcPct val="100000"/>
              </a:lnSpc>
            </a:pPr>
            <a:r>
              <a:rPr lang="tr-TR" sz="1200" b="0" strike="noStrike" spc="-1">
                <a:solidFill>
                  <a:srgbClr val="1F497D"/>
                </a:solidFill>
                <a:uFill>
                  <a:solidFill>
                    <a:srgbClr val="FFFFFF"/>
                  </a:solidFill>
                </a:uFill>
                <a:latin typeface="Franklin Gothic Book"/>
              </a:rPr>
              <a:t>02.03.18</a:t>
            </a:r>
            <a:endParaRPr lang="tr-TR" sz="1200" b="0" strike="noStrike" spc="-1">
              <a:solidFill>
                <a:srgbClr val="000000"/>
              </a:solidFill>
              <a:uFill>
                <a:solidFill>
                  <a:srgbClr val="FFFFFF"/>
                </a:solidFill>
              </a:uFill>
              <a:latin typeface="Times New Roman"/>
            </a:endParaRPr>
          </a:p>
        </p:txBody>
      </p:sp>
      <p:sp>
        <p:nvSpPr>
          <p:cNvPr id="4" name="PlaceHolder 5"/>
          <p:cNvSpPr>
            <a:spLocks noGrp="1"/>
          </p:cNvSpPr>
          <p:nvPr>
            <p:ph type="ftr"/>
          </p:nvPr>
        </p:nvSpPr>
        <p:spPr>
          <a:xfrm>
            <a:off x="2893680" y="6453360"/>
            <a:ext cx="6280560" cy="404280"/>
          </a:xfrm>
          <a:prstGeom prst="rect">
            <a:avLst/>
          </a:prstGeom>
        </p:spPr>
        <p:txBody>
          <a:bodyPr anchor="ctr"/>
          <a:lstStyle/>
          <a:p>
            <a:endParaRPr lang="tr-TR" sz="2400" b="0" strike="noStrike" spc="-1">
              <a:solidFill>
                <a:srgbClr val="000000"/>
              </a:solidFill>
              <a:uFill>
                <a:solidFill>
                  <a:srgbClr val="FFFFFF"/>
                </a:solidFill>
              </a:uFill>
              <a:latin typeface="Times New Roman"/>
            </a:endParaRPr>
          </a:p>
        </p:txBody>
      </p:sp>
      <p:sp>
        <p:nvSpPr>
          <p:cNvPr id="5" name="PlaceHolder 6"/>
          <p:cNvSpPr>
            <a:spLocks noGrp="1"/>
          </p:cNvSpPr>
          <p:nvPr>
            <p:ph type="sldNum"/>
          </p:nvPr>
        </p:nvSpPr>
        <p:spPr>
          <a:xfrm>
            <a:off x="9472680" y="6453360"/>
            <a:ext cx="1595880" cy="404280"/>
          </a:xfrm>
          <a:prstGeom prst="rect">
            <a:avLst/>
          </a:prstGeom>
        </p:spPr>
        <p:txBody>
          <a:bodyPr anchor="ctr"/>
          <a:lstStyle/>
          <a:p>
            <a:pPr algn="r">
              <a:lnSpc>
                <a:spcPct val="100000"/>
              </a:lnSpc>
            </a:pPr>
            <a:fld id="{F89D6782-F1D4-4ED5-B89C-BC15C9F85D7B}" type="slidenum">
              <a:rPr lang="tr-TR" sz="1200" b="0" strike="noStrike" spc="-1">
                <a:solidFill>
                  <a:srgbClr val="1F497D"/>
                </a:solidFill>
                <a:uFill>
                  <a:solidFill>
                    <a:srgbClr val="FFFFFF"/>
                  </a:solidFill>
                </a:uFill>
                <a:latin typeface="Franklin Gothic Book"/>
              </a:rPr>
              <a:t>‹#›</a:t>
            </a:fld>
            <a:endParaRPr lang="tr-TR"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7"/>
          <p:cNvPicPr/>
          <p:nvPr/>
        </p:nvPicPr>
        <p:blipFill>
          <a:blip r:embed="rId2"/>
          <a:stretch/>
        </p:blipFill>
        <p:spPr>
          <a:xfrm>
            <a:off x="2433960" y="2777760"/>
            <a:ext cx="2639520" cy="2622600"/>
          </a:xfrm>
          <a:prstGeom prst="rect">
            <a:avLst/>
          </a:prstGeom>
          <a:ln>
            <a:noFill/>
          </a:ln>
        </p:spPr>
      </p:pic>
      <p:pic>
        <p:nvPicPr>
          <p:cNvPr id="46" name="Resim 6"/>
          <p:cNvPicPr/>
          <p:nvPr/>
        </p:nvPicPr>
        <p:blipFill>
          <a:blip r:embed="rId3"/>
          <a:stretch/>
        </p:blipFill>
        <p:spPr>
          <a:xfrm>
            <a:off x="6359400" y="2452320"/>
            <a:ext cx="3240360" cy="3240360"/>
          </a:xfrm>
          <a:prstGeom prst="rect">
            <a:avLst/>
          </a:prstGeom>
          <a:ln>
            <a:noFill/>
          </a:ln>
        </p:spPr>
      </p:pic>
      <p:sp>
        <p:nvSpPr>
          <p:cNvPr id="47" name="CustomShape 1"/>
          <p:cNvSpPr/>
          <p:nvPr/>
        </p:nvSpPr>
        <p:spPr>
          <a:xfrm>
            <a:off x="2059200" y="1021680"/>
            <a:ext cx="770184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tr-TR" sz="5400" b="0" strike="noStrike" spc="-1">
                <a:solidFill>
                  <a:srgbClr val="4F81BD"/>
                </a:solidFill>
                <a:uFill>
                  <a:solidFill>
                    <a:srgbClr val="FFFFFF"/>
                  </a:solidFill>
                </a:uFill>
                <a:latin typeface="Franklin Gothic Book"/>
              </a:rPr>
              <a:t>C++ Eğitim Kampı - 1</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Kontrol Yapıları</a:t>
            </a:r>
            <a:endParaRPr lang="tr-TR" sz="1800" b="0" strike="noStrike" spc="-1">
              <a:solidFill>
                <a:srgbClr val="000000"/>
              </a:solidFill>
              <a:uFill>
                <a:solidFill>
                  <a:srgbClr val="FFFFFF"/>
                </a:solidFill>
              </a:uFill>
              <a:latin typeface="Franklin Gothic Book"/>
            </a:endParaRPr>
          </a:p>
        </p:txBody>
      </p:sp>
      <p:pic>
        <p:nvPicPr>
          <p:cNvPr id="87" name="İçerik Yer Tutucusu 3"/>
          <p:cNvPicPr/>
          <p:nvPr/>
        </p:nvPicPr>
        <p:blipFill>
          <a:blip r:embed="rId2"/>
          <a:stretch/>
        </p:blipFill>
        <p:spPr>
          <a:xfrm>
            <a:off x="10548720" y="5361120"/>
            <a:ext cx="1337400" cy="1337400"/>
          </a:xfrm>
          <a:prstGeom prst="rect">
            <a:avLst/>
          </a:prstGeom>
          <a:ln>
            <a:noFill/>
          </a:ln>
        </p:spPr>
      </p:pic>
      <p:sp>
        <p:nvSpPr>
          <p:cNvPr id="88" name="CustomShape 2"/>
          <p:cNvSpPr/>
          <p:nvPr/>
        </p:nvSpPr>
        <p:spPr>
          <a:xfrm>
            <a:off x="1371600" y="1975680"/>
            <a:ext cx="9600840" cy="3580920"/>
          </a:xfrm>
          <a:prstGeom prst="rect">
            <a:avLst/>
          </a:prstGeom>
          <a:noFill/>
          <a:ln>
            <a:noFill/>
          </a:ln>
        </p:spPr>
        <p:style>
          <a:lnRef idx="0">
            <a:scrgbClr r="0" g="0" b="0"/>
          </a:lnRef>
          <a:fillRef idx="0">
            <a:scrgbClr r="0" g="0" b="0"/>
          </a:fillRef>
          <a:effectRef idx="0">
            <a:scrgbClr r="0" g="0" b="0"/>
          </a:effectRef>
          <a:fontRef idx="minor"/>
        </p:style>
        <p:txBody>
          <a:bodyPr/>
          <a:lstStyle/>
          <a:p>
            <a:pPr marL="384120" lvl="3" indent="-383760">
              <a:lnSpc>
                <a:spcPct val="100000"/>
              </a:lnSpc>
              <a:buClr>
                <a:srgbClr val="1F497D"/>
              </a:buClr>
              <a:buFont typeface="Wingdings" charset="2"/>
              <a:buChar char=""/>
            </a:pPr>
            <a:r>
              <a:rPr lang="tr-TR" sz="2000" i="1" strike="noStrike" spc="-1" dirty="0">
                <a:solidFill>
                  <a:srgbClr val="1E1C11"/>
                </a:solidFill>
                <a:uFill>
                  <a:solidFill>
                    <a:srgbClr val="FFFFFF"/>
                  </a:solidFill>
                </a:uFill>
                <a:latin typeface="Open Sans"/>
                <a:ea typeface="Open Sans"/>
              </a:rPr>
              <a:t>Karşılaştırma ifadeleri: </a:t>
            </a:r>
            <a:r>
              <a:rPr lang="tr-TR" sz="2000" strike="noStrike" spc="-1" dirty="0" err="1">
                <a:solidFill>
                  <a:srgbClr val="1E1C11"/>
                </a:solidFill>
                <a:uFill>
                  <a:solidFill>
                    <a:srgbClr val="FFFFFF"/>
                  </a:solidFill>
                </a:uFill>
                <a:latin typeface="Open Sans"/>
                <a:ea typeface="Open Sans"/>
              </a:rPr>
              <a:t>if</a:t>
            </a:r>
            <a:r>
              <a:rPr lang="tr-TR" sz="2000" strike="noStrike" spc="-1" dirty="0">
                <a:solidFill>
                  <a:srgbClr val="1E1C11"/>
                </a:solidFill>
                <a:uFill>
                  <a:solidFill>
                    <a:srgbClr val="FFFFFF"/>
                  </a:solidFill>
                </a:uFill>
                <a:latin typeface="Open Sans"/>
                <a:ea typeface="Open Sans"/>
              </a:rPr>
              <a:t>, </a:t>
            </a:r>
            <a:r>
              <a:rPr lang="tr-TR" sz="2000" strike="noStrike" spc="-1" dirty="0" err="1">
                <a:solidFill>
                  <a:srgbClr val="1E1C11"/>
                </a:solidFill>
                <a:uFill>
                  <a:solidFill>
                    <a:srgbClr val="FFFFFF"/>
                  </a:solidFill>
                </a:uFill>
                <a:latin typeface="Open Sans"/>
                <a:ea typeface="Open Sans"/>
              </a:rPr>
              <a:t>if</a:t>
            </a:r>
            <a:r>
              <a:rPr lang="tr-TR" sz="2000" strike="noStrike" spc="-1" dirty="0">
                <a:solidFill>
                  <a:srgbClr val="1E1C11"/>
                </a:solidFill>
                <a:uFill>
                  <a:solidFill>
                    <a:srgbClr val="FFFFFF"/>
                  </a:solidFill>
                </a:uFill>
                <a:latin typeface="Open Sans"/>
                <a:ea typeface="Open Sans"/>
              </a:rPr>
              <a:t>-else, </a:t>
            </a:r>
            <a:r>
              <a:rPr lang="tr-TR" sz="2000" strike="noStrike" spc="-1" dirty="0" err="1">
                <a:solidFill>
                  <a:srgbClr val="1E1C11"/>
                </a:solidFill>
                <a:uFill>
                  <a:solidFill>
                    <a:srgbClr val="FFFFFF"/>
                  </a:solidFill>
                </a:uFill>
                <a:latin typeface="Open Sans"/>
                <a:ea typeface="Open Sans"/>
              </a:rPr>
              <a:t>switch</a:t>
            </a:r>
            <a:r>
              <a:rPr lang="tr-TR" sz="2000" strike="noStrike" spc="-1" dirty="0">
                <a:solidFill>
                  <a:srgbClr val="1E1C11"/>
                </a:solidFill>
                <a:uFill>
                  <a:solidFill>
                    <a:srgbClr val="FFFFFF"/>
                  </a:solidFill>
                </a:uFill>
                <a:latin typeface="Open Sans"/>
                <a:ea typeface="Open Sans"/>
              </a:rPr>
              <a:t> </a:t>
            </a:r>
            <a:r>
              <a:rPr lang="tr-TR" sz="2000" strike="noStrike" spc="-1" dirty="0" err="1">
                <a:solidFill>
                  <a:srgbClr val="1E1C11"/>
                </a:solidFill>
                <a:uFill>
                  <a:solidFill>
                    <a:srgbClr val="FFFFFF"/>
                  </a:solidFill>
                </a:uFill>
                <a:latin typeface="Open Sans"/>
                <a:ea typeface="Open Sans"/>
              </a:rPr>
              <a:t>case</a:t>
            </a:r>
            <a:endParaRPr lang="tr-TR" sz="1800" strike="noStrike" spc="-1" dirty="0">
              <a:solidFill>
                <a:srgbClr val="000000"/>
              </a:solidFill>
              <a:uFill>
                <a:solidFill>
                  <a:srgbClr val="FFFFFF"/>
                </a:solidFill>
              </a:uFill>
              <a:latin typeface="Arial"/>
            </a:endParaRPr>
          </a:p>
          <a:p>
            <a:pPr>
              <a:lnSpc>
                <a:spcPct val="100000"/>
              </a:lnSpc>
            </a:pPr>
            <a:endParaRPr lang="tr-TR" sz="1800" strike="noStrike" spc="-1" dirty="0">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i="1" strike="noStrike" spc="-1" dirty="0">
                <a:solidFill>
                  <a:srgbClr val="1E1C11"/>
                </a:solidFill>
                <a:uFill>
                  <a:solidFill>
                    <a:srgbClr val="FFFFFF"/>
                  </a:solidFill>
                </a:uFill>
                <a:latin typeface="Open Sans"/>
                <a:ea typeface="Open Sans"/>
              </a:rPr>
              <a:t>Döngü ifadeleri: </a:t>
            </a:r>
            <a:r>
              <a:rPr lang="tr-TR" sz="2000" strike="noStrike" spc="-1" dirty="0" err="1">
                <a:solidFill>
                  <a:srgbClr val="1E1C11"/>
                </a:solidFill>
                <a:uFill>
                  <a:solidFill>
                    <a:srgbClr val="FFFFFF"/>
                  </a:solidFill>
                </a:uFill>
                <a:latin typeface="Open Sans"/>
                <a:ea typeface="Open Sans"/>
              </a:rPr>
              <a:t>while</a:t>
            </a:r>
            <a:r>
              <a:rPr lang="tr-TR" sz="2000" strike="noStrike" spc="-1" dirty="0">
                <a:solidFill>
                  <a:srgbClr val="1E1C11"/>
                </a:solidFill>
                <a:uFill>
                  <a:solidFill>
                    <a:srgbClr val="FFFFFF"/>
                  </a:solidFill>
                </a:uFill>
                <a:latin typeface="Open Sans"/>
                <a:ea typeface="Open Sans"/>
              </a:rPr>
              <a:t>, do-</a:t>
            </a:r>
            <a:r>
              <a:rPr lang="tr-TR" sz="2000" strike="noStrike" spc="-1" dirty="0" err="1">
                <a:solidFill>
                  <a:srgbClr val="1E1C11"/>
                </a:solidFill>
                <a:uFill>
                  <a:solidFill>
                    <a:srgbClr val="FFFFFF"/>
                  </a:solidFill>
                </a:uFill>
                <a:latin typeface="Open Sans"/>
                <a:ea typeface="Open Sans"/>
              </a:rPr>
              <a:t>while</a:t>
            </a:r>
            <a:r>
              <a:rPr lang="tr-TR" sz="2000" strike="noStrike" spc="-1" dirty="0">
                <a:solidFill>
                  <a:srgbClr val="1E1C11"/>
                </a:solidFill>
                <a:uFill>
                  <a:solidFill>
                    <a:srgbClr val="FFFFFF"/>
                  </a:solidFill>
                </a:uFill>
                <a:latin typeface="Open Sans"/>
                <a:ea typeface="Open Sans"/>
              </a:rPr>
              <a:t>, </a:t>
            </a:r>
            <a:r>
              <a:rPr lang="tr-TR" sz="2000" strike="noStrike" spc="-1" dirty="0" err="1">
                <a:solidFill>
                  <a:srgbClr val="1E1C11"/>
                </a:solidFill>
                <a:uFill>
                  <a:solidFill>
                    <a:srgbClr val="FFFFFF"/>
                  </a:solidFill>
                </a:uFill>
                <a:latin typeface="Open Sans"/>
                <a:ea typeface="Open Sans"/>
              </a:rPr>
              <a:t>for</a:t>
            </a:r>
            <a:endParaRPr lang="tr-TR" sz="1800" strike="noStrike" spc="-1" dirty="0">
              <a:solidFill>
                <a:srgbClr val="000000"/>
              </a:solidFill>
              <a:uFill>
                <a:solidFill>
                  <a:srgbClr val="FFFFFF"/>
                </a:solidFill>
              </a:uFill>
              <a:latin typeface="Arial"/>
            </a:endParaRPr>
          </a:p>
          <a:p>
            <a:pPr>
              <a:lnSpc>
                <a:spcPct val="100000"/>
              </a:lnSpc>
            </a:pPr>
            <a:endParaRPr lang="tr-TR" sz="1800" strike="noStrike" spc="-1" dirty="0">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i="1" strike="noStrike" spc="-1" dirty="0">
                <a:solidFill>
                  <a:srgbClr val="1E1C11"/>
                </a:solidFill>
                <a:uFill>
                  <a:solidFill>
                    <a:srgbClr val="FFFFFF"/>
                  </a:solidFill>
                </a:uFill>
                <a:latin typeface="Open Sans"/>
                <a:ea typeface="Open Sans"/>
              </a:rPr>
              <a:t>Dallanma ifadeleri: </a:t>
            </a:r>
            <a:r>
              <a:rPr lang="tr-TR" sz="2000" strike="noStrike" spc="-1" dirty="0">
                <a:solidFill>
                  <a:srgbClr val="1E1C11"/>
                </a:solidFill>
                <a:uFill>
                  <a:solidFill>
                    <a:srgbClr val="FFFFFF"/>
                  </a:solidFill>
                </a:uFill>
                <a:latin typeface="Open Sans"/>
                <a:ea typeface="Open Sans"/>
              </a:rPr>
              <a:t>break, </a:t>
            </a:r>
            <a:r>
              <a:rPr lang="tr-TR" sz="2000" strike="noStrike" spc="-1" dirty="0" err="1">
                <a:solidFill>
                  <a:srgbClr val="1E1C11"/>
                </a:solidFill>
                <a:uFill>
                  <a:solidFill>
                    <a:srgbClr val="FFFFFF"/>
                  </a:solidFill>
                </a:uFill>
                <a:latin typeface="Open Sans"/>
                <a:ea typeface="Open Sans"/>
              </a:rPr>
              <a:t>continue</a:t>
            </a:r>
            <a:r>
              <a:rPr lang="tr-TR" sz="2000" strike="noStrike" spc="-1" dirty="0">
                <a:solidFill>
                  <a:srgbClr val="1E1C11"/>
                </a:solidFill>
                <a:uFill>
                  <a:solidFill>
                    <a:srgbClr val="FFFFFF"/>
                  </a:solidFill>
                </a:uFill>
                <a:latin typeface="Open Sans"/>
                <a:ea typeface="Open Sans"/>
              </a:rPr>
              <a:t> , </a:t>
            </a:r>
            <a:r>
              <a:rPr lang="tr-TR" sz="2000" strike="noStrike" spc="-1" dirty="0" err="1">
                <a:solidFill>
                  <a:srgbClr val="1E1C11"/>
                </a:solidFill>
                <a:uFill>
                  <a:solidFill>
                    <a:srgbClr val="FFFFFF"/>
                  </a:solidFill>
                </a:uFill>
                <a:latin typeface="Open Sans"/>
                <a:ea typeface="Open Sans"/>
              </a:rPr>
              <a:t>return</a:t>
            </a:r>
            <a:endParaRPr lang="tr-TR" sz="1800" strike="noStrike" spc="-1" dirty="0">
              <a:solidFill>
                <a:srgbClr val="000000"/>
              </a:solidFill>
              <a:uFill>
                <a:solidFill>
                  <a:srgbClr val="FFFFFF"/>
                </a:solidFill>
              </a:uFill>
              <a:latin typeface="Arial"/>
            </a:endParaRPr>
          </a:p>
          <a:p>
            <a:pPr>
              <a:lnSpc>
                <a:spcPct val="100000"/>
              </a:lnSpc>
            </a:pPr>
            <a:endParaRPr lang="tr-TR" sz="1800" strike="noStrike" spc="-1" dirty="0">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i="1" strike="noStrike" spc="-1" dirty="0">
                <a:solidFill>
                  <a:srgbClr val="1E1C11"/>
                </a:solidFill>
                <a:uFill>
                  <a:solidFill>
                    <a:srgbClr val="FFFFFF"/>
                  </a:solidFill>
                </a:uFill>
                <a:latin typeface="Open Sans"/>
                <a:ea typeface="Open Sans"/>
              </a:rPr>
              <a:t>İstisna İfadeleri: </a:t>
            </a:r>
            <a:r>
              <a:rPr lang="tr-TR" sz="2000" strike="noStrike" spc="-1" dirty="0" err="1">
                <a:solidFill>
                  <a:srgbClr val="1E1C11"/>
                </a:solidFill>
                <a:uFill>
                  <a:solidFill>
                    <a:srgbClr val="FFFFFF"/>
                  </a:solidFill>
                </a:uFill>
                <a:latin typeface="Open Sans"/>
                <a:ea typeface="Open Sans"/>
              </a:rPr>
              <a:t>try</a:t>
            </a:r>
            <a:r>
              <a:rPr lang="tr-TR" sz="2000" strike="noStrike" spc="-1" dirty="0">
                <a:solidFill>
                  <a:srgbClr val="1E1C11"/>
                </a:solidFill>
                <a:uFill>
                  <a:solidFill>
                    <a:srgbClr val="FFFFFF"/>
                  </a:solidFill>
                </a:uFill>
                <a:latin typeface="Open Sans"/>
                <a:ea typeface="Open Sans"/>
              </a:rPr>
              <a:t>, </a:t>
            </a:r>
            <a:r>
              <a:rPr lang="tr-TR" sz="2000" strike="noStrike" spc="-1" dirty="0" err="1">
                <a:solidFill>
                  <a:srgbClr val="1E1C11"/>
                </a:solidFill>
                <a:uFill>
                  <a:solidFill>
                    <a:srgbClr val="FFFFFF"/>
                  </a:solidFill>
                </a:uFill>
                <a:latin typeface="Open Sans"/>
                <a:ea typeface="Open Sans"/>
              </a:rPr>
              <a:t>catch</a:t>
            </a:r>
            <a:r>
              <a:rPr lang="tr-TR" sz="2000" strike="noStrike" spc="-1" dirty="0">
                <a:solidFill>
                  <a:srgbClr val="1E1C11"/>
                </a:solidFill>
                <a:uFill>
                  <a:solidFill>
                    <a:srgbClr val="FFFFFF"/>
                  </a:solidFill>
                </a:uFill>
                <a:latin typeface="Open Sans"/>
                <a:ea typeface="Open Sans"/>
              </a:rPr>
              <a:t>, </a:t>
            </a:r>
            <a:r>
              <a:rPr lang="tr-TR" sz="2000" strike="noStrike" spc="-1" dirty="0" err="1">
                <a:solidFill>
                  <a:srgbClr val="1E1C11"/>
                </a:solidFill>
                <a:uFill>
                  <a:solidFill>
                    <a:srgbClr val="FFFFFF"/>
                  </a:solidFill>
                </a:uFill>
                <a:latin typeface="Open Sans"/>
                <a:ea typeface="Open Sans"/>
              </a:rPr>
              <a:t>finally</a:t>
            </a:r>
            <a:r>
              <a:rPr lang="tr-TR" sz="2000" strike="noStrike" spc="-1" dirty="0">
                <a:solidFill>
                  <a:srgbClr val="1E1C11"/>
                </a:solidFill>
                <a:uFill>
                  <a:solidFill>
                    <a:srgbClr val="FFFFFF"/>
                  </a:solidFill>
                </a:uFill>
                <a:latin typeface="Open Sans"/>
                <a:ea typeface="Open Sans"/>
              </a:rPr>
              <a:t>, </a:t>
            </a:r>
            <a:r>
              <a:rPr lang="tr-TR" sz="2000" strike="noStrike" spc="-1" dirty="0" err="1">
                <a:solidFill>
                  <a:srgbClr val="1E1C11"/>
                </a:solidFill>
                <a:uFill>
                  <a:solidFill>
                    <a:srgbClr val="FFFFFF"/>
                  </a:solidFill>
                </a:uFill>
                <a:latin typeface="Open Sans"/>
                <a:ea typeface="Open Sans"/>
              </a:rPr>
              <a:t>throw</a:t>
            </a:r>
            <a:endParaRPr lang="tr-TR" sz="1800" strike="noStrike" spc="-1" dirty="0">
              <a:solidFill>
                <a:srgbClr val="000000"/>
              </a:solidFill>
              <a:uFill>
                <a:solidFill>
                  <a:srgbClr val="FFFFFF"/>
                </a:solidFill>
              </a:u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371600" y="69408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if, else if, else</a:t>
            </a:r>
            <a:endParaRPr lang="tr-TR" sz="1800" b="0" strike="noStrike" spc="-1">
              <a:solidFill>
                <a:srgbClr val="000000"/>
              </a:solidFill>
              <a:uFill>
                <a:solidFill>
                  <a:srgbClr val="FFFFFF"/>
                </a:solidFill>
              </a:uFill>
              <a:latin typeface="Franklin Gothic Book"/>
            </a:endParaRPr>
          </a:p>
        </p:txBody>
      </p:sp>
      <p:pic>
        <p:nvPicPr>
          <p:cNvPr id="90" name="İçerik Yer Tutucusu 3"/>
          <p:cNvPicPr/>
          <p:nvPr/>
        </p:nvPicPr>
        <p:blipFill>
          <a:blip r:embed="rId2"/>
          <a:stretch/>
        </p:blipFill>
        <p:spPr>
          <a:xfrm>
            <a:off x="10548720" y="5361120"/>
            <a:ext cx="1337400" cy="1337400"/>
          </a:xfrm>
          <a:prstGeom prst="rect">
            <a:avLst/>
          </a:prstGeom>
          <a:ln>
            <a:noFill/>
          </a:ln>
        </p:spPr>
      </p:pic>
      <p:sp>
        <p:nvSpPr>
          <p:cNvPr id="91" name="CustomShape 2"/>
          <p:cNvSpPr/>
          <p:nvPr/>
        </p:nvSpPr>
        <p:spPr>
          <a:xfrm>
            <a:off x="1371600" y="1975680"/>
            <a:ext cx="9600840" cy="3580920"/>
          </a:xfrm>
          <a:prstGeom prst="rect">
            <a:avLst/>
          </a:prstGeom>
          <a:noFill/>
          <a:ln>
            <a:noFill/>
          </a:ln>
        </p:spPr>
        <p:style>
          <a:lnRef idx="0">
            <a:scrgbClr r="0" g="0" b="0"/>
          </a:lnRef>
          <a:fillRef idx="0">
            <a:scrgbClr r="0" g="0" b="0"/>
          </a:fillRef>
          <a:effectRef idx="0">
            <a:scrgbClr r="0" g="0" b="0"/>
          </a:effectRef>
          <a:fontRef idx="minor"/>
        </p:style>
        <p:txBody>
          <a:bodyPr/>
          <a:lstStyle/>
          <a:p>
            <a:pPr marL="384120" lvl="3" indent="-383760">
              <a:lnSpc>
                <a:spcPct val="100000"/>
              </a:lnSpc>
              <a:buClr>
                <a:srgbClr val="1F497D"/>
              </a:buClr>
              <a:buFont typeface="Wingdings" charset="2"/>
              <a:buChar char=""/>
            </a:pPr>
            <a:r>
              <a:rPr lang="tr-TR" sz="1600" b="0" strike="noStrike" spc="-1">
                <a:solidFill>
                  <a:srgbClr val="1E1C11"/>
                </a:solidFill>
                <a:uFill>
                  <a:solidFill>
                    <a:srgbClr val="FFFFFF"/>
                  </a:solidFill>
                </a:uFill>
                <a:latin typeface="Open Sans"/>
                <a:ea typeface="Open Sans"/>
              </a:rPr>
              <a:t>Uygulama bir şart veya seçime bağlı ise karşılaştırma ifadeleri olan if, else if, else yapıları kullanır.</a:t>
            </a:r>
            <a:endParaRPr lang="tr-TR" sz="1800" b="0" strike="noStrike" spc="-1">
              <a:solidFill>
                <a:srgbClr val="000000"/>
              </a:solidFill>
              <a:uFill>
                <a:solidFill>
                  <a:srgbClr val="FFFFFF"/>
                </a:solidFill>
              </a:uFill>
              <a:latin typeface="Arial"/>
            </a:endParaRPr>
          </a:p>
        </p:txBody>
      </p:sp>
      <p:sp>
        <p:nvSpPr>
          <p:cNvPr id="92" name="CustomShape 3"/>
          <p:cNvSpPr/>
          <p:nvPr/>
        </p:nvSpPr>
        <p:spPr>
          <a:xfrm>
            <a:off x="2036520" y="2726640"/>
            <a:ext cx="8935920" cy="276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b="0" strike="noStrike" spc="-1">
                <a:solidFill>
                  <a:srgbClr val="558ED5"/>
                </a:solidFill>
                <a:uFill>
                  <a:solidFill>
                    <a:srgbClr val="FFFFFF"/>
                  </a:solidFill>
                </a:uFill>
                <a:latin typeface="Open Sans"/>
                <a:ea typeface="Open Sans"/>
              </a:rPr>
              <a:t>int </a:t>
            </a:r>
            <a:r>
              <a:rPr lang="tr-TR" sz="1600" b="0" strike="noStrike" spc="-1">
                <a:solidFill>
                  <a:srgbClr val="000000"/>
                </a:solidFill>
                <a:uFill>
                  <a:solidFill>
                    <a:srgbClr val="FFFFFF"/>
                  </a:solidFill>
                </a:uFill>
                <a:latin typeface="Open Sans"/>
                <a:ea typeface="Open Sans"/>
              </a:rPr>
              <a:t>yas=17;
</a:t>
            </a:r>
            <a:r>
              <a:rPr lang="tr-TR" sz="1600" b="0" strike="noStrike" spc="-1">
                <a:solidFill>
                  <a:srgbClr val="558ED5"/>
                </a:solidFill>
                <a:uFill>
                  <a:solidFill>
                    <a:srgbClr val="FFFFFF"/>
                  </a:solidFill>
                </a:uFill>
                <a:latin typeface="Open Sans"/>
                <a:ea typeface="Open Sans"/>
              </a:rPr>
              <a:t>int </a:t>
            </a:r>
            <a:r>
              <a:rPr lang="tr-TR" sz="1600" b="0" strike="noStrike" spc="-1">
                <a:solidFill>
                  <a:srgbClr val="000000"/>
                </a:solidFill>
                <a:uFill>
                  <a:solidFill>
                    <a:srgbClr val="FFFFFF"/>
                  </a:solidFill>
                </a:uFill>
                <a:latin typeface="Open Sans"/>
                <a:ea typeface="Open Sans"/>
              </a:rPr>
              <a:t>sinir=18;
if (yas&gt;sinir){
    cout &lt;&lt; </a:t>
            </a:r>
            <a:r>
              <a:rPr lang="tr-TR" sz="1600" b="0" strike="noStrike" spc="-1">
                <a:solidFill>
                  <a:srgbClr val="00B050"/>
                </a:solidFill>
                <a:uFill>
                  <a:solidFill>
                    <a:srgbClr val="FFFFFF"/>
                  </a:solidFill>
                </a:uFill>
                <a:latin typeface="Open Sans"/>
                <a:ea typeface="Open Sans"/>
              </a:rPr>
              <a:t>"Oyuna Girebilirsin” </a:t>
            </a:r>
            <a:r>
              <a:rPr lang="tr-TR" sz="1600" b="0" strike="noStrike" spc="-1">
                <a:solidFill>
                  <a:srgbClr val="000000"/>
                </a:solidFill>
                <a:uFill>
                  <a:solidFill>
                    <a:srgbClr val="FFFFFF"/>
                  </a:solidFill>
                </a:uFill>
                <a:latin typeface="Open Sans"/>
                <a:ea typeface="Open Sans"/>
              </a:rPr>
              <a:t>&lt;&lt; endl;
}
else if (yas==sinir){
    cout &lt;&lt; </a:t>
            </a:r>
            <a:r>
              <a:rPr lang="tr-TR" sz="1600" b="0" strike="noStrike" spc="-1">
                <a:solidFill>
                  <a:srgbClr val="00B050"/>
                </a:solidFill>
                <a:uFill>
                  <a:solidFill>
                    <a:srgbClr val="FFFFFF"/>
                  </a:solidFill>
                </a:uFill>
                <a:latin typeface="Open Sans"/>
                <a:ea typeface="Open Sans"/>
              </a:rPr>
              <a:t>"Oyuna Girebilirsin” </a:t>
            </a:r>
            <a:r>
              <a:rPr lang="tr-TR" sz="1600" b="0" strike="noStrike" spc="-1">
                <a:solidFill>
                  <a:srgbClr val="000000"/>
                </a:solidFill>
                <a:uFill>
                  <a:solidFill>
                    <a:srgbClr val="FFFFFF"/>
                  </a:solidFill>
                </a:uFill>
                <a:latin typeface="Open Sans"/>
                <a:ea typeface="Open Sans"/>
              </a:rPr>
              <a:t>&lt;&lt; endl;
}
else </a:t>
            </a:r>
            <a:r>
              <a:rPr lang="tr-TR" sz="1600" b="0" i="1" strike="noStrike" spc="-1">
                <a:solidFill>
                  <a:srgbClr val="808080"/>
                </a:solidFill>
                <a:uFill>
                  <a:solidFill>
                    <a:srgbClr val="FFFFFF"/>
                  </a:solidFill>
                </a:uFill>
                <a:latin typeface="Open Sans"/>
                <a:ea typeface="Open Sans"/>
              </a:rPr>
              <a:t>/*(yas&lt;sinir)*/ </a:t>
            </a:r>
            <a:r>
              <a:rPr lang="tr-TR" sz="1600" b="0" strike="noStrike" spc="-1">
                <a:solidFill>
                  <a:srgbClr val="000000"/>
                </a:solidFill>
                <a:uFill>
                  <a:solidFill>
                    <a:srgbClr val="FFFFFF"/>
                  </a:solidFill>
                </a:uFill>
                <a:latin typeface="Open Sans"/>
                <a:ea typeface="Open Sans"/>
              </a:rPr>
              <a:t>{
    cout &lt;&lt; </a:t>
            </a:r>
            <a:r>
              <a:rPr lang="tr-TR" sz="1600" b="0" strike="noStrike" spc="-1">
                <a:solidFill>
                  <a:srgbClr val="00B050"/>
                </a:solidFill>
                <a:uFill>
                  <a:solidFill>
                    <a:srgbClr val="FFFFFF"/>
                  </a:solidFill>
                </a:uFill>
                <a:latin typeface="Open Sans"/>
                <a:ea typeface="Open Sans"/>
              </a:rPr>
              <a:t>"Oyuna Giremezsin!!”</a:t>
            </a:r>
            <a:r>
              <a:rPr lang="tr-TR" sz="1600" b="0" strike="noStrike" spc="-1">
                <a:solidFill>
                  <a:srgbClr val="1F497D"/>
                </a:solidFill>
                <a:uFill>
                  <a:solidFill>
                    <a:srgbClr val="FFFFFF"/>
                  </a:solidFill>
                </a:uFill>
                <a:latin typeface="Open Sans"/>
                <a:ea typeface="Open Sans"/>
              </a:rPr>
              <a:t> </a:t>
            </a:r>
            <a:r>
              <a:rPr lang="tr-TR" sz="1600" b="0" strike="noStrike" spc="-1">
                <a:solidFill>
                  <a:srgbClr val="000000"/>
                </a:solidFill>
                <a:uFill>
                  <a:solidFill>
                    <a:srgbClr val="FFFFFF"/>
                  </a:solidFill>
                </a:uFill>
                <a:latin typeface="Open Sans"/>
                <a:ea typeface="Open Sans"/>
              </a:rPr>
              <a:t>&lt;&lt; endl;
}</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Switch - Case</a:t>
            </a:r>
            <a:endParaRPr lang="tr-TR" sz="1800" b="0" strike="noStrike" spc="-1">
              <a:solidFill>
                <a:srgbClr val="000000"/>
              </a:solidFill>
              <a:uFill>
                <a:solidFill>
                  <a:srgbClr val="FFFFFF"/>
                </a:solidFill>
              </a:uFill>
              <a:latin typeface="Franklin Gothic Book"/>
            </a:endParaRPr>
          </a:p>
        </p:txBody>
      </p:sp>
      <p:pic>
        <p:nvPicPr>
          <p:cNvPr id="94" name="İçerik Yer Tutucusu 3"/>
          <p:cNvPicPr/>
          <p:nvPr/>
        </p:nvPicPr>
        <p:blipFill>
          <a:blip r:embed="rId2"/>
          <a:stretch/>
        </p:blipFill>
        <p:spPr>
          <a:xfrm>
            <a:off x="10548720" y="5361120"/>
            <a:ext cx="1337400" cy="1337400"/>
          </a:xfrm>
          <a:prstGeom prst="rect">
            <a:avLst/>
          </a:prstGeom>
          <a:ln>
            <a:noFill/>
          </a:ln>
        </p:spPr>
      </p:pic>
      <p:sp>
        <p:nvSpPr>
          <p:cNvPr id="95" name="CustomShape 2"/>
          <p:cNvSpPr/>
          <p:nvPr/>
        </p:nvSpPr>
        <p:spPr>
          <a:xfrm>
            <a:off x="1371600" y="1551600"/>
            <a:ext cx="9600840" cy="3580920"/>
          </a:xfrm>
          <a:prstGeom prst="rect">
            <a:avLst/>
          </a:prstGeom>
          <a:noFill/>
          <a:ln>
            <a:noFill/>
          </a:ln>
        </p:spPr>
        <p:style>
          <a:lnRef idx="0">
            <a:scrgbClr r="0" g="0" b="0"/>
          </a:lnRef>
          <a:fillRef idx="0">
            <a:scrgbClr r="0" g="0" b="0"/>
          </a:fillRef>
          <a:effectRef idx="0">
            <a:scrgbClr r="0" g="0" b="0"/>
          </a:effectRef>
          <a:fontRef idx="minor"/>
        </p:style>
        <p:txBody>
          <a:bodyPr/>
          <a:lstStyle/>
          <a:p>
            <a:pPr marL="384120" lvl="3" indent="-383760">
              <a:lnSpc>
                <a:spcPct val="100000"/>
              </a:lnSpc>
              <a:buClr>
                <a:srgbClr val="1F497D"/>
              </a:buClr>
              <a:buFont typeface="Wingdings" charset="2"/>
              <a:buChar char=""/>
            </a:pPr>
            <a:r>
              <a:rPr lang="tr-TR" sz="1600" b="0" strike="noStrike" spc="-1">
                <a:solidFill>
                  <a:srgbClr val="1E1C11"/>
                </a:solidFill>
                <a:uFill>
                  <a:solidFill>
                    <a:srgbClr val="FFFFFF"/>
                  </a:solidFill>
                </a:uFill>
                <a:latin typeface="Open Sans"/>
                <a:ea typeface="Open Sans"/>
              </a:rPr>
              <a:t>Uygulama bir şart veya seçime bağlı ise karşılaştırma ifadeleri olan if, else if, else yapıları kullanır.</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p:txBody>
      </p:sp>
      <p:sp>
        <p:nvSpPr>
          <p:cNvPr id="96" name="CustomShape 3"/>
          <p:cNvSpPr/>
          <p:nvPr/>
        </p:nvSpPr>
        <p:spPr>
          <a:xfrm>
            <a:off x="2186280" y="2543760"/>
            <a:ext cx="7780320" cy="301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b="0" strike="noStrike" spc="-1">
                <a:solidFill>
                  <a:srgbClr val="0070C0"/>
                </a:solidFill>
                <a:uFill>
                  <a:solidFill>
                    <a:srgbClr val="FFFFFF"/>
                  </a:solidFill>
                </a:uFill>
                <a:latin typeface="Open Sans"/>
                <a:ea typeface="Open Sans"/>
              </a:rPr>
              <a:t>int</a:t>
            </a:r>
            <a:r>
              <a:rPr lang="tr-TR" sz="1600" b="0" strike="noStrike" spc="-1">
                <a:solidFill>
                  <a:srgbClr val="1E1C11"/>
                </a:solidFill>
                <a:uFill>
                  <a:solidFill>
                    <a:srgbClr val="FFFFFF"/>
                  </a:solidFill>
                </a:uFill>
                <a:latin typeface="Open Sans"/>
                <a:ea typeface="Open Sans"/>
              </a:rPr>
              <a:t> hafta=7;</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switch(hafta){</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	case 1: cout &lt;&lt; </a:t>
            </a:r>
            <a:r>
              <a:rPr lang="tr-TR" sz="1600" b="1" strike="noStrike" spc="-1">
                <a:solidFill>
                  <a:srgbClr val="1F497D"/>
                </a:solidFill>
                <a:uFill>
                  <a:solidFill>
                    <a:srgbClr val="FFFFFF"/>
                  </a:solidFill>
                </a:uFill>
                <a:latin typeface="Open Sans"/>
                <a:ea typeface="Open Sans"/>
              </a:rPr>
              <a:t>”Pazartesi” </a:t>
            </a:r>
            <a:r>
              <a:rPr lang="tr-TR" sz="1600" b="0" strike="noStrike" spc="-1">
                <a:solidFill>
                  <a:srgbClr val="1E1C11"/>
                </a:solidFill>
                <a:uFill>
                  <a:solidFill>
                    <a:srgbClr val="FFFFFF"/>
                  </a:solidFill>
                </a:uFill>
                <a:latin typeface="Open Sans"/>
                <a:ea typeface="Open Sans"/>
              </a:rPr>
              <a:t>&lt;&lt; endl;</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	break;</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	case 2: cout &lt;&lt; </a:t>
            </a:r>
            <a:r>
              <a:rPr lang="tr-TR" sz="1600" b="1" strike="noStrike" spc="-1">
                <a:solidFill>
                  <a:srgbClr val="1F497D"/>
                </a:solidFill>
                <a:uFill>
                  <a:solidFill>
                    <a:srgbClr val="FFFFFF"/>
                  </a:solidFill>
                </a:uFill>
                <a:latin typeface="Open Sans"/>
                <a:ea typeface="Open Sans"/>
              </a:rPr>
              <a:t>”Salı” </a:t>
            </a:r>
            <a:r>
              <a:rPr lang="tr-TR" sz="1600" b="0" strike="noStrike" spc="-1">
                <a:solidFill>
                  <a:srgbClr val="1E1C11"/>
                </a:solidFill>
                <a:uFill>
                  <a:solidFill>
                    <a:srgbClr val="FFFFFF"/>
                  </a:solidFill>
                </a:uFill>
                <a:latin typeface="Open Sans"/>
                <a:ea typeface="Open Sans"/>
              </a:rPr>
              <a:t>&lt;&lt; endl;</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	break;</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	..</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	..</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	case 7: cout &lt;&lt; </a:t>
            </a:r>
            <a:r>
              <a:rPr lang="tr-TR" sz="1600" b="1" strike="noStrike" spc="-1">
                <a:solidFill>
                  <a:srgbClr val="1F497D"/>
                </a:solidFill>
                <a:uFill>
                  <a:solidFill>
                    <a:srgbClr val="FFFFFF"/>
                  </a:solidFill>
                </a:uFill>
                <a:latin typeface="Open Sans"/>
                <a:ea typeface="Open Sans"/>
              </a:rPr>
              <a:t>”Pazar” </a:t>
            </a:r>
            <a:r>
              <a:rPr lang="tr-TR" sz="1600" b="0" strike="noStrike" spc="-1">
                <a:solidFill>
                  <a:srgbClr val="1E1C11"/>
                </a:solidFill>
                <a:uFill>
                  <a:solidFill>
                    <a:srgbClr val="FFFFFF"/>
                  </a:solidFill>
                </a:uFill>
                <a:latin typeface="Open Sans"/>
                <a:ea typeface="Open Sans"/>
              </a:rPr>
              <a:t>&lt;&lt; endl;</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	break;</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371600" y="685800"/>
            <a:ext cx="10581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if-else ile Switch-Case farkı nedir ?</a:t>
            </a:r>
            <a:endParaRPr lang="tr-TR" sz="1800" b="0" strike="noStrike" spc="-1">
              <a:solidFill>
                <a:srgbClr val="000000"/>
              </a:solidFill>
              <a:uFill>
                <a:solidFill>
                  <a:srgbClr val="FFFFFF"/>
                </a:solidFill>
              </a:uFill>
              <a:latin typeface="Franklin Gothic Book"/>
            </a:endParaRPr>
          </a:p>
        </p:txBody>
      </p:sp>
      <p:pic>
        <p:nvPicPr>
          <p:cNvPr id="98" name="İçerik Yer Tutucusu 3"/>
          <p:cNvPicPr/>
          <p:nvPr/>
        </p:nvPicPr>
        <p:blipFill>
          <a:blip r:embed="rId2"/>
          <a:stretch/>
        </p:blipFill>
        <p:spPr>
          <a:xfrm>
            <a:off x="10548720" y="5361120"/>
            <a:ext cx="1337400" cy="1337400"/>
          </a:xfrm>
          <a:prstGeom prst="rect">
            <a:avLst/>
          </a:prstGeom>
          <a:ln>
            <a:noFill/>
          </a:ln>
        </p:spPr>
      </p:pic>
      <p:sp>
        <p:nvSpPr>
          <p:cNvPr id="99" name="TextShape 2"/>
          <p:cNvSpPr txBox="1"/>
          <p:nvPr/>
        </p:nvSpPr>
        <p:spPr>
          <a:xfrm>
            <a:off x="1512000" y="2664000"/>
            <a:ext cx="9504000" cy="1114200"/>
          </a:xfrm>
          <a:prstGeom prst="rect">
            <a:avLst/>
          </a:prstGeom>
          <a:noFill/>
          <a:ln>
            <a:noFill/>
          </a:ln>
        </p:spPr>
        <p:txBody>
          <a:bodyPr lIns="90000" tIns="45000" rIns="90000" bIns="45000"/>
          <a:lstStyle/>
          <a:p>
            <a:pPr marL="285750" indent="-285750">
              <a:lnSpc>
                <a:spcPct val="150000"/>
              </a:lnSpc>
              <a:buClr>
                <a:schemeClr val="tx2"/>
              </a:buClr>
              <a:buSzPct val="100000"/>
              <a:buFont typeface="Wingdings" charset="2"/>
              <a:buChar char="v"/>
            </a:pPr>
            <a:r>
              <a:rPr lang="tr-TR" sz="1600" b="0" strike="noStrike" spc="-1" dirty="0" err="1" smtClean="0">
                <a:solidFill>
                  <a:srgbClr val="000000"/>
                </a:solidFill>
                <a:uFill>
                  <a:solidFill>
                    <a:srgbClr val="FFFFFF"/>
                  </a:solidFill>
                </a:uFill>
                <a:latin typeface="Open Sans" charset="0"/>
                <a:ea typeface="Open Sans" charset="0"/>
                <a:cs typeface="Open Sans" charset="0"/>
              </a:rPr>
              <a:t>İf</a:t>
            </a:r>
            <a:r>
              <a:rPr lang="tr-TR" sz="1600" b="0" strike="noStrike" spc="-1" dirty="0" smtClean="0">
                <a:solidFill>
                  <a:srgbClr val="000000"/>
                </a:solidFill>
                <a:uFill>
                  <a:solidFill>
                    <a:srgbClr val="FFFFFF"/>
                  </a:solidFill>
                </a:uFill>
                <a:latin typeface="Open Sans" charset="0"/>
                <a:ea typeface="Open Sans" charset="0"/>
                <a:cs typeface="Open Sans" charset="0"/>
              </a:rPr>
              <a:t>-else yapısı derlenirken hızlı çalışırken biraz daha yavaşken, </a:t>
            </a:r>
            <a:r>
              <a:rPr lang="tr-TR" sz="1600" b="0" strike="noStrike" spc="-1" dirty="0" err="1" smtClean="0">
                <a:solidFill>
                  <a:srgbClr val="000000"/>
                </a:solidFill>
                <a:uFill>
                  <a:solidFill>
                    <a:srgbClr val="FFFFFF"/>
                  </a:solidFill>
                </a:uFill>
                <a:latin typeface="Open Sans" charset="0"/>
                <a:ea typeface="Open Sans" charset="0"/>
                <a:cs typeface="Open Sans" charset="0"/>
              </a:rPr>
              <a:t>switch-case</a:t>
            </a:r>
            <a:r>
              <a:rPr lang="tr-TR" sz="1600" b="0" strike="noStrike" spc="-1" dirty="0" smtClean="0">
                <a:solidFill>
                  <a:srgbClr val="000000"/>
                </a:solidFill>
                <a:uFill>
                  <a:solidFill>
                    <a:srgbClr val="FFFFFF"/>
                  </a:solidFill>
                </a:uFill>
                <a:latin typeface="Open Sans" charset="0"/>
                <a:ea typeface="Open Sans" charset="0"/>
                <a:cs typeface="Open Sans" charset="0"/>
              </a:rPr>
              <a:t> derleme aşamasında yavaşken çalışırken daha hızlı çalışır.</a:t>
            </a:r>
            <a:endParaRPr lang="tr-TR" sz="1600" b="0" strike="noStrike" spc="-1" dirty="0">
              <a:solidFill>
                <a:srgbClr val="000000"/>
              </a:solidFill>
              <a:uFill>
                <a:solidFill>
                  <a:srgbClr val="FFFFFF"/>
                </a:solidFill>
              </a:uFill>
              <a:latin typeface="Open Sans" charset="0"/>
              <a:ea typeface="Open Sans" charset="0"/>
              <a:cs typeface="Open Sans" charset="0"/>
            </a:endParaRPr>
          </a:p>
          <a:p>
            <a:pPr marL="285750" indent="-285750">
              <a:lnSpc>
                <a:spcPct val="150000"/>
              </a:lnSpc>
              <a:buClr>
                <a:schemeClr val="tx2"/>
              </a:buClr>
              <a:buSzPct val="100000"/>
              <a:buFont typeface="Wingdings" charset="2"/>
              <a:buChar char="v"/>
            </a:pPr>
            <a:r>
              <a:rPr lang="tr-TR" sz="1600" b="0" strike="noStrike" spc="-1" dirty="0" err="1">
                <a:solidFill>
                  <a:srgbClr val="000000"/>
                </a:solidFill>
                <a:uFill>
                  <a:solidFill>
                    <a:srgbClr val="FFFFFF"/>
                  </a:solidFill>
                </a:uFill>
                <a:latin typeface="Open Sans" charset="0"/>
                <a:ea typeface="Open Sans" charset="0"/>
                <a:cs typeface="Open Sans" charset="0"/>
              </a:rPr>
              <a:t>Syntax</a:t>
            </a:r>
            <a:r>
              <a:rPr lang="tr-TR" sz="1600" b="0" strike="noStrike" spc="-1" dirty="0">
                <a:solidFill>
                  <a:srgbClr val="000000"/>
                </a:solidFill>
                <a:uFill>
                  <a:solidFill>
                    <a:srgbClr val="FFFFFF"/>
                  </a:solidFill>
                </a:uFill>
                <a:latin typeface="Open Sans" charset="0"/>
                <a:ea typeface="Open Sans" charset="0"/>
                <a:cs typeface="Open Sans" charset="0"/>
              </a:rPr>
              <a:t> farkları var ancak koşul durumunda çalışma mantıkları aynıdır.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Döngüler</a:t>
            </a:r>
            <a:endParaRPr lang="tr-TR" sz="1800" b="0" strike="noStrike" spc="-1">
              <a:solidFill>
                <a:srgbClr val="000000"/>
              </a:solidFill>
              <a:uFill>
                <a:solidFill>
                  <a:srgbClr val="FFFFFF"/>
                </a:solidFill>
              </a:uFill>
              <a:latin typeface="Franklin Gothic Book"/>
            </a:endParaRPr>
          </a:p>
        </p:txBody>
      </p:sp>
      <p:pic>
        <p:nvPicPr>
          <p:cNvPr id="101" name="İçerik Yer Tutucusu 3"/>
          <p:cNvPicPr/>
          <p:nvPr/>
        </p:nvPicPr>
        <p:blipFill>
          <a:blip r:embed="rId2"/>
          <a:stretch/>
        </p:blipFill>
        <p:spPr>
          <a:xfrm>
            <a:off x="10548720" y="5361120"/>
            <a:ext cx="1337400" cy="1337400"/>
          </a:xfrm>
          <a:prstGeom prst="rect">
            <a:avLst/>
          </a:prstGeom>
          <a:ln>
            <a:noFill/>
          </a:ln>
        </p:spPr>
      </p:pic>
      <p:sp>
        <p:nvSpPr>
          <p:cNvPr id="102" name="CustomShape 2"/>
          <p:cNvSpPr/>
          <p:nvPr/>
        </p:nvSpPr>
        <p:spPr>
          <a:xfrm>
            <a:off x="1463040" y="1621080"/>
            <a:ext cx="92350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Open Sans"/>
                <a:ea typeface="Open Sans"/>
              </a:rPr>
              <a:t>Döngüler belirli ifadeleri ya da kod bloklarını tekrar tekrar çalıştıran yapılardır.</a:t>
            </a:r>
            <a:endParaRPr lang="tr-TR" sz="1800" b="0" strike="noStrike" spc="-1">
              <a:solidFill>
                <a:srgbClr val="000000"/>
              </a:solidFill>
              <a:uFill>
                <a:solidFill>
                  <a:srgbClr val="FFFFFF"/>
                </a:solidFill>
              </a:uFill>
              <a:latin typeface="Arial"/>
            </a:endParaRPr>
          </a:p>
        </p:txBody>
      </p:sp>
      <p:sp>
        <p:nvSpPr>
          <p:cNvPr id="103" name="CustomShape 3"/>
          <p:cNvSpPr/>
          <p:nvPr/>
        </p:nvSpPr>
        <p:spPr>
          <a:xfrm>
            <a:off x="1859400" y="2171880"/>
            <a:ext cx="10027440" cy="3580920"/>
          </a:xfrm>
          <a:prstGeom prst="rect">
            <a:avLst/>
          </a:prstGeom>
          <a:noFill/>
          <a:ln>
            <a:noFill/>
          </a:ln>
        </p:spPr>
        <p:style>
          <a:lnRef idx="0">
            <a:scrgbClr r="0" g="0" b="0"/>
          </a:lnRef>
          <a:fillRef idx="0">
            <a:scrgbClr r="0" g="0" b="0"/>
          </a:fillRef>
          <a:effectRef idx="0">
            <a:scrgbClr r="0" g="0" b="0"/>
          </a:effectRef>
          <a:fontRef idx="minor"/>
        </p:style>
        <p:txBody>
          <a:bodyPr/>
          <a:lstStyle/>
          <a:p>
            <a:pPr marL="384120" lvl="3" indent="-383760">
              <a:lnSpc>
                <a:spcPct val="100000"/>
              </a:lnSpc>
              <a:buClr>
                <a:srgbClr val="1F497D"/>
              </a:buClr>
              <a:buFont typeface="Wingdings" charset="2"/>
              <a:buChar char=""/>
            </a:pPr>
            <a:r>
              <a:rPr lang="tr-TR" sz="2000" b="1" i="1" strike="noStrike" spc="-1">
                <a:solidFill>
                  <a:srgbClr val="1E1C11"/>
                </a:solidFill>
                <a:uFill>
                  <a:solidFill>
                    <a:srgbClr val="FFFFFF"/>
                  </a:solidFill>
                </a:uFill>
                <a:latin typeface="Franklin Gothic Book"/>
              </a:rPr>
              <a:t>While Döngüsü:</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r>
              <a:rPr lang="tr-TR" sz="2400" b="1" i="1" strike="noStrike" spc="-1">
                <a:solidFill>
                  <a:srgbClr val="1E1C11"/>
                </a:solidFill>
                <a:uFill>
                  <a:solidFill>
                    <a:srgbClr val="FFFFFF"/>
                  </a:solidFill>
                </a:uFill>
                <a:latin typeface="Franklin Gothic Book"/>
              </a:rPr>
              <a:t>	</a:t>
            </a:r>
            <a:endParaRPr lang="tr-TR" sz="1800" b="0" strike="noStrike" spc="-1">
              <a:solidFill>
                <a:srgbClr val="000000"/>
              </a:solidFill>
              <a:uFill>
                <a:solidFill>
                  <a:srgbClr val="FFFFFF"/>
                </a:solidFill>
              </a:uFill>
              <a:latin typeface="Arial"/>
            </a:endParaRPr>
          </a:p>
        </p:txBody>
      </p:sp>
      <p:sp>
        <p:nvSpPr>
          <p:cNvPr id="104" name="CustomShape 4"/>
          <p:cNvSpPr/>
          <p:nvPr/>
        </p:nvSpPr>
        <p:spPr>
          <a:xfrm>
            <a:off x="1859400" y="3962520"/>
            <a:ext cx="10027440" cy="3580920"/>
          </a:xfrm>
          <a:prstGeom prst="rect">
            <a:avLst/>
          </a:prstGeom>
          <a:noFill/>
          <a:ln>
            <a:noFill/>
          </a:ln>
        </p:spPr>
        <p:style>
          <a:lnRef idx="0">
            <a:scrgbClr r="0" g="0" b="0"/>
          </a:lnRef>
          <a:fillRef idx="0">
            <a:scrgbClr r="0" g="0" b="0"/>
          </a:fillRef>
          <a:effectRef idx="0">
            <a:scrgbClr r="0" g="0" b="0"/>
          </a:effectRef>
          <a:fontRef idx="minor"/>
        </p:style>
        <p:txBody>
          <a:bodyPr/>
          <a:lstStyle/>
          <a:p>
            <a:pPr marL="384120" lvl="3" indent="-383760">
              <a:lnSpc>
                <a:spcPct val="100000"/>
              </a:lnSpc>
              <a:buClr>
                <a:srgbClr val="1F497D"/>
              </a:buClr>
              <a:buFont typeface="Wingdings" charset="2"/>
              <a:buChar char=""/>
            </a:pPr>
            <a:r>
              <a:rPr lang="tr-TR" sz="2000" b="1" i="1" strike="noStrike" spc="-1">
                <a:solidFill>
                  <a:srgbClr val="1E1C11"/>
                </a:solidFill>
                <a:uFill>
                  <a:solidFill>
                    <a:srgbClr val="FFFFFF"/>
                  </a:solidFill>
                </a:uFill>
                <a:latin typeface="Franklin Gothic Book"/>
              </a:rPr>
              <a:t>For Döngüsü:</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r>
              <a:rPr lang="tr-TR" sz="2400" b="1" i="1" strike="noStrike" spc="-1">
                <a:solidFill>
                  <a:srgbClr val="1E1C11"/>
                </a:solidFill>
                <a:uFill>
                  <a:solidFill>
                    <a:srgbClr val="FFFFFF"/>
                  </a:solidFill>
                </a:uFill>
                <a:latin typeface="Franklin Gothic Book"/>
              </a:rPr>
              <a:t>	</a:t>
            </a:r>
            <a:endParaRPr lang="tr-TR" sz="1800" b="0" strike="noStrike" spc="-1">
              <a:solidFill>
                <a:srgbClr val="000000"/>
              </a:solidFill>
              <a:uFill>
                <a:solidFill>
                  <a:srgbClr val="FFFFFF"/>
                </a:solidFill>
              </a:uFill>
              <a:latin typeface="Arial"/>
            </a:endParaRPr>
          </a:p>
        </p:txBody>
      </p:sp>
      <p:sp>
        <p:nvSpPr>
          <p:cNvPr id="105" name="CustomShape 5"/>
          <p:cNvSpPr/>
          <p:nvPr/>
        </p:nvSpPr>
        <p:spPr>
          <a:xfrm>
            <a:off x="2120040" y="2836080"/>
            <a:ext cx="60955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1E1C11"/>
                </a:solidFill>
                <a:uFill>
                  <a:solidFill>
                    <a:srgbClr val="FFFFFF"/>
                  </a:solidFill>
                </a:uFill>
                <a:latin typeface="Open Sans"/>
                <a:ea typeface="Open Sans"/>
              </a:rPr>
              <a:t>while (koşul)</a:t>
            </a: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1E1C11"/>
                </a:solidFill>
                <a:uFill>
                  <a:solidFill>
                    <a:srgbClr val="FFFFFF"/>
                  </a:solidFill>
                </a:uFill>
                <a:latin typeface="Open Sans"/>
                <a:ea typeface="Open Sans"/>
              </a:rPr>
              <a:t>	koşul true ise çalıştırılacak kod bloğu</a:t>
            </a: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p:txBody>
      </p:sp>
      <p:sp>
        <p:nvSpPr>
          <p:cNvPr id="106" name="CustomShape 6"/>
          <p:cNvSpPr/>
          <p:nvPr/>
        </p:nvSpPr>
        <p:spPr>
          <a:xfrm>
            <a:off x="2120040" y="4479480"/>
            <a:ext cx="60955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1E1C11"/>
                </a:solidFill>
                <a:uFill>
                  <a:solidFill>
                    <a:srgbClr val="FFFFFF"/>
                  </a:solidFill>
                </a:uFill>
                <a:latin typeface="Open Sans"/>
                <a:ea typeface="Open Sans"/>
              </a:rPr>
              <a:t>for (başlangıç değeri; koşul; arttırma-azaltma)</a:t>
            </a: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1E1C11"/>
                </a:solidFill>
                <a:uFill>
                  <a:solidFill>
                    <a:srgbClr val="FFFFFF"/>
                  </a:solidFill>
                </a:uFill>
                <a:latin typeface="Open Sans"/>
                <a:ea typeface="Open Sans"/>
              </a:rPr>
              <a:t>	çalıştırılacak kod bloğu</a:t>
            </a: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Break, Continue</a:t>
            </a:r>
            <a:endParaRPr lang="tr-TR" sz="1800" b="0" strike="noStrike" spc="-1">
              <a:solidFill>
                <a:srgbClr val="000000"/>
              </a:solidFill>
              <a:uFill>
                <a:solidFill>
                  <a:srgbClr val="FFFFFF"/>
                </a:solidFill>
              </a:uFill>
              <a:latin typeface="Franklin Gothic Book"/>
            </a:endParaRPr>
          </a:p>
        </p:txBody>
      </p:sp>
      <p:pic>
        <p:nvPicPr>
          <p:cNvPr id="108" name="İçerik Yer Tutucusu 3"/>
          <p:cNvPicPr/>
          <p:nvPr/>
        </p:nvPicPr>
        <p:blipFill>
          <a:blip r:embed="rId2"/>
          <a:stretch/>
        </p:blipFill>
        <p:spPr>
          <a:xfrm>
            <a:off x="10548720" y="5361120"/>
            <a:ext cx="1337400" cy="1337400"/>
          </a:xfrm>
          <a:prstGeom prst="rect">
            <a:avLst/>
          </a:prstGeom>
          <a:ln>
            <a:noFill/>
          </a:ln>
        </p:spPr>
      </p:pic>
      <p:sp>
        <p:nvSpPr>
          <p:cNvPr id="109" name="CustomShape 2"/>
          <p:cNvSpPr/>
          <p:nvPr/>
        </p:nvSpPr>
        <p:spPr>
          <a:xfrm>
            <a:off x="1371600" y="1710360"/>
            <a:ext cx="9600840" cy="3580920"/>
          </a:xfrm>
          <a:prstGeom prst="rect">
            <a:avLst/>
          </a:prstGeom>
          <a:noFill/>
          <a:ln>
            <a:noFill/>
          </a:ln>
        </p:spPr>
        <p:style>
          <a:lnRef idx="0">
            <a:scrgbClr r="0" g="0" b="0"/>
          </a:lnRef>
          <a:fillRef idx="0">
            <a:scrgbClr r="0" g="0" b="0"/>
          </a:fillRef>
          <a:effectRef idx="0">
            <a:scrgbClr r="0" g="0" b="0"/>
          </a:effectRef>
          <a:fontRef idx="minor"/>
        </p:style>
        <p:txBody>
          <a:bodyPr/>
          <a:lstStyle/>
          <a:p>
            <a:pPr marL="384120" lvl="3" indent="-383760">
              <a:lnSpc>
                <a:spcPct val="100000"/>
              </a:lnSpc>
              <a:buClr>
                <a:srgbClr val="1F497D"/>
              </a:buClr>
              <a:buFont typeface="Wingdings" charset="2"/>
              <a:buChar char=""/>
            </a:pPr>
            <a:r>
              <a:rPr lang="tr-TR" sz="2200" b="1" i="1" strike="noStrike" spc="-1">
                <a:solidFill>
                  <a:srgbClr val="558ED5"/>
                </a:solidFill>
                <a:uFill>
                  <a:solidFill>
                    <a:srgbClr val="FFFFFF"/>
                  </a:solidFill>
                </a:uFill>
                <a:latin typeface="Franklin Gothic Book"/>
              </a:rPr>
              <a:t>Break Deyimi: </a:t>
            </a:r>
            <a:r>
              <a:rPr lang="tr-TR" sz="2000" b="0" strike="noStrike" spc="-1">
                <a:solidFill>
                  <a:srgbClr val="1E1C11"/>
                </a:solidFill>
                <a:uFill>
                  <a:solidFill>
                    <a:srgbClr val="FFFFFF"/>
                  </a:solidFill>
                </a:uFill>
                <a:latin typeface="Open Sans"/>
                <a:ea typeface="Open Sans"/>
              </a:rPr>
              <a:t>Döngüyü veya koşulu sonlandırmaya yarar.</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1" i="1" strike="noStrike" spc="-1">
                <a:solidFill>
                  <a:srgbClr val="558ED5"/>
                </a:solidFill>
                <a:uFill>
                  <a:solidFill>
                    <a:srgbClr val="FFFFFF"/>
                  </a:solidFill>
                </a:uFill>
                <a:latin typeface="Franklin Gothic Book"/>
                <a:ea typeface="Open Sans"/>
              </a:rPr>
              <a:t>Continue Deyimi:</a:t>
            </a:r>
            <a:r>
              <a:rPr lang="tr-TR" sz="1800" b="1" i="1" strike="noStrike" spc="-1">
                <a:solidFill>
                  <a:srgbClr val="558ED5"/>
                </a:solidFill>
                <a:uFill>
                  <a:solidFill>
                    <a:srgbClr val="FFFFFF"/>
                  </a:solidFill>
                </a:uFill>
                <a:latin typeface="Franklin Gothic Book"/>
                <a:ea typeface="Open Sans"/>
              </a:rPr>
              <a:t> </a:t>
            </a:r>
            <a:r>
              <a:rPr lang="tr-TR" sz="2000" b="0" strike="noStrike" spc="-1">
                <a:solidFill>
                  <a:srgbClr val="1E1C11"/>
                </a:solidFill>
                <a:uFill>
                  <a:solidFill>
                    <a:srgbClr val="FFFFFF"/>
                  </a:solidFill>
                </a:uFill>
                <a:latin typeface="Open Sans"/>
                <a:ea typeface="Open Sans"/>
              </a:rPr>
              <a:t>Döngünün pas geçilmesini sağlar.</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1" i="1" strike="noStrike" spc="-1">
                <a:solidFill>
                  <a:srgbClr val="558ED5"/>
                </a:solidFill>
                <a:uFill>
                  <a:solidFill>
                    <a:srgbClr val="FFFFFF"/>
                  </a:solidFill>
                </a:uFill>
                <a:latin typeface="Franklin Gothic Book"/>
                <a:ea typeface="Open Sans"/>
              </a:rPr>
              <a:t>Return Deyimi: </a:t>
            </a:r>
            <a:r>
              <a:rPr lang="tr-TR" sz="2000" b="0" strike="noStrike" spc="-1">
                <a:solidFill>
                  <a:srgbClr val="1E1C11"/>
                </a:solidFill>
                <a:uFill>
                  <a:solidFill>
                    <a:srgbClr val="FFFFFF"/>
                  </a:solidFill>
                </a:uFill>
                <a:latin typeface="Open Sans"/>
                <a:ea typeface="Open Sans"/>
              </a:rPr>
              <a:t>Fonksiyonun ya da methodun değerlerini geri döndürmek veya methodu terk etmek için kullanılır.</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Cmath Kütüphanesi</a:t>
            </a:r>
            <a:endParaRPr lang="tr-TR" sz="1800" b="0" strike="noStrike" spc="-1">
              <a:solidFill>
                <a:srgbClr val="000000"/>
              </a:solidFill>
              <a:uFill>
                <a:solidFill>
                  <a:srgbClr val="FFFFFF"/>
                </a:solidFill>
              </a:uFill>
              <a:latin typeface="Franklin Gothic Book"/>
            </a:endParaRPr>
          </a:p>
        </p:txBody>
      </p:sp>
      <p:pic>
        <p:nvPicPr>
          <p:cNvPr id="111" name="İçerik Yer Tutucusu 3"/>
          <p:cNvPicPr/>
          <p:nvPr/>
        </p:nvPicPr>
        <p:blipFill>
          <a:blip r:embed="rId2"/>
          <a:stretch/>
        </p:blipFill>
        <p:spPr>
          <a:xfrm>
            <a:off x="10548720" y="5361120"/>
            <a:ext cx="1337400" cy="1337400"/>
          </a:xfrm>
          <a:prstGeom prst="rect">
            <a:avLst/>
          </a:prstGeom>
          <a:ln>
            <a:noFill/>
          </a:ln>
        </p:spPr>
      </p:pic>
      <p:sp>
        <p:nvSpPr>
          <p:cNvPr id="112" name="CustomShape 2"/>
          <p:cNvSpPr/>
          <p:nvPr/>
        </p:nvSpPr>
        <p:spPr>
          <a:xfrm>
            <a:off x="1463040" y="1621080"/>
            <a:ext cx="923508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Franklin Gothic Book"/>
              </a:rPr>
              <a:t>Matematiksel fonksiyonların çoğu double veri tipindedir. Programda bu fonksiyonlar kullanılacaksa </a:t>
            </a:r>
            <a:r>
              <a:rPr lang="tr-TR" sz="1600" b="1" strike="noStrike" spc="-1">
                <a:solidFill>
                  <a:srgbClr val="000000"/>
                </a:solidFill>
                <a:uFill>
                  <a:solidFill>
                    <a:srgbClr val="FFFFFF"/>
                  </a:solidFill>
                </a:uFill>
                <a:latin typeface="Franklin Gothic Book"/>
              </a:rPr>
              <a:t>cmath </a:t>
            </a:r>
            <a:r>
              <a:rPr lang="tr-TR" sz="1600" b="0" strike="noStrike" spc="-1">
                <a:solidFill>
                  <a:srgbClr val="000000"/>
                </a:solidFill>
                <a:uFill>
                  <a:solidFill>
                    <a:srgbClr val="FFFFFF"/>
                  </a:solidFill>
                </a:uFill>
                <a:latin typeface="Franklin Gothic Book"/>
              </a:rPr>
              <a:t>kütüphanesi programa dahil edilmelidir.</a:t>
            </a:r>
            <a:endParaRPr lang="tr-TR" sz="1800" b="0" strike="noStrike" spc="-1">
              <a:solidFill>
                <a:srgbClr val="000000"/>
              </a:solidFill>
              <a:uFill>
                <a:solidFill>
                  <a:srgbClr val="FFFFFF"/>
                </a:solidFill>
              </a:uFill>
              <a:latin typeface="Arial"/>
            </a:endParaRPr>
          </a:p>
        </p:txBody>
      </p:sp>
      <p:pic>
        <p:nvPicPr>
          <p:cNvPr id="113" name="Resim 2"/>
          <p:cNvPicPr/>
          <p:nvPr/>
        </p:nvPicPr>
        <p:blipFill>
          <a:blip r:embed="rId3"/>
          <a:stretch/>
        </p:blipFill>
        <p:spPr>
          <a:xfrm>
            <a:off x="1794960" y="2341080"/>
            <a:ext cx="8361720" cy="316188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Cmath Kütüphanesi</a:t>
            </a:r>
            <a:endParaRPr lang="tr-TR" sz="1800" b="0" strike="noStrike" spc="-1">
              <a:solidFill>
                <a:srgbClr val="000000"/>
              </a:solidFill>
              <a:uFill>
                <a:solidFill>
                  <a:srgbClr val="FFFFFF"/>
                </a:solidFill>
              </a:uFill>
              <a:latin typeface="Franklin Gothic Book"/>
            </a:endParaRPr>
          </a:p>
        </p:txBody>
      </p:sp>
      <p:pic>
        <p:nvPicPr>
          <p:cNvPr id="115" name="İçerik Yer Tutucusu 3"/>
          <p:cNvPicPr/>
          <p:nvPr/>
        </p:nvPicPr>
        <p:blipFill>
          <a:blip r:embed="rId3"/>
          <a:stretch/>
        </p:blipFill>
        <p:spPr>
          <a:xfrm>
            <a:off x="10548720" y="5361120"/>
            <a:ext cx="1337400" cy="1337400"/>
          </a:xfrm>
          <a:prstGeom prst="rect">
            <a:avLst/>
          </a:prstGeom>
          <a:ln>
            <a:noFill/>
          </a:ln>
        </p:spPr>
      </p:pic>
      <p:pic>
        <p:nvPicPr>
          <p:cNvPr id="116" name="Resim 2"/>
          <p:cNvPicPr/>
          <p:nvPr/>
        </p:nvPicPr>
        <p:blipFill>
          <a:blip r:embed="rId4"/>
          <a:stretch/>
        </p:blipFill>
        <p:spPr>
          <a:xfrm>
            <a:off x="1999800" y="1926000"/>
            <a:ext cx="8344440" cy="3161880"/>
          </a:xfrm>
          <a:prstGeom prst="rect">
            <a:avLst/>
          </a:prstGeom>
          <a:ln>
            <a:noFill/>
          </a:ln>
        </p:spPr>
      </p:pic>
      <p:sp>
        <p:nvSpPr>
          <p:cNvPr id="117" name="CustomShape 2"/>
          <p:cNvSpPr/>
          <p:nvPr/>
        </p:nvSpPr>
        <p:spPr>
          <a:xfrm>
            <a:off x="1895400" y="5564160"/>
            <a:ext cx="71118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000000"/>
                </a:solidFill>
                <a:uFill>
                  <a:solidFill>
                    <a:srgbClr val="FFFFFF"/>
                  </a:solidFill>
                </a:uFill>
                <a:latin typeface="Franklin Gothic Book"/>
              </a:rPr>
              <a:t>int sayi = 9;</a:t>
            </a: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000000"/>
                </a:solidFill>
                <a:uFill>
                  <a:solidFill>
                    <a:srgbClr val="FFFFFF"/>
                  </a:solidFill>
                </a:uFill>
                <a:latin typeface="Franklin Gothic Book"/>
              </a:rPr>
              <a:t>cout&lt;&lt; sqrt(sayi)&lt;&lt;endl; </a:t>
            </a:r>
            <a:r>
              <a:rPr lang="tr-TR" sz="1800" b="0" strike="noStrike" spc="-1">
                <a:solidFill>
                  <a:srgbClr val="808080"/>
                </a:solidFill>
                <a:uFill>
                  <a:solidFill>
                    <a:srgbClr val="FFFFFF"/>
                  </a:solidFill>
                </a:uFill>
                <a:latin typeface="Franklin Gothic Book"/>
              </a:rPr>
              <a:t>//3</a:t>
            </a:r>
            <a:endParaRPr lang="tr-TR" sz="1800" b="0" strike="noStrike" spc="-1">
              <a:solidFill>
                <a:srgbClr val="000000"/>
              </a:solidFill>
              <a:uFill>
                <a:solidFill>
                  <a:srgbClr val="FFFFFF"/>
                </a:solidFill>
              </a:uFill>
              <a:latin typeface="Arial"/>
            </a:endParaRPr>
          </a:p>
        </p:txBody>
      </p:sp>
      <p:sp>
        <p:nvSpPr>
          <p:cNvPr id="118" name="CustomShape 3"/>
          <p:cNvSpPr/>
          <p:nvPr/>
        </p:nvSpPr>
        <p:spPr>
          <a:xfrm rot="20198400">
            <a:off x="894600" y="5312880"/>
            <a:ext cx="19994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tr-TR" sz="1800" b="0" strike="noStrike" spc="-1">
                <a:solidFill>
                  <a:srgbClr val="4F81BD"/>
                </a:solidFill>
                <a:uFill>
                  <a:solidFill>
                    <a:srgbClr val="FFFFFF"/>
                  </a:solidFill>
                </a:uFill>
                <a:latin typeface="Franklin Gothic Book"/>
              </a:rPr>
              <a:t>Örnek Kullanım:</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çerik Yer Tutucusu 3"/>
          <p:cNvPicPr/>
          <p:nvPr/>
        </p:nvPicPr>
        <p:blipFill>
          <a:blip r:embed="rId3"/>
          <a:stretch/>
        </p:blipFill>
        <p:spPr>
          <a:xfrm>
            <a:off x="10548720" y="5361120"/>
            <a:ext cx="1337400" cy="1337400"/>
          </a:xfrm>
          <a:prstGeom prst="rect">
            <a:avLst/>
          </a:prstGeom>
          <a:ln>
            <a:noFill/>
          </a:ln>
        </p:spPr>
      </p:pic>
      <p:pic>
        <p:nvPicPr>
          <p:cNvPr id="120" name="Resim 5"/>
          <p:cNvPicPr/>
          <p:nvPr/>
        </p:nvPicPr>
        <p:blipFill>
          <a:blip r:embed="rId4"/>
          <a:stretch/>
        </p:blipFill>
        <p:spPr>
          <a:xfrm>
            <a:off x="4863960" y="715320"/>
            <a:ext cx="1900440" cy="3013200"/>
          </a:xfrm>
          <a:prstGeom prst="rect">
            <a:avLst/>
          </a:prstGeom>
          <a:ln>
            <a:noFill/>
          </a:ln>
        </p:spPr>
      </p:pic>
      <p:sp>
        <p:nvSpPr>
          <p:cNvPr id="121" name="CustomShape 1"/>
          <p:cNvSpPr/>
          <p:nvPr/>
        </p:nvSpPr>
        <p:spPr>
          <a:xfrm>
            <a:off x="1410480" y="3598200"/>
            <a:ext cx="965088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4F81BD"/>
                </a:solidFill>
                <a:uFill>
                  <a:solidFill>
                    <a:srgbClr val="FFFFFF"/>
                  </a:solidFill>
                </a:uFill>
                <a:latin typeface="Franklin Gothic Book"/>
              </a:rPr>
              <a:t>Soru: </a:t>
            </a:r>
            <a:r>
              <a:rPr lang="tr-TR" sz="1800" b="0" strike="noStrike" spc="-1">
                <a:solidFill>
                  <a:srgbClr val="000000"/>
                </a:solidFill>
                <a:uFill>
                  <a:solidFill>
                    <a:srgbClr val="FFFFFF"/>
                  </a:solidFill>
                </a:uFill>
                <a:latin typeface="Franklin Gothic Book"/>
              </a:rPr>
              <a:t>int türünde bir değişken tanımlayın. Bu değişkene rastgele 1-10 arası bir sayı atayın. Daha sonra bu sayıyı tahmin etmeye çalışın. Kaçıncı seferde doğru tahmin ettiğinizi ekrana yazdırın. Ek olarak büyük tahmin ettiniz küçük tahmin ettiniz gibi anlık ekran çıktıları ekeyebilirsiniz.</a:t>
            </a:r>
            <a:endParaRPr lang="tr-TR" sz="1800" b="0" strike="noStrike" spc="-1">
              <a:solidFill>
                <a:srgbClr val="000000"/>
              </a:solidFill>
              <a:uFill>
                <a:solidFill>
                  <a:srgbClr val="FFFFFF"/>
                </a:solidFill>
              </a:uFill>
              <a:latin typeface="Arial"/>
            </a:endParaRPr>
          </a:p>
        </p:txBody>
      </p:sp>
      <p:sp>
        <p:nvSpPr>
          <p:cNvPr id="122" name="CustomShape 2"/>
          <p:cNvSpPr/>
          <p:nvPr/>
        </p:nvSpPr>
        <p:spPr>
          <a:xfrm>
            <a:off x="1410480" y="5361120"/>
            <a:ext cx="7767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4F81BD"/>
                </a:solidFill>
                <a:uFill>
                  <a:solidFill>
                    <a:srgbClr val="FFFFFF"/>
                  </a:solidFill>
                </a:uFill>
                <a:latin typeface="Franklin Gothic Book"/>
              </a:rPr>
              <a:t>İpucu: </a:t>
            </a:r>
            <a:r>
              <a:rPr lang="tr-TR" sz="1800" b="0" strike="noStrike" spc="-1">
                <a:solidFill>
                  <a:srgbClr val="000000"/>
                </a:solidFill>
                <a:uFill>
                  <a:solidFill>
                    <a:srgbClr val="FFFFFF"/>
                  </a:solidFill>
                </a:uFill>
                <a:latin typeface="Franklin Gothic Book"/>
              </a:rPr>
              <a:t>rand ve srand fonksiyonları.</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Diziler</a:t>
            </a:r>
            <a:endParaRPr lang="tr-TR" sz="1800" b="0" strike="noStrike" spc="-1">
              <a:solidFill>
                <a:srgbClr val="000000"/>
              </a:solidFill>
              <a:uFill>
                <a:solidFill>
                  <a:srgbClr val="FFFFFF"/>
                </a:solidFill>
              </a:uFill>
              <a:latin typeface="Franklin Gothic Book"/>
            </a:endParaRPr>
          </a:p>
        </p:txBody>
      </p:sp>
      <p:pic>
        <p:nvPicPr>
          <p:cNvPr id="124" name="İçerik Yer Tutucusu 3"/>
          <p:cNvPicPr/>
          <p:nvPr/>
        </p:nvPicPr>
        <p:blipFill>
          <a:blip r:embed="rId2"/>
          <a:stretch/>
        </p:blipFill>
        <p:spPr>
          <a:xfrm>
            <a:off x="10548720" y="5361120"/>
            <a:ext cx="1337400" cy="1337400"/>
          </a:xfrm>
          <a:prstGeom prst="rect">
            <a:avLst/>
          </a:prstGeom>
          <a:ln>
            <a:noFill/>
          </a:ln>
        </p:spPr>
      </p:pic>
      <p:sp>
        <p:nvSpPr>
          <p:cNvPr id="125" name="CustomShape 2"/>
          <p:cNvSpPr/>
          <p:nvPr/>
        </p:nvSpPr>
        <p:spPr>
          <a:xfrm>
            <a:off x="1463040" y="1621080"/>
            <a:ext cx="92350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Open Sans"/>
                <a:ea typeface="Open Sans"/>
              </a:rPr>
              <a:t>Diziler aynı tipte birden çok veriyi tutabilen veri yapılarıdır.</a:t>
            </a:r>
            <a:endParaRPr lang="tr-TR" sz="1800" b="0" strike="noStrike" spc="-1">
              <a:solidFill>
                <a:srgbClr val="000000"/>
              </a:solidFill>
              <a:uFill>
                <a:solidFill>
                  <a:srgbClr val="FFFFFF"/>
                </a:solidFill>
              </a:uFill>
              <a:latin typeface="Arial"/>
            </a:endParaRPr>
          </a:p>
        </p:txBody>
      </p:sp>
      <p:sp>
        <p:nvSpPr>
          <p:cNvPr id="126" name="CustomShape 3"/>
          <p:cNvSpPr/>
          <p:nvPr/>
        </p:nvSpPr>
        <p:spPr>
          <a:xfrm flipH="1">
            <a:off x="2119320" y="2171880"/>
            <a:ext cx="52218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1E1C11"/>
                </a:solidFill>
                <a:uFill>
                  <a:solidFill>
                    <a:srgbClr val="FFFFFF"/>
                  </a:solidFill>
                </a:uFill>
                <a:latin typeface="Franklin Gothic Book"/>
              </a:rPr>
              <a:t>veritipi diziAdi [ </a:t>
            </a:r>
            <a:r>
              <a:rPr lang="tr-TR" sz="1800" b="0" strike="noStrike" spc="-1">
                <a:solidFill>
                  <a:srgbClr val="404040"/>
                </a:solidFill>
                <a:uFill>
                  <a:solidFill>
                    <a:srgbClr val="FFFFFF"/>
                  </a:solidFill>
                </a:uFill>
                <a:latin typeface="Franklin Gothic Book"/>
              </a:rPr>
              <a:t>dizinin boyutu</a:t>
            </a:r>
            <a:r>
              <a:rPr lang="tr-TR" sz="1800" b="0" strike="noStrike" spc="-1">
                <a:solidFill>
                  <a:srgbClr val="1E1C11"/>
                </a:solidFill>
                <a:uFill>
                  <a:solidFill>
                    <a:srgbClr val="FFFFFF"/>
                  </a:solidFill>
                </a:uFill>
                <a:latin typeface="Franklin Gothic Book"/>
              </a:rPr>
              <a:t>];</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1E1C11"/>
                </a:solidFill>
                <a:uFill>
                  <a:solidFill>
                    <a:srgbClr val="FFFFFF"/>
                  </a:solidFill>
                </a:uFill>
                <a:latin typeface="Franklin Gothic Book"/>
              </a:rPr>
              <a:t>veritipi diziAdi={1,2,3,4};</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p:txBody>
      </p:sp>
      <p:pic>
        <p:nvPicPr>
          <p:cNvPr id="127" name="Resim 2"/>
          <p:cNvPicPr/>
          <p:nvPr/>
        </p:nvPicPr>
        <p:blipFill>
          <a:blip r:embed="rId3"/>
          <a:stretch/>
        </p:blipFill>
        <p:spPr>
          <a:xfrm>
            <a:off x="1573920" y="5083560"/>
            <a:ext cx="7098840" cy="1180800"/>
          </a:xfrm>
          <a:prstGeom prst="rect">
            <a:avLst/>
          </a:prstGeom>
          <a:ln>
            <a:noFill/>
          </a:ln>
        </p:spPr>
      </p:pic>
      <p:sp>
        <p:nvSpPr>
          <p:cNvPr id="128" name="CustomShape 4"/>
          <p:cNvSpPr/>
          <p:nvPr/>
        </p:nvSpPr>
        <p:spPr>
          <a:xfrm>
            <a:off x="2548440" y="4237560"/>
            <a:ext cx="36234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000000"/>
                </a:solidFill>
                <a:uFill>
                  <a:solidFill>
                    <a:srgbClr val="FFFFFF"/>
                  </a:solidFill>
                </a:uFill>
                <a:latin typeface="Franklin Gothic Book"/>
              </a:rPr>
              <a:t>int a[10];</a:t>
            </a: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000000"/>
                </a:solidFill>
                <a:uFill>
                  <a:solidFill>
                    <a:srgbClr val="FFFFFF"/>
                  </a:solidFill>
                </a:uFill>
                <a:latin typeface="Franklin Gothic Book"/>
              </a:rPr>
              <a:t>a[0] =10;</a:t>
            </a:r>
            <a:endParaRPr lang="tr-TR" sz="1800" b="0" strike="noStrike" spc="-1">
              <a:solidFill>
                <a:srgbClr val="000000"/>
              </a:solidFill>
              <a:uFill>
                <a:solidFill>
                  <a:srgbClr val="FFFFFF"/>
                </a:solidFill>
              </a:uFill>
              <a:latin typeface="Arial"/>
            </a:endParaRPr>
          </a:p>
        </p:txBody>
      </p:sp>
      <p:sp>
        <p:nvSpPr>
          <p:cNvPr id="129" name="CustomShape 5"/>
          <p:cNvSpPr/>
          <p:nvPr/>
        </p:nvSpPr>
        <p:spPr>
          <a:xfrm rot="20198400">
            <a:off x="979560" y="3985560"/>
            <a:ext cx="19994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tr-TR" sz="1800" b="0" strike="noStrike" spc="-1">
                <a:solidFill>
                  <a:srgbClr val="4F81BD"/>
                </a:solidFill>
                <a:uFill>
                  <a:solidFill>
                    <a:srgbClr val="FFFFFF"/>
                  </a:solidFill>
                </a:uFill>
                <a:latin typeface="Franklin Gothic Book"/>
              </a:rPr>
              <a:t>Örnek Kullanım:</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C++ Program Yapısı</a:t>
            </a:r>
            <a:endParaRPr lang="tr-TR" sz="1800" b="0" strike="noStrike" spc="-1">
              <a:solidFill>
                <a:srgbClr val="000000"/>
              </a:solidFill>
              <a:uFill>
                <a:solidFill>
                  <a:srgbClr val="FFFFFF"/>
                </a:solidFill>
              </a:uFill>
              <a:latin typeface="Franklin Gothic Book"/>
            </a:endParaRPr>
          </a:p>
        </p:txBody>
      </p:sp>
      <p:pic>
        <p:nvPicPr>
          <p:cNvPr id="49" name="İçerik Yer Tutucusu 3"/>
          <p:cNvPicPr/>
          <p:nvPr/>
        </p:nvPicPr>
        <p:blipFill>
          <a:blip r:embed="rId2"/>
          <a:stretch/>
        </p:blipFill>
        <p:spPr>
          <a:xfrm>
            <a:off x="10548720" y="5361120"/>
            <a:ext cx="1337400" cy="1337400"/>
          </a:xfrm>
          <a:prstGeom prst="rect">
            <a:avLst/>
          </a:prstGeom>
          <a:ln>
            <a:noFill/>
          </a:ln>
        </p:spPr>
      </p:pic>
      <p:sp>
        <p:nvSpPr>
          <p:cNvPr id="50" name="CustomShape 2"/>
          <p:cNvSpPr/>
          <p:nvPr/>
        </p:nvSpPr>
        <p:spPr>
          <a:xfrm>
            <a:off x="1496160" y="1803960"/>
            <a:ext cx="9235080" cy="179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b="0" strike="noStrike" spc="-1">
                <a:solidFill>
                  <a:srgbClr val="000000"/>
                </a:solidFill>
                <a:uFill>
                  <a:solidFill>
                    <a:srgbClr val="FFFFFF"/>
                  </a:solidFill>
                </a:uFill>
                <a:latin typeface="Open Sans"/>
                <a:ea typeface="Open Sans"/>
              </a:rPr>
              <a:t>#include </a:t>
            </a:r>
            <a:r>
              <a:rPr lang="tr-TR" sz="1600" b="1" strike="noStrike" spc="-1">
                <a:solidFill>
                  <a:srgbClr val="1F497D"/>
                </a:solidFill>
                <a:uFill>
                  <a:solidFill>
                    <a:srgbClr val="FFFFFF"/>
                  </a:solidFill>
                </a:uFill>
                <a:latin typeface="Open Sans"/>
                <a:ea typeface="Open Sans"/>
              </a:rPr>
              <a:t>&lt;iostream&gt;</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808080"/>
                </a:solidFill>
                <a:uFill>
                  <a:solidFill>
                    <a:srgbClr val="FFFFFF"/>
                  </a:solidFill>
                </a:uFill>
                <a:latin typeface="Franklin Gothic Book"/>
                <a:ea typeface="Open Sans"/>
              </a:rPr>
              <a:t>//paketler ve kütüphaneler buraya yazılır. </a:t>
            </a:r>
            <a:endParaRPr lang="tr-TR" sz="1800" b="0" strike="noStrike" spc="-1">
              <a:solidFill>
                <a:srgbClr val="000000"/>
              </a:solidFill>
              <a:uFill>
                <a:solidFill>
                  <a:srgbClr val="FFFFFF"/>
                </a:solidFill>
              </a:uFill>
              <a:latin typeface="Arial"/>
            </a:endParaRPr>
          </a:p>
          <a:p>
            <a:pPr>
              <a:lnSpc>
                <a:spcPct val="100000"/>
              </a:lnSpc>
            </a:pPr>
            <a:r>
              <a:rPr lang="tr-TR" sz="1600" b="1" strike="noStrike" spc="-1">
                <a:solidFill>
                  <a:srgbClr val="000000"/>
                </a:solidFill>
                <a:uFill>
                  <a:solidFill>
                    <a:srgbClr val="FFFFFF"/>
                  </a:solidFill>
                </a:uFill>
                <a:latin typeface="Open Sans"/>
                <a:ea typeface="Open Sans"/>
              </a:rPr>
              <a:t>
</a:t>
            </a:r>
            <a:r>
              <a:rPr lang="tr-TR" sz="1600" b="1" strike="noStrike" spc="-1">
                <a:solidFill>
                  <a:srgbClr val="1F497D"/>
                </a:solidFill>
                <a:uFill>
                  <a:solidFill>
                    <a:srgbClr val="FFFFFF"/>
                  </a:solidFill>
                </a:uFill>
                <a:latin typeface="Open Sans"/>
                <a:ea typeface="Open Sans"/>
              </a:rPr>
              <a:t>int</a:t>
            </a:r>
            <a:r>
              <a:rPr lang="tr-TR" sz="1600" b="1" strike="noStrike" spc="-1">
                <a:solidFill>
                  <a:srgbClr val="000000"/>
                </a:solidFill>
                <a:uFill>
                  <a:solidFill>
                    <a:srgbClr val="FFFFFF"/>
                  </a:solidFill>
                </a:uFill>
                <a:latin typeface="Open Sans"/>
                <a:ea typeface="Open Sans"/>
              </a:rPr>
              <a:t> </a:t>
            </a:r>
            <a:r>
              <a:rPr lang="tr-TR" sz="1600" b="0" strike="noStrike" spc="-1">
                <a:solidFill>
                  <a:srgbClr val="000000"/>
                </a:solidFill>
                <a:uFill>
                  <a:solidFill>
                    <a:srgbClr val="FFFFFF"/>
                  </a:solidFill>
                </a:uFill>
                <a:latin typeface="Open Sans"/>
                <a:ea typeface="Open Sans"/>
              </a:rPr>
              <a:t>main() {
	</a:t>
            </a:r>
            <a:r>
              <a:rPr lang="tr-TR" sz="1600" b="0" strike="noStrike" spc="-1">
                <a:solidFill>
                  <a:srgbClr val="808080"/>
                </a:solidFill>
                <a:uFill>
                  <a:solidFill>
                    <a:srgbClr val="FFFFFF"/>
                  </a:solidFill>
                </a:uFill>
                <a:latin typeface="Franklin Gothic Book"/>
                <a:ea typeface="Open Sans"/>
              </a:rPr>
              <a:t> //Kodlarımız bu bloğa yazılacaktır</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    </a:t>
            </a:r>
            <a:r>
              <a:rPr lang="tr-TR" sz="1600" b="1" strike="noStrike" spc="-1">
                <a:solidFill>
                  <a:srgbClr val="1F497D"/>
                </a:solidFill>
                <a:uFill>
                  <a:solidFill>
                    <a:srgbClr val="FFFFFF"/>
                  </a:solidFill>
                </a:uFill>
                <a:latin typeface="Open Sans"/>
                <a:ea typeface="Open Sans"/>
              </a:rPr>
              <a:t>return</a:t>
            </a:r>
            <a:r>
              <a:rPr lang="tr-TR" sz="1600" b="1" strike="noStrike" spc="-1">
                <a:solidFill>
                  <a:srgbClr val="000000"/>
                </a:solidFill>
                <a:uFill>
                  <a:solidFill>
                    <a:srgbClr val="FFFFFF"/>
                  </a:solidFill>
                </a:uFill>
                <a:latin typeface="Open Sans"/>
                <a:ea typeface="Open Sans"/>
              </a:rPr>
              <a:t> </a:t>
            </a:r>
            <a:r>
              <a:rPr lang="tr-TR" sz="1600" b="0" strike="noStrike" spc="-1">
                <a:solidFill>
                  <a:srgbClr val="000000"/>
                </a:solidFill>
                <a:uFill>
                  <a:solidFill>
                    <a:srgbClr val="FFFFFF"/>
                  </a:solidFill>
                </a:uFill>
                <a:latin typeface="Open Sans"/>
                <a:ea typeface="Open Sans"/>
              </a:rPr>
              <a:t>0;
}</a:t>
            </a:r>
            <a:endParaRPr lang="tr-TR" sz="1800" b="0" strike="noStrike" spc="-1">
              <a:solidFill>
                <a:srgbClr val="000000"/>
              </a:solidFill>
              <a:uFill>
                <a:solidFill>
                  <a:srgbClr val="FFFFFF"/>
                </a:solidFill>
              </a:uFill>
              <a:latin typeface="Arial"/>
            </a:endParaRPr>
          </a:p>
        </p:txBody>
      </p:sp>
      <p:sp>
        <p:nvSpPr>
          <p:cNvPr id="51" name="CustomShape 3"/>
          <p:cNvSpPr/>
          <p:nvPr/>
        </p:nvSpPr>
        <p:spPr>
          <a:xfrm>
            <a:off x="1496160" y="3948480"/>
            <a:ext cx="8595000" cy="203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Open Sans"/>
                <a:ea typeface="Open Sans"/>
              </a:rPr>
              <a:t>Diyez (#) işareti ile başlayan satırlar, ön işlemci emir kodlarıdır. Bu ön işlemci emir kodlarını, bir kaynak dosyasının programa dahil edilmesini sağlamaktadır. Bu dosyalara başlık dosyaları denir.</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Open Sans"/>
                <a:ea typeface="Open Sans"/>
              </a:rPr>
              <a:t>Her C++ programı bir main fonksiyonu bulundurmak zorundadır. Yani  C++’ın ana fonksiyonudur.</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Open Sans"/>
                <a:ea typeface="Open Sans"/>
              </a:rPr>
              <a:t>Main fonksiyonu, tüm  C++ programlarının çalıştırılmaya başlandığı noktadır.</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548850" y="5361015"/>
            <a:ext cx="1337656" cy="1337656"/>
          </a:xfrm>
          <a:prstGeom prst="rect">
            <a:avLst/>
          </a:prstGeom>
        </p:spPr>
      </p:pic>
      <p:sp>
        <p:nvSpPr>
          <p:cNvPr id="5" name="Metin kutusu 4"/>
          <p:cNvSpPr txBox="1"/>
          <p:nvPr/>
        </p:nvSpPr>
        <p:spPr>
          <a:xfrm>
            <a:off x="1554480" y="1756201"/>
            <a:ext cx="9235440" cy="830997"/>
          </a:xfrm>
          <a:prstGeom prst="rect">
            <a:avLst/>
          </a:prstGeom>
          <a:noFill/>
        </p:spPr>
        <p:txBody>
          <a:bodyPr wrap="square" rtlCol="0">
            <a:spAutoFit/>
          </a:bodyPr>
          <a:lstStyle/>
          <a:p>
            <a:pPr marL="285750" indent="-285750">
              <a:buClr>
                <a:schemeClr val="tx2"/>
              </a:buClr>
              <a:buFont typeface="Wingdings" charset="2"/>
              <a:buChar char="v"/>
            </a:pPr>
            <a:r>
              <a:rPr lang="tr-TR" sz="1600" dirty="0" err="1"/>
              <a:t>P</a:t>
            </a:r>
            <a:r>
              <a:rPr lang="tr-TR" sz="1600" dirty="0" err="1" smtClean="0"/>
              <a:t>ointer</a:t>
            </a:r>
            <a:r>
              <a:rPr lang="tr-TR" sz="1600" dirty="0" smtClean="0"/>
              <a:t> </a:t>
            </a:r>
            <a:r>
              <a:rPr lang="tr-TR" sz="1600" dirty="0"/>
              <a:t>en genel tarifiyle bir değişken değeri değil de, bir değişkenin adres bilgisini tutan değişkendir</a:t>
            </a:r>
            <a:r>
              <a:rPr lang="tr-TR" sz="1600" dirty="0" smtClean="0"/>
              <a:t>.</a:t>
            </a:r>
          </a:p>
          <a:p>
            <a:pPr marL="285750" indent="-285750">
              <a:buClr>
                <a:schemeClr val="tx2"/>
              </a:buClr>
              <a:buFont typeface="Wingdings" charset="2"/>
              <a:buChar char="v"/>
            </a:pPr>
            <a:endParaRPr lang="tr-TR" sz="1600" dirty="0" smtClean="0"/>
          </a:p>
          <a:p>
            <a:pPr marL="285750" indent="-285750">
              <a:buClr>
                <a:schemeClr val="tx2"/>
              </a:buClr>
              <a:buFont typeface="Wingdings" charset="2"/>
              <a:buChar char="v"/>
            </a:pPr>
            <a:r>
              <a:rPr lang="tr-TR" sz="1600" dirty="0" err="1" smtClean="0"/>
              <a:t>Pointerlar</a:t>
            </a:r>
            <a:r>
              <a:rPr lang="tr-TR" sz="1600" dirty="0" smtClean="0"/>
              <a:t> </a:t>
            </a:r>
            <a:r>
              <a:rPr lang="tr-TR" sz="1600" dirty="0" err="1" smtClean="0">
                <a:solidFill>
                  <a:srgbClr val="FF0000"/>
                </a:solidFill>
              </a:rPr>
              <a:t>type</a:t>
            </a:r>
            <a:r>
              <a:rPr lang="tr-TR" sz="1600" dirty="0" smtClean="0"/>
              <a:t> </a:t>
            </a:r>
            <a:r>
              <a:rPr lang="tr-TR" sz="1600" dirty="0" smtClean="0">
                <a:solidFill>
                  <a:schemeClr val="tx2">
                    <a:lumMod val="60000"/>
                    <a:lumOff val="40000"/>
                  </a:schemeClr>
                </a:solidFill>
              </a:rPr>
              <a:t>*</a:t>
            </a:r>
            <a:r>
              <a:rPr lang="tr-TR" sz="1600" dirty="0" err="1" smtClean="0">
                <a:solidFill>
                  <a:schemeClr val="tx2">
                    <a:lumMod val="60000"/>
                    <a:lumOff val="40000"/>
                  </a:schemeClr>
                </a:solidFill>
              </a:rPr>
              <a:t>Pointer</a:t>
            </a:r>
            <a:r>
              <a:rPr lang="tr-TR" sz="1600" dirty="0" smtClean="0">
                <a:solidFill>
                  <a:schemeClr val="tx2">
                    <a:lumMod val="60000"/>
                    <a:lumOff val="40000"/>
                  </a:schemeClr>
                </a:solidFill>
              </a:rPr>
              <a:t> ismi </a:t>
            </a:r>
            <a:r>
              <a:rPr lang="tr-TR" sz="1600" dirty="0" smtClean="0"/>
              <a:t>şeklide tanımlanır.</a:t>
            </a:r>
            <a:r>
              <a:rPr lang="tr-TR" sz="1600" dirty="0"/>
              <a:t> </a:t>
            </a:r>
            <a:endParaRPr lang="tr-TR" sz="1600" dirty="0">
              <a:latin typeface="Open Sans" charset="0"/>
              <a:ea typeface="Open Sans" charset="0"/>
              <a:cs typeface="Open Sans" charset="0"/>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510" y="2496792"/>
            <a:ext cx="3441700" cy="3073400"/>
          </a:xfrm>
          <a:prstGeom prst="rect">
            <a:avLst/>
          </a:prstGeom>
        </p:spPr>
      </p:pic>
      <p:sp>
        <p:nvSpPr>
          <p:cNvPr id="7" name="Metin kutusu 6"/>
          <p:cNvSpPr txBox="1"/>
          <p:nvPr/>
        </p:nvSpPr>
        <p:spPr>
          <a:xfrm>
            <a:off x="1804087" y="3387161"/>
            <a:ext cx="6672648" cy="646331"/>
          </a:xfrm>
          <a:prstGeom prst="rect">
            <a:avLst/>
          </a:prstGeom>
          <a:noFill/>
        </p:spPr>
        <p:txBody>
          <a:bodyPr wrap="square" rtlCol="0">
            <a:spAutoFit/>
          </a:bodyPr>
          <a:lstStyle/>
          <a:p>
            <a:r>
              <a:rPr lang="tr-TR" dirty="0" err="1" smtClean="0"/>
              <a:t>int</a:t>
            </a:r>
            <a:r>
              <a:rPr lang="tr-TR" dirty="0" smtClean="0"/>
              <a:t> x;    	          </a:t>
            </a:r>
            <a:r>
              <a:rPr lang="tr-TR" dirty="0" smtClean="0">
                <a:solidFill>
                  <a:srgbClr val="00B050"/>
                </a:solidFill>
              </a:rPr>
              <a:t>// &amp;x=22f54</a:t>
            </a:r>
          </a:p>
          <a:p>
            <a:r>
              <a:rPr lang="tr-TR" dirty="0" smtClean="0"/>
              <a:t>&amp;x = 22f54;    </a:t>
            </a:r>
            <a:r>
              <a:rPr lang="tr-TR" dirty="0" smtClean="0">
                <a:solidFill>
                  <a:srgbClr val="C00000"/>
                </a:solidFill>
              </a:rPr>
              <a:t>// Hata</a:t>
            </a:r>
            <a:endParaRPr lang="tr-TR" dirty="0">
              <a:solidFill>
                <a:srgbClr val="C00000"/>
              </a:solidFill>
            </a:endParaRPr>
          </a:p>
        </p:txBody>
      </p:sp>
      <p:sp>
        <p:nvSpPr>
          <p:cNvPr id="8" name="Metin kutusu 7"/>
          <p:cNvSpPr txBox="1"/>
          <p:nvPr/>
        </p:nvSpPr>
        <p:spPr>
          <a:xfrm>
            <a:off x="1853514" y="4314630"/>
            <a:ext cx="6512179" cy="646331"/>
          </a:xfrm>
          <a:prstGeom prst="rect">
            <a:avLst/>
          </a:prstGeom>
          <a:noFill/>
        </p:spPr>
        <p:txBody>
          <a:bodyPr wrap="square" rtlCol="0">
            <a:spAutoFit/>
          </a:bodyPr>
          <a:lstStyle/>
          <a:p>
            <a:r>
              <a:rPr lang="tr-TR" dirty="0" smtClean="0"/>
              <a:t>x = 3;      </a:t>
            </a:r>
            <a:r>
              <a:rPr lang="tr-TR" dirty="0" smtClean="0">
                <a:solidFill>
                  <a:srgbClr val="00B050"/>
                </a:solidFill>
              </a:rPr>
              <a:t>// *(&amp;x)=3;</a:t>
            </a:r>
          </a:p>
          <a:p>
            <a:r>
              <a:rPr lang="tr-TR" dirty="0" smtClean="0"/>
              <a:t>*x =3;   </a:t>
            </a:r>
            <a:r>
              <a:rPr lang="tr-TR" dirty="0" smtClean="0">
                <a:solidFill>
                  <a:srgbClr val="C00000"/>
                </a:solidFill>
              </a:rPr>
              <a:t>// Hata</a:t>
            </a:r>
            <a:endParaRPr lang="tr-TR" dirty="0">
              <a:solidFill>
                <a:srgbClr val="C00000"/>
              </a:solidFill>
            </a:endParaRPr>
          </a:p>
        </p:txBody>
      </p:sp>
      <p:sp>
        <p:nvSpPr>
          <p:cNvPr id="9" name="TextShape 1"/>
          <p:cNvSpPr txBox="1"/>
          <p:nvPr/>
        </p:nvSpPr>
        <p:spPr>
          <a:xfrm>
            <a:off x="1804087" y="953969"/>
            <a:ext cx="9600840" cy="1485720"/>
          </a:xfrm>
          <a:prstGeom prst="rect">
            <a:avLst/>
          </a:prstGeom>
          <a:noFill/>
          <a:ln>
            <a:noFill/>
          </a:ln>
        </p:spPr>
        <p:txBody>
          <a:bodyPr/>
          <a:lstStyle/>
          <a:p>
            <a:pPr>
              <a:lnSpc>
                <a:spcPct val="89000"/>
              </a:lnSpc>
            </a:pPr>
            <a:r>
              <a:rPr lang="tr-TR" sz="4400" spc="-1" dirty="0" err="1" smtClean="0">
                <a:solidFill>
                  <a:srgbClr val="1F497D"/>
                </a:solidFill>
                <a:uFill>
                  <a:solidFill>
                    <a:srgbClr val="FFFFFF"/>
                  </a:solidFill>
                </a:uFill>
                <a:latin typeface="Franklin Gothic Book"/>
              </a:rPr>
              <a:t>Pointer</a:t>
            </a:r>
            <a:r>
              <a:rPr lang="tr-TR" sz="4400" spc="-1" dirty="0" smtClean="0">
                <a:solidFill>
                  <a:srgbClr val="1F497D"/>
                </a:solidFill>
                <a:uFill>
                  <a:solidFill>
                    <a:srgbClr val="FFFFFF"/>
                  </a:solidFill>
                </a:uFill>
                <a:latin typeface="Franklin Gothic Book"/>
              </a:rPr>
              <a:t> Kavramı</a:t>
            </a:r>
            <a:endParaRPr lang="tr-TR" sz="1800" b="0" strike="noStrike" spc="-1" dirty="0">
              <a:solidFill>
                <a:srgbClr val="000000"/>
              </a:solidFill>
              <a:uFill>
                <a:solidFill>
                  <a:srgbClr val="FFFFFF"/>
                </a:solidFill>
              </a:uFill>
              <a:latin typeface="Franklin Gothic Book"/>
            </a:endParaRPr>
          </a:p>
        </p:txBody>
      </p:sp>
    </p:spTree>
    <p:extLst>
      <p:ext uri="{BB962C8B-B14F-4D97-AF65-F5344CB8AC3E}">
        <p14:creationId xmlns:p14="http://schemas.microsoft.com/office/powerpoint/2010/main" val="2015498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1343160" y="325800"/>
            <a:ext cx="9600840" cy="826200"/>
          </a:xfrm>
          <a:prstGeom prst="rect">
            <a:avLst/>
          </a:prstGeom>
          <a:noFill/>
          <a:ln>
            <a:noFill/>
          </a:ln>
        </p:spPr>
        <p:txBody>
          <a:bodyPr/>
          <a:lstStyle/>
          <a:p>
            <a:pPr>
              <a:lnSpc>
                <a:spcPct val="89000"/>
              </a:lnSpc>
            </a:pPr>
            <a:r>
              <a:rPr lang="tr-TR" sz="4400" b="0" strike="noStrike" spc="-1" dirty="0">
                <a:solidFill>
                  <a:srgbClr val="1F497D"/>
                </a:solidFill>
                <a:uFill>
                  <a:solidFill>
                    <a:srgbClr val="FFFFFF"/>
                  </a:solidFill>
                </a:uFill>
                <a:latin typeface="Franklin Gothic Book"/>
              </a:rPr>
              <a:t>Fonksiyonlar</a:t>
            </a:r>
            <a:endParaRPr lang="tr-TR" sz="1800" b="0" strike="noStrike" spc="-1" dirty="0">
              <a:solidFill>
                <a:srgbClr val="000000"/>
              </a:solidFill>
              <a:uFill>
                <a:solidFill>
                  <a:srgbClr val="FFFFFF"/>
                </a:solidFill>
              </a:uFill>
              <a:latin typeface="Franklin Gothic Book"/>
            </a:endParaRPr>
          </a:p>
        </p:txBody>
      </p:sp>
      <p:pic>
        <p:nvPicPr>
          <p:cNvPr id="137" name="İçerik Yer Tutucusu 3"/>
          <p:cNvPicPr/>
          <p:nvPr/>
        </p:nvPicPr>
        <p:blipFill>
          <a:blip r:embed="rId2"/>
          <a:stretch/>
        </p:blipFill>
        <p:spPr>
          <a:xfrm>
            <a:off x="10548720" y="5361120"/>
            <a:ext cx="1337400" cy="1337400"/>
          </a:xfrm>
          <a:prstGeom prst="rect">
            <a:avLst/>
          </a:prstGeom>
          <a:ln>
            <a:noFill/>
          </a:ln>
        </p:spPr>
      </p:pic>
      <p:sp>
        <p:nvSpPr>
          <p:cNvPr id="138" name="CustomShape 2"/>
          <p:cNvSpPr/>
          <p:nvPr/>
        </p:nvSpPr>
        <p:spPr>
          <a:xfrm>
            <a:off x="1371600" y="1189080"/>
            <a:ext cx="9235080" cy="198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50000"/>
              </a:lnSpc>
              <a:buClr>
                <a:schemeClr val="tx2"/>
              </a:buClr>
              <a:buFont typeface="Wingdings" charset="2"/>
              <a:buChar char="v"/>
            </a:pPr>
            <a:r>
              <a:rPr lang="tr-TR" sz="1600" b="0" strike="noStrike" spc="-1" dirty="0">
                <a:solidFill>
                  <a:srgbClr val="000000"/>
                </a:solidFill>
                <a:uFill>
                  <a:solidFill>
                    <a:srgbClr val="FFFFFF"/>
                  </a:solidFill>
                </a:uFill>
                <a:latin typeface="Open Sans" charset="0"/>
                <a:ea typeface="Open Sans" charset="0"/>
                <a:cs typeface="Open Sans" charset="0"/>
              </a:rPr>
              <a:t>Fonksiyonlar belli bir işi yapan ve tekrar tekrar kullanılabilen işlemler topluluklarıdır</a:t>
            </a:r>
            <a:r>
              <a:rPr lang="tr-TR" sz="1600" b="0" strike="noStrike" spc="-1" dirty="0" smtClean="0">
                <a:solidFill>
                  <a:srgbClr val="000000"/>
                </a:solidFill>
                <a:uFill>
                  <a:solidFill>
                    <a:srgbClr val="FFFFFF"/>
                  </a:solidFill>
                </a:uFill>
                <a:latin typeface="Open Sans" charset="0"/>
                <a:ea typeface="Open Sans" charset="0"/>
                <a:cs typeface="Open Sans" charset="0"/>
              </a:rPr>
              <a:t>.</a:t>
            </a:r>
            <a:endParaRPr lang="tr-TR" sz="1600" b="0" strike="noStrike" spc="-1" dirty="0">
              <a:solidFill>
                <a:srgbClr val="000000"/>
              </a:solidFill>
              <a:uFill>
                <a:solidFill>
                  <a:srgbClr val="FFFFFF"/>
                </a:solidFill>
              </a:uFill>
              <a:latin typeface="Open Sans" charset="0"/>
              <a:ea typeface="Open Sans" charset="0"/>
              <a:cs typeface="Open Sans" charset="0"/>
            </a:endParaRPr>
          </a:p>
          <a:p>
            <a:pPr marL="285750" indent="-285750">
              <a:lnSpc>
                <a:spcPct val="150000"/>
              </a:lnSpc>
              <a:buClr>
                <a:schemeClr val="tx2"/>
              </a:buClr>
              <a:buFont typeface="Wingdings" charset="2"/>
              <a:buChar char="v"/>
            </a:pPr>
            <a:r>
              <a:rPr lang="tr-TR" sz="1600" b="0" strike="noStrike" spc="-1" dirty="0">
                <a:solidFill>
                  <a:srgbClr val="000000"/>
                </a:solidFill>
                <a:uFill>
                  <a:solidFill>
                    <a:srgbClr val="FFFFFF"/>
                  </a:solidFill>
                </a:uFill>
                <a:latin typeface="Open Sans" charset="0"/>
                <a:ea typeface="Open Sans" charset="0"/>
                <a:cs typeface="Open Sans" charset="0"/>
              </a:rPr>
              <a:t>Geriye bir değer döndürmek zorunda değildir</a:t>
            </a:r>
            <a:r>
              <a:rPr lang="tr-TR" sz="1600" b="0" strike="noStrike" spc="-1" dirty="0" smtClean="0">
                <a:solidFill>
                  <a:srgbClr val="000000"/>
                </a:solidFill>
                <a:uFill>
                  <a:solidFill>
                    <a:srgbClr val="FFFFFF"/>
                  </a:solidFill>
                </a:uFill>
                <a:latin typeface="Open Sans" charset="0"/>
                <a:ea typeface="Open Sans" charset="0"/>
                <a:cs typeface="Open Sans" charset="0"/>
              </a:rPr>
              <a:t>.</a:t>
            </a:r>
          </a:p>
          <a:p>
            <a:pPr marL="285750" indent="-285750">
              <a:lnSpc>
                <a:spcPct val="150000"/>
              </a:lnSpc>
              <a:buClr>
                <a:schemeClr val="tx2"/>
              </a:buClr>
              <a:buFont typeface="Wingdings" charset="2"/>
              <a:buChar char="v"/>
            </a:pPr>
            <a:r>
              <a:rPr lang="tr-TR" sz="1600" spc="-1" dirty="0">
                <a:solidFill>
                  <a:srgbClr val="000000"/>
                </a:solidFill>
                <a:uFill>
                  <a:solidFill>
                    <a:srgbClr val="FFFFFF"/>
                  </a:solidFill>
                </a:uFill>
                <a:latin typeface="Open Sans" charset="0"/>
                <a:ea typeface="Open Sans" charset="0"/>
                <a:cs typeface="Open Sans" charset="0"/>
              </a:rPr>
              <a:t>Bir fonksiyon programda kullanılmadan önce mutlaka </a:t>
            </a:r>
            <a:r>
              <a:rPr lang="tr-TR" sz="1600" spc="-1" dirty="0" err="1">
                <a:solidFill>
                  <a:srgbClr val="000000"/>
                </a:solidFill>
                <a:uFill>
                  <a:solidFill>
                    <a:srgbClr val="FFFFFF"/>
                  </a:solidFill>
                </a:uFill>
                <a:latin typeface="Open Sans" charset="0"/>
                <a:ea typeface="Open Sans" charset="0"/>
                <a:cs typeface="Open Sans" charset="0"/>
              </a:rPr>
              <a:t>protitipi</a:t>
            </a:r>
            <a:r>
              <a:rPr lang="tr-TR" sz="1600" spc="-1" dirty="0">
                <a:solidFill>
                  <a:srgbClr val="000000"/>
                </a:solidFill>
                <a:uFill>
                  <a:solidFill>
                    <a:srgbClr val="FFFFFF"/>
                  </a:solidFill>
                </a:uFill>
                <a:latin typeface="Open Sans" charset="0"/>
                <a:ea typeface="Open Sans" charset="0"/>
                <a:cs typeface="Open Sans" charset="0"/>
              </a:rPr>
              <a:t> veya gövdesiyle birlikte tanımlanmalıdır</a:t>
            </a:r>
            <a:r>
              <a:rPr lang="tr-TR" sz="1600" spc="-1" dirty="0" smtClean="0">
                <a:solidFill>
                  <a:srgbClr val="000000"/>
                </a:solidFill>
                <a:uFill>
                  <a:solidFill>
                    <a:srgbClr val="FFFFFF"/>
                  </a:solidFill>
                </a:uFill>
                <a:latin typeface="Open Sans" charset="0"/>
                <a:ea typeface="Open Sans" charset="0"/>
                <a:cs typeface="Open Sans" charset="0"/>
              </a:rPr>
              <a:t>.</a:t>
            </a:r>
          </a:p>
          <a:p>
            <a:pPr marL="285750" indent="-285750">
              <a:lnSpc>
                <a:spcPct val="150000"/>
              </a:lnSpc>
              <a:buClr>
                <a:schemeClr val="tx2"/>
              </a:buClr>
              <a:buFont typeface="Wingdings" charset="2"/>
              <a:buChar char="v"/>
            </a:pPr>
            <a:r>
              <a:rPr lang="tr-TR" sz="1600" spc="-1" dirty="0" smtClean="0">
                <a:solidFill>
                  <a:srgbClr val="000000"/>
                </a:solidFill>
                <a:uFill>
                  <a:solidFill>
                    <a:srgbClr val="FFFFFF"/>
                  </a:solidFill>
                </a:uFill>
                <a:latin typeface="Open Sans" charset="0"/>
                <a:ea typeface="Open Sans" charset="0"/>
                <a:cs typeface="Open Sans" charset="0"/>
              </a:rPr>
              <a:t>Tanımlanmayan </a:t>
            </a:r>
            <a:r>
              <a:rPr lang="tr-TR" sz="1600" spc="-1" dirty="0">
                <a:solidFill>
                  <a:srgbClr val="000000"/>
                </a:solidFill>
                <a:uFill>
                  <a:solidFill>
                    <a:srgbClr val="FFFFFF"/>
                  </a:solidFill>
                </a:uFill>
                <a:latin typeface="Open Sans" charset="0"/>
                <a:ea typeface="Open Sans" charset="0"/>
                <a:cs typeface="Open Sans" charset="0"/>
              </a:rPr>
              <a:t>fonksiyon programda kullanılamaz.</a:t>
            </a:r>
          </a:p>
          <a:p>
            <a:pPr marL="285750" indent="-285750">
              <a:lnSpc>
                <a:spcPct val="150000"/>
              </a:lnSpc>
              <a:buClr>
                <a:schemeClr val="tx2"/>
              </a:buClr>
              <a:buFont typeface="Wingdings" charset="2"/>
              <a:buChar char="v"/>
            </a:pPr>
            <a:endParaRPr lang="tr-TR" sz="1600" b="0" strike="noStrike" spc="-1" dirty="0">
              <a:solidFill>
                <a:srgbClr val="000000"/>
              </a:solidFill>
              <a:uFill>
                <a:solidFill>
                  <a:srgbClr val="FFFFFF"/>
                </a:solidFill>
              </a:uFill>
              <a:latin typeface="Open Sans" charset="0"/>
              <a:ea typeface="Open Sans" charset="0"/>
              <a:cs typeface="Open Sans" charset="0"/>
            </a:endParaRPr>
          </a:p>
        </p:txBody>
      </p:sp>
      <p:sp>
        <p:nvSpPr>
          <p:cNvPr id="139" name="CustomShape 3"/>
          <p:cNvSpPr/>
          <p:nvPr/>
        </p:nvSpPr>
        <p:spPr>
          <a:xfrm>
            <a:off x="1467490" y="3883197"/>
            <a:ext cx="9235080" cy="14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strike="noStrike" spc="-1" dirty="0" err="1">
                <a:solidFill>
                  <a:schemeClr val="tx2">
                    <a:lumMod val="75000"/>
                  </a:schemeClr>
                </a:solidFill>
                <a:uFill>
                  <a:solidFill>
                    <a:srgbClr val="FFFFFF"/>
                  </a:solidFill>
                </a:uFill>
                <a:latin typeface="Open Sans" charset="0"/>
                <a:ea typeface="Open Sans" charset="0"/>
                <a:cs typeface="Open Sans" charset="0"/>
              </a:rPr>
              <a:t>donus_turu</a:t>
            </a:r>
            <a:r>
              <a:rPr lang="tr-TR" sz="1600" strike="noStrike" spc="-1" dirty="0">
                <a:solidFill>
                  <a:srgbClr val="000000"/>
                </a:solidFill>
                <a:uFill>
                  <a:solidFill>
                    <a:srgbClr val="FFFFFF"/>
                  </a:solidFill>
                </a:uFill>
                <a:latin typeface="Open Sans" charset="0"/>
                <a:ea typeface="Open Sans" charset="0"/>
                <a:cs typeface="Open Sans" charset="0"/>
              </a:rPr>
              <a:t> </a:t>
            </a:r>
            <a:r>
              <a:rPr lang="tr-TR" sz="1600" strike="noStrike" spc="-1" dirty="0" err="1">
                <a:solidFill>
                  <a:srgbClr val="000000"/>
                </a:solidFill>
                <a:uFill>
                  <a:solidFill>
                    <a:srgbClr val="FFFFFF"/>
                  </a:solidFill>
                </a:uFill>
                <a:latin typeface="Open Sans" charset="0"/>
                <a:ea typeface="Open Sans" charset="0"/>
                <a:cs typeface="Open Sans" charset="0"/>
              </a:rPr>
              <a:t>fonksiyon_ismi</a:t>
            </a:r>
            <a:r>
              <a:rPr lang="tr-TR" sz="1600" strike="noStrike" spc="-1" dirty="0">
                <a:solidFill>
                  <a:srgbClr val="000000"/>
                </a:solidFill>
                <a:uFill>
                  <a:solidFill>
                    <a:srgbClr val="FFFFFF"/>
                  </a:solidFill>
                </a:uFill>
                <a:latin typeface="Open Sans" charset="0"/>
                <a:ea typeface="Open Sans" charset="0"/>
                <a:cs typeface="Open Sans" charset="0"/>
              </a:rPr>
              <a:t>(Parametreler)</a:t>
            </a:r>
          </a:p>
          <a:p>
            <a:pPr>
              <a:lnSpc>
                <a:spcPct val="100000"/>
              </a:lnSpc>
            </a:pPr>
            <a:r>
              <a:rPr lang="tr-TR" sz="1600" strike="noStrike" spc="-1" dirty="0">
                <a:solidFill>
                  <a:srgbClr val="000000"/>
                </a:solidFill>
                <a:uFill>
                  <a:solidFill>
                    <a:srgbClr val="FFFFFF"/>
                  </a:solidFill>
                </a:uFill>
                <a:latin typeface="Open Sans" charset="0"/>
                <a:ea typeface="Open Sans" charset="0"/>
                <a:cs typeface="Open Sans" charset="0"/>
              </a:rPr>
              <a:t>{</a:t>
            </a:r>
          </a:p>
          <a:p>
            <a:pPr>
              <a:lnSpc>
                <a:spcPct val="100000"/>
              </a:lnSpc>
            </a:pPr>
            <a:r>
              <a:rPr lang="tr-TR" sz="1600" strike="noStrike" spc="-1" dirty="0">
                <a:solidFill>
                  <a:srgbClr val="000000"/>
                </a:solidFill>
                <a:uFill>
                  <a:solidFill>
                    <a:srgbClr val="FFFFFF"/>
                  </a:solidFill>
                </a:uFill>
                <a:latin typeface="Open Sans" charset="0"/>
                <a:ea typeface="Open Sans" charset="0"/>
                <a:cs typeface="Open Sans" charset="0"/>
              </a:rPr>
              <a:t>    //Fonksiyonun yapacağı </a:t>
            </a:r>
            <a:r>
              <a:rPr lang="tr-TR" sz="1600" strike="noStrike" spc="-1" dirty="0" smtClean="0">
                <a:solidFill>
                  <a:srgbClr val="000000"/>
                </a:solidFill>
                <a:uFill>
                  <a:solidFill>
                    <a:srgbClr val="FFFFFF"/>
                  </a:solidFill>
                </a:uFill>
                <a:latin typeface="Open Sans" charset="0"/>
                <a:ea typeface="Open Sans" charset="0"/>
                <a:cs typeface="Open Sans" charset="0"/>
              </a:rPr>
              <a:t>işlem</a:t>
            </a:r>
          </a:p>
          <a:p>
            <a:pPr>
              <a:lnSpc>
                <a:spcPct val="100000"/>
              </a:lnSpc>
            </a:pPr>
            <a:r>
              <a:rPr lang="tr-TR" sz="1600" spc="-1" dirty="0">
                <a:solidFill>
                  <a:srgbClr val="000000"/>
                </a:solidFill>
                <a:uFill>
                  <a:solidFill>
                    <a:srgbClr val="FFFFFF"/>
                  </a:solidFill>
                </a:uFill>
                <a:latin typeface="Open Sans" charset="0"/>
                <a:ea typeface="Open Sans" charset="0"/>
                <a:cs typeface="Open Sans" charset="0"/>
              </a:rPr>
              <a:t>	</a:t>
            </a:r>
            <a:r>
              <a:rPr lang="tr-TR" sz="1600" spc="-1" dirty="0" err="1" smtClean="0">
                <a:solidFill>
                  <a:srgbClr val="00B050"/>
                </a:solidFill>
                <a:uFill>
                  <a:solidFill>
                    <a:srgbClr val="FFFFFF"/>
                  </a:solidFill>
                </a:uFill>
                <a:latin typeface="Open Sans" charset="0"/>
                <a:ea typeface="Open Sans" charset="0"/>
                <a:cs typeface="Open Sans" charset="0"/>
              </a:rPr>
              <a:t>return</a:t>
            </a:r>
            <a:r>
              <a:rPr lang="tr-TR" sz="1600" spc="-1" dirty="0" smtClean="0">
                <a:solidFill>
                  <a:srgbClr val="000000"/>
                </a:solidFill>
                <a:uFill>
                  <a:solidFill>
                    <a:srgbClr val="FFFFFF"/>
                  </a:solidFill>
                </a:uFill>
                <a:latin typeface="Open Sans" charset="0"/>
                <a:ea typeface="Open Sans" charset="0"/>
                <a:cs typeface="Open Sans" charset="0"/>
              </a:rPr>
              <a:t> </a:t>
            </a:r>
            <a:r>
              <a:rPr lang="tr-TR" sz="1600" spc="-1" dirty="0" err="1" smtClean="0">
                <a:solidFill>
                  <a:srgbClr val="000000"/>
                </a:solidFill>
                <a:uFill>
                  <a:solidFill>
                    <a:srgbClr val="FFFFFF"/>
                  </a:solidFill>
                </a:uFill>
                <a:latin typeface="Open Sans" charset="0"/>
                <a:ea typeface="Open Sans" charset="0"/>
                <a:cs typeface="Open Sans" charset="0"/>
              </a:rPr>
              <a:t>dondurulecekDeger</a:t>
            </a:r>
            <a:r>
              <a:rPr lang="tr-TR" sz="1600" spc="-1" dirty="0" smtClean="0">
                <a:solidFill>
                  <a:srgbClr val="000000"/>
                </a:solidFill>
                <a:uFill>
                  <a:solidFill>
                    <a:srgbClr val="FFFFFF"/>
                  </a:solidFill>
                </a:uFill>
                <a:latin typeface="Open Sans" charset="0"/>
                <a:ea typeface="Open Sans" charset="0"/>
                <a:cs typeface="Open Sans" charset="0"/>
              </a:rPr>
              <a:t>;</a:t>
            </a:r>
            <a:endParaRPr lang="tr-TR" sz="1600" strike="noStrike" spc="-1" dirty="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a:solidFill>
                  <a:srgbClr val="000000"/>
                </a:solidFill>
                <a:uFill>
                  <a:solidFill>
                    <a:srgbClr val="FFFFFF"/>
                  </a:solidFill>
                </a:uFill>
                <a:latin typeface="Open Sans" charset="0"/>
                <a:ea typeface="Open Sans" charset="0"/>
                <a:cs typeface="Open Sans" charset="0"/>
              </a:rPr>
              <a:t>}</a:t>
            </a:r>
          </a:p>
        </p:txBody>
      </p:sp>
      <p:sp>
        <p:nvSpPr>
          <p:cNvPr id="6" name="CustomShape 2"/>
          <p:cNvSpPr/>
          <p:nvPr/>
        </p:nvSpPr>
        <p:spPr>
          <a:xfrm>
            <a:off x="1371600" y="2004316"/>
            <a:ext cx="9600840" cy="3580920"/>
          </a:xfrm>
          <a:prstGeom prst="rect">
            <a:avLst/>
          </a:prstGeom>
          <a:noFill/>
          <a:ln>
            <a:noFill/>
          </a:ln>
        </p:spPr>
        <p:style>
          <a:lnRef idx="0">
            <a:scrgbClr r="0" g="0" b="0"/>
          </a:lnRef>
          <a:fillRef idx="0">
            <a:scrgbClr r="0" g="0" b="0"/>
          </a:fillRef>
          <a:effectRef idx="0">
            <a:scrgbClr r="0" g="0" b="0"/>
          </a:effectRef>
          <a:fontRef idx="minor"/>
        </p:style>
        <p:txBody>
          <a:bodyPr/>
          <a:lstStyle/>
          <a:p>
            <a:pPr marL="384120" lvl="3" indent="-383760">
              <a:lnSpc>
                <a:spcPct val="100000"/>
              </a:lnSpc>
              <a:buClr>
                <a:srgbClr val="1F497D"/>
              </a:buClr>
              <a:buFont typeface="Wingdings" charset="2"/>
              <a:buChar char=""/>
            </a:pPr>
            <a:endParaRPr lang="tr-TR" sz="1600" b="0" strike="noStrike" spc="-1" dirty="0">
              <a:solidFill>
                <a:srgbClr val="000000"/>
              </a:solidFill>
              <a:uFill>
                <a:solidFill>
                  <a:srgbClr val="FFFFFF"/>
                </a:solidFill>
              </a:uFill>
              <a:latin typeface="Open Sans" charset="0"/>
              <a:ea typeface="Open Sans" charset="0"/>
              <a:cs typeface="Open Sans" charset="0"/>
            </a:endParaRPr>
          </a:p>
        </p:txBody>
      </p:sp>
      <p:sp>
        <p:nvSpPr>
          <p:cNvPr id="8" name="CustomShape 3"/>
          <p:cNvSpPr/>
          <p:nvPr/>
        </p:nvSpPr>
        <p:spPr>
          <a:xfrm>
            <a:off x="6489835" y="3883197"/>
            <a:ext cx="9235080" cy="14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spc="-1" dirty="0" err="1">
                <a:solidFill>
                  <a:schemeClr val="tx2">
                    <a:lumMod val="75000"/>
                  </a:schemeClr>
                </a:solidFill>
                <a:uFill>
                  <a:solidFill>
                    <a:srgbClr val="FFFFFF"/>
                  </a:solidFill>
                </a:uFill>
                <a:latin typeface="Open Sans" charset="0"/>
                <a:ea typeface="Open Sans" charset="0"/>
                <a:cs typeface="Open Sans" charset="0"/>
              </a:rPr>
              <a:t>i</a:t>
            </a:r>
            <a:r>
              <a:rPr lang="tr-TR" sz="1600" spc="-1" dirty="0" err="1" smtClean="0">
                <a:solidFill>
                  <a:schemeClr val="tx2">
                    <a:lumMod val="75000"/>
                  </a:schemeClr>
                </a:solidFill>
                <a:uFill>
                  <a:solidFill>
                    <a:srgbClr val="FFFFFF"/>
                  </a:solidFill>
                </a:uFill>
                <a:latin typeface="Open Sans" charset="0"/>
                <a:ea typeface="Open Sans" charset="0"/>
                <a:cs typeface="Open Sans" charset="0"/>
              </a:rPr>
              <a:t>nt</a:t>
            </a:r>
            <a:r>
              <a:rPr lang="tr-TR" sz="1600" spc="-1" dirty="0" smtClean="0">
                <a:solidFill>
                  <a:schemeClr val="tx2">
                    <a:lumMod val="75000"/>
                  </a:schemeClr>
                </a:solidFill>
                <a:uFill>
                  <a:solidFill>
                    <a:srgbClr val="FFFFFF"/>
                  </a:solidFill>
                </a:uFill>
                <a:latin typeface="Open Sans" charset="0"/>
                <a:ea typeface="Open Sans" charset="0"/>
                <a:cs typeface="Open Sans" charset="0"/>
              </a:rPr>
              <a:t> </a:t>
            </a:r>
            <a:r>
              <a:rPr lang="tr-TR" sz="1600" spc="-1" dirty="0" err="1" smtClean="0">
                <a:solidFill>
                  <a:srgbClr val="000000"/>
                </a:solidFill>
                <a:uFill>
                  <a:solidFill>
                    <a:srgbClr val="FFFFFF"/>
                  </a:solidFill>
                </a:uFill>
                <a:latin typeface="Open Sans" charset="0"/>
                <a:ea typeface="Open Sans" charset="0"/>
                <a:cs typeface="Open Sans" charset="0"/>
              </a:rPr>
              <a:t>kareAl</a:t>
            </a:r>
            <a:r>
              <a:rPr lang="tr-TR" sz="1600" strike="noStrike" spc="-1" dirty="0" smtClean="0">
                <a:solidFill>
                  <a:srgbClr val="000000"/>
                </a:solidFill>
                <a:uFill>
                  <a:solidFill>
                    <a:srgbClr val="FFFFFF"/>
                  </a:solidFill>
                </a:uFill>
                <a:latin typeface="Open Sans" charset="0"/>
                <a:ea typeface="Open Sans" charset="0"/>
                <a:cs typeface="Open Sans" charset="0"/>
              </a:rPr>
              <a:t>(</a:t>
            </a:r>
            <a:r>
              <a:rPr lang="tr-TR" sz="1600" strike="noStrike" spc="-1" dirty="0" err="1" smtClean="0">
                <a:solidFill>
                  <a:srgbClr val="000000"/>
                </a:solidFill>
                <a:uFill>
                  <a:solidFill>
                    <a:srgbClr val="FFFFFF"/>
                  </a:solidFill>
                </a:uFill>
                <a:latin typeface="Open Sans" charset="0"/>
                <a:ea typeface="Open Sans" charset="0"/>
                <a:cs typeface="Open Sans" charset="0"/>
              </a:rPr>
              <a:t>int</a:t>
            </a:r>
            <a:r>
              <a:rPr lang="tr-TR" sz="1600" strike="noStrike" spc="-1" dirty="0" smtClean="0">
                <a:solidFill>
                  <a:srgbClr val="000000"/>
                </a:solidFill>
                <a:uFill>
                  <a:solidFill>
                    <a:srgbClr val="FFFFFF"/>
                  </a:solidFill>
                </a:uFill>
                <a:latin typeface="Open Sans" charset="0"/>
                <a:ea typeface="Open Sans" charset="0"/>
                <a:cs typeface="Open Sans" charset="0"/>
              </a:rPr>
              <a:t> x)</a:t>
            </a:r>
            <a:endParaRPr lang="tr-TR" sz="1600" strike="noStrike" spc="-1" dirty="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smtClean="0">
                <a:solidFill>
                  <a:srgbClr val="000000"/>
                </a:solidFill>
                <a:uFill>
                  <a:solidFill>
                    <a:srgbClr val="FFFFFF"/>
                  </a:solidFill>
                </a:uFill>
                <a:latin typeface="Open Sans" charset="0"/>
                <a:ea typeface="Open Sans" charset="0"/>
                <a:cs typeface="Open Sans" charset="0"/>
              </a:rPr>
              <a:t>{  </a:t>
            </a:r>
            <a:endParaRPr lang="tr-TR" sz="1600" spc="-1" dirty="0" smtClean="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a:solidFill>
                  <a:srgbClr val="000000"/>
                </a:solidFill>
                <a:uFill>
                  <a:solidFill>
                    <a:srgbClr val="FFFFFF"/>
                  </a:solidFill>
                </a:uFill>
                <a:latin typeface="Open Sans" charset="0"/>
                <a:ea typeface="Open Sans" charset="0"/>
                <a:cs typeface="Open Sans" charset="0"/>
              </a:rPr>
              <a:t> </a:t>
            </a:r>
            <a:r>
              <a:rPr lang="tr-TR" sz="1600" strike="noStrike" spc="-1" dirty="0" smtClean="0">
                <a:solidFill>
                  <a:srgbClr val="000000"/>
                </a:solidFill>
                <a:uFill>
                  <a:solidFill>
                    <a:srgbClr val="FFFFFF"/>
                  </a:solidFill>
                </a:uFill>
                <a:latin typeface="Open Sans" charset="0"/>
                <a:ea typeface="Open Sans" charset="0"/>
                <a:cs typeface="Open Sans" charset="0"/>
              </a:rPr>
              <a:t>       </a:t>
            </a:r>
            <a:r>
              <a:rPr lang="tr-TR" sz="1600" strike="noStrike" spc="-1" dirty="0" err="1" smtClean="0">
                <a:solidFill>
                  <a:srgbClr val="00B050"/>
                </a:solidFill>
                <a:uFill>
                  <a:solidFill>
                    <a:srgbClr val="FFFFFF"/>
                  </a:solidFill>
                </a:uFill>
                <a:latin typeface="Open Sans" charset="0"/>
                <a:ea typeface="Open Sans" charset="0"/>
                <a:cs typeface="Open Sans" charset="0"/>
              </a:rPr>
              <a:t>return</a:t>
            </a:r>
            <a:r>
              <a:rPr lang="tr-TR" sz="1600" strike="noStrike" spc="-1" dirty="0" smtClean="0">
                <a:solidFill>
                  <a:srgbClr val="000000"/>
                </a:solidFill>
                <a:uFill>
                  <a:solidFill>
                    <a:srgbClr val="FFFFFF"/>
                  </a:solidFill>
                </a:uFill>
                <a:latin typeface="Open Sans" charset="0"/>
                <a:ea typeface="Open Sans" charset="0"/>
                <a:cs typeface="Open Sans" charset="0"/>
              </a:rPr>
              <a:t> x*x;</a:t>
            </a:r>
            <a:endParaRPr lang="tr-TR" sz="1600" strike="noStrike" spc="-1" dirty="0" smtClean="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smtClean="0">
                <a:solidFill>
                  <a:srgbClr val="000000"/>
                </a:solidFill>
                <a:uFill>
                  <a:solidFill>
                    <a:srgbClr val="FFFFFF"/>
                  </a:solidFill>
                </a:uFill>
                <a:latin typeface="Open Sans" charset="0"/>
                <a:ea typeface="Open Sans" charset="0"/>
                <a:cs typeface="Open Sans" charset="0"/>
              </a:rPr>
              <a:t>}</a:t>
            </a:r>
            <a:endParaRPr lang="tr-TR" sz="1600" strike="noStrike" spc="-1" dirty="0">
              <a:solidFill>
                <a:srgbClr val="000000"/>
              </a:solidFill>
              <a:uFill>
                <a:solidFill>
                  <a:srgbClr val="FFFFFF"/>
                </a:solidFill>
              </a:uFill>
              <a:latin typeface="Open Sans" charset="0"/>
              <a:ea typeface="Open Sans" charset="0"/>
              <a:cs typeface="Open Sans"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çerik Yer Tutucusu 3"/>
          <p:cNvPicPr/>
          <p:nvPr/>
        </p:nvPicPr>
        <p:blipFill>
          <a:blip r:embed="rId2"/>
          <a:stretch/>
        </p:blipFill>
        <p:spPr>
          <a:xfrm>
            <a:off x="10548720" y="5361120"/>
            <a:ext cx="1337400" cy="1337400"/>
          </a:xfrm>
          <a:prstGeom prst="rect">
            <a:avLst/>
          </a:prstGeom>
          <a:ln>
            <a:noFill/>
          </a:ln>
        </p:spPr>
      </p:pic>
      <p:sp>
        <p:nvSpPr>
          <p:cNvPr id="147" name="TextShape 1"/>
          <p:cNvSpPr txBox="1"/>
          <p:nvPr/>
        </p:nvSpPr>
        <p:spPr>
          <a:xfrm>
            <a:off x="1281420" y="687488"/>
            <a:ext cx="9936000" cy="1395000"/>
          </a:xfrm>
          <a:prstGeom prst="rect">
            <a:avLst/>
          </a:prstGeom>
          <a:noFill/>
          <a:ln>
            <a:noFill/>
          </a:ln>
        </p:spPr>
        <p:txBody>
          <a:bodyPr lIns="90000" tIns="45000" rIns="90000" bIns="45000"/>
          <a:lstStyle/>
          <a:p>
            <a:pPr algn="ctr"/>
            <a:r>
              <a:rPr lang="tr-TR" sz="4400" b="0" strike="noStrike" spc="-1">
                <a:solidFill>
                  <a:srgbClr val="1F497D"/>
                </a:solidFill>
                <a:uFill>
                  <a:solidFill>
                    <a:srgbClr val="FFFFFF"/>
                  </a:solidFill>
                </a:uFill>
                <a:latin typeface="Franklin Gothic Book"/>
              </a:rPr>
              <a:t>Fonksiyonların </a:t>
            </a:r>
            <a:r>
              <a:rPr lang="tr-TR" sz="4400" b="0" strike="noStrike" spc="-1" dirty="0" err="1">
                <a:solidFill>
                  <a:srgbClr val="1F497D"/>
                </a:solidFill>
                <a:uFill>
                  <a:solidFill>
                    <a:srgbClr val="FFFFFF"/>
                  </a:solidFill>
                </a:uFill>
                <a:latin typeface="Franklin Gothic Book"/>
              </a:rPr>
              <a:t>Pointer</a:t>
            </a:r>
            <a:r>
              <a:rPr lang="tr-TR" sz="4400" b="0" strike="noStrike" spc="-1" dirty="0">
                <a:solidFill>
                  <a:srgbClr val="1F497D"/>
                </a:solidFill>
                <a:uFill>
                  <a:solidFill>
                    <a:srgbClr val="FFFFFF"/>
                  </a:solidFill>
                </a:uFill>
                <a:latin typeface="Franklin Gothic Book"/>
              </a:rPr>
              <a:t> ile Çağırılması</a:t>
            </a:r>
            <a:endParaRPr lang="tr-TR" sz="1800" b="0" strike="noStrike" spc="-1" dirty="0">
              <a:solidFill>
                <a:srgbClr val="000000"/>
              </a:solidFill>
              <a:uFill>
                <a:solidFill>
                  <a:srgbClr val="FFFFFF"/>
                </a:solidFill>
              </a:uFill>
              <a:latin typeface="Arial"/>
            </a:endParaRPr>
          </a:p>
        </p:txBody>
      </p:sp>
      <p:sp>
        <p:nvSpPr>
          <p:cNvPr id="148" name="TextShape 2"/>
          <p:cNvSpPr txBox="1"/>
          <p:nvPr/>
        </p:nvSpPr>
        <p:spPr>
          <a:xfrm>
            <a:off x="1827360" y="1913172"/>
            <a:ext cx="8721360" cy="1296000"/>
          </a:xfrm>
          <a:prstGeom prst="rect">
            <a:avLst/>
          </a:prstGeom>
          <a:noFill/>
          <a:ln>
            <a:noFill/>
          </a:ln>
        </p:spPr>
        <p:txBody>
          <a:bodyPr lIns="90000" tIns="45000" rIns="90000" bIns="45000"/>
          <a:lstStyle/>
          <a:p>
            <a:pPr marL="285750" indent="-285750">
              <a:lnSpc>
                <a:spcPct val="150000"/>
              </a:lnSpc>
              <a:buClr>
                <a:schemeClr val="tx2"/>
              </a:buClr>
              <a:buFont typeface="Wingdings" charset="2"/>
              <a:buChar char="v"/>
            </a:pPr>
            <a:r>
              <a:rPr lang="tr-TR" sz="1600" spc="-1" dirty="0" smtClean="0">
                <a:solidFill>
                  <a:srgbClr val="000000"/>
                </a:solidFill>
                <a:uFill>
                  <a:solidFill>
                    <a:srgbClr val="FFFFFF"/>
                  </a:solidFill>
                </a:uFill>
                <a:latin typeface="Open Sans" charset="0"/>
                <a:ea typeface="Open Sans" charset="0"/>
                <a:cs typeface="Open Sans" charset="0"/>
              </a:rPr>
              <a:t>Fonksiyon göstericilerinin amacı, fonksiyonları gösteren birer referans bilgisi </a:t>
            </a:r>
            <a:r>
              <a:rPr lang="tr-TR" sz="1600" spc="-1" dirty="0" err="1" smtClean="0">
                <a:solidFill>
                  <a:srgbClr val="000000"/>
                </a:solidFill>
                <a:uFill>
                  <a:solidFill>
                    <a:srgbClr val="FFFFFF"/>
                  </a:solidFill>
                </a:uFill>
                <a:latin typeface="Open Sans" charset="0"/>
                <a:ea typeface="Open Sans" charset="0"/>
                <a:cs typeface="Open Sans" charset="0"/>
              </a:rPr>
              <a:t>tumaktır</a:t>
            </a:r>
            <a:r>
              <a:rPr lang="tr-TR" sz="1600" spc="-1" dirty="0" smtClean="0">
                <a:solidFill>
                  <a:srgbClr val="000000"/>
                </a:solidFill>
                <a:uFill>
                  <a:solidFill>
                    <a:srgbClr val="FFFFFF"/>
                  </a:solidFill>
                </a:uFill>
                <a:latin typeface="Open Sans" charset="0"/>
                <a:ea typeface="Open Sans" charset="0"/>
                <a:cs typeface="Open Sans" charset="0"/>
              </a:rPr>
              <a:t>. </a:t>
            </a:r>
          </a:p>
          <a:p>
            <a:pPr marL="285750" indent="-285750">
              <a:lnSpc>
                <a:spcPct val="150000"/>
              </a:lnSpc>
              <a:buClr>
                <a:schemeClr val="tx2"/>
              </a:buClr>
              <a:buFont typeface="Wingdings" charset="2"/>
              <a:buChar char="v"/>
            </a:pPr>
            <a:r>
              <a:rPr lang="tr-TR" sz="1600" spc="-1" dirty="0" smtClean="0">
                <a:solidFill>
                  <a:srgbClr val="000000"/>
                </a:solidFill>
                <a:uFill>
                  <a:solidFill>
                    <a:srgbClr val="FFFFFF"/>
                  </a:solidFill>
                </a:uFill>
                <a:latin typeface="Open Sans" charset="0"/>
                <a:ea typeface="Open Sans" charset="0"/>
                <a:cs typeface="Open Sans" charset="0"/>
              </a:rPr>
              <a:t>Bu sayede gösterilmekte olan fonksiyon için hafızada ayrılmış olan yere erişmek mümkünüdür. </a:t>
            </a:r>
          </a:p>
          <a:p>
            <a:pPr marL="285750" indent="-285750">
              <a:lnSpc>
                <a:spcPct val="150000"/>
              </a:lnSpc>
              <a:buClr>
                <a:schemeClr val="tx2"/>
              </a:buClr>
              <a:buFont typeface="Wingdings" charset="2"/>
              <a:buChar char="v"/>
            </a:pPr>
            <a:r>
              <a:rPr lang="tr-TR" sz="1600" b="0" strike="noStrike" spc="-1" dirty="0" smtClean="0">
                <a:solidFill>
                  <a:srgbClr val="000000"/>
                </a:solidFill>
                <a:uFill>
                  <a:solidFill>
                    <a:srgbClr val="FFFFFF"/>
                  </a:solidFill>
                </a:uFill>
                <a:latin typeface="Open Sans" charset="0"/>
                <a:ea typeface="Open Sans" charset="0"/>
                <a:cs typeface="Open Sans" charset="0"/>
              </a:rPr>
              <a:t>Parametre olarak girilen değerin başına * koyarak bu işlemi gerçekleştirebiliri</a:t>
            </a:r>
            <a:r>
              <a:rPr lang="tr-TR" sz="1600" spc="-1" dirty="0" smtClean="0">
                <a:solidFill>
                  <a:srgbClr val="000000"/>
                </a:solidFill>
                <a:uFill>
                  <a:solidFill>
                    <a:srgbClr val="FFFFFF"/>
                  </a:solidFill>
                </a:uFill>
                <a:latin typeface="Open Sans" charset="0"/>
                <a:ea typeface="Open Sans" charset="0"/>
                <a:cs typeface="Open Sans" charset="0"/>
              </a:rPr>
              <a:t>z.</a:t>
            </a:r>
            <a:endParaRPr lang="tr-TR" sz="1600" b="0" strike="noStrike" spc="-1" dirty="0">
              <a:solidFill>
                <a:srgbClr val="000000"/>
              </a:solidFill>
              <a:uFill>
                <a:solidFill>
                  <a:srgbClr val="FFFFFF"/>
                </a:solidFill>
              </a:uFill>
              <a:latin typeface="Open Sans" charset="0"/>
              <a:ea typeface="Open Sans" charset="0"/>
              <a:cs typeface="Open Sans" charset="0"/>
            </a:endParaRPr>
          </a:p>
        </p:txBody>
      </p:sp>
      <p:sp>
        <p:nvSpPr>
          <p:cNvPr id="6" name="CustomShape 3"/>
          <p:cNvSpPr/>
          <p:nvPr/>
        </p:nvSpPr>
        <p:spPr>
          <a:xfrm>
            <a:off x="2292873" y="3719716"/>
            <a:ext cx="9235080" cy="14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spc="-1" dirty="0" err="1">
                <a:solidFill>
                  <a:schemeClr val="tx2">
                    <a:lumMod val="75000"/>
                  </a:schemeClr>
                </a:solidFill>
                <a:uFill>
                  <a:solidFill>
                    <a:srgbClr val="FFFFFF"/>
                  </a:solidFill>
                </a:uFill>
                <a:latin typeface="Open Sans" charset="0"/>
                <a:ea typeface="Open Sans" charset="0"/>
                <a:cs typeface="Open Sans" charset="0"/>
              </a:rPr>
              <a:t>i</a:t>
            </a:r>
            <a:r>
              <a:rPr lang="tr-TR" sz="1600" spc="-1" dirty="0" err="1" smtClean="0">
                <a:solidFill>
                  <a:schemeClr val="tx2">
                    <a:lumMod val="75000"/>
                  </a:schemeClr>
                </a:solidFill>
                <a:uFill>
                  <a:solidFill>
                    <a:srgbClr val="FFFFFF"/>
                  </a:solidFill>
                </a:uFill>
                <a:latin typeface="Open Sans" charset="0"/>
                <a:ea typeface="Open Sans" charset="0"/>
                <a:cs typeface="Open Sans" charset="0"/>
              </a:rPr>
              <a:t>nt</a:t>
            </a:r>
            <a:r>
              <a:rPr lang="tr-TR" sz="1600" spc="-1" dirty="0" smtClean="0">
                <a:solidFill>
                  <a:schemeClr val="tx2">
                    <a:lumMod val="75000"/>
                  </a:schemeClr>
                </a:solidFill>
                <a:uFill>
                  <a:solidFill>
                    <a:srgbClr val="FFFFFF"/>
                  </a:solidFill>
                </a:uFill>
                <a:latin typeface="Open Sans" charset="0"/>
                <a:ea typeface="Open Sans" charset="0"/>
                <a:cs typeface="Open Sans" charset="0"/>
              </a:rPr>
              <a:t> </a:t>
            </a:r>
            <a:r>
              <a:rPr lang="tr-TR" sz="1600" spc="-1" dirty="0" err="1" smtClean="0">
                <a:solidFill>
                  <a:srgbClr val="000000"/>
                </a:solidFill>
                <a:uFill>
                  <a:solidFill>
                    <a:srgbClr val="FFFFFF"/>
                  </a:solidFill>
                </a:uFill>
                <a:latin typeface="Open Sans" charset="0"/>
                <a:ea typeface="Open Sans" charset="0"/>
                <a:cs typeface="Open Sans" charset="0"/>
              </a:rPr>
              <a:t>kareAl</a:t>
            </a:r>
            <a:r>
              <a:rPr lang="tr-TR" sz="1600" strike="noStrike" spc="-1" dirty="0" smtClean="0">
                <a:solidFill>
                  <a:srgbClr val="000000"/>
                </a:solidFill>
                <a:uFill>
                  <a:solidFill>
                    <a:srgbClr val="FFFFFF"/>
                  </a:solidFill>
                </a:uFill>
                <a:latin typeface="Open Sans" charset="0"/>
                <a:ea typeface="Open Sans" charset="0"/>
                <a:cs typeface="Open Sans" charset="0"/>
              </a:rPr>
              <a:t>(</a:t>
            </a:r>
            <a:r>
              <a:rPr lang="tr-TR" sz="1600" strike="noStrike" spc="-1" dirty="0" err="1" smtClean="0">
                <a:solidFill>
                  <a:srgbClr val="000000"/>
                </a:solidFill>
                <a:uFill>
                  <a:solidFill>
                    <a:srgbClr val="FFFFFF"/>
                  </a:solidFill>
                </a:uFill>
                <a:latin typeface="Open Sans" charset="0"/>
                <a:ea typeface="Open Sans" charset="0"/>
                <a:cs typeface="Open Sans" charset="0"/>
              </a:rPr>
              <a:t>int</a:t>
            </a:r>
            <a:r>
              <a:rPr lang="tr-TR" sz="1600" strike="noStrike" spc="-1" dirty="0" smtClean="0">
                <a:solidFill>
                  <a:srgbClr val="000000"/>
                </a:solidFill>
                <a:uFill>
                  <a:solidFill>
                    <a:srgbClr val="FFFFFF"/>
                  </a:solidFill>
                </a:uFill>
                <a:latin typeface="Open Sans" charset="0"/>
                <a:ea typeface="Open Sans" charset="0"/>
                <a:cs typeface="Open Sans" charset="0"/>
              </a:rPr>
              <a:t> *x)</a:t>
            </a:r>
            <a:endParaRPr lang="tr-TR" sz="1600" strike="noStrike" spc="-1" dirty="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smtClean="0">
                <a:solidFill>
                  <a:srgbClr val="000000"/>
                </a:solidFill>
                <a:uFill>
                  <a:solidFill>
                    <a:srgbClr val="FFFFFF"/>
                  </a:solidFill>
                </a:uFill>
                <a:latin typeface="Open Sans" charset="0"/>
                <a:ea typeface="Open Sans" charset="0"/>
                <a:cs typeface="Open Sans" charset="0"/>
              </a:rPr>
              <a:t>{    </a:t>
            </a:r>
            <a:endParaRPr lang="tr-TR" sz="1600" spc="-1" dirty="0" smtClean="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a:solidFill>
                  <a:srgbClr val="000000"/>
                </a:solidFill>
                <a:uFill>
                  <a:solidFill>
                    <a:srgbClr val="FFFFFF"/>
                  </a:solidFill>
                </a:uFill>
                <a:latin typeface="Open Sans" charset="0"/>
                <a:ea typeface="Open Sans" charset="0"/>
                <a:cs typeface="Open Sans" charset="0"/>
              </a:rPr>
              <a:t> </a:t>
            </a:r>
            <a:r>
              <a:rPr lang="tr-TR" sz="1600" strike="noStrike" spc="-1" dirty="0" smtClean="0">
                <a:solidFill>
                  <a:srgbClr val="000000"/>
                </a:solidFill>
                <a:uFill>
                  <a:solidFill>
                    <a:srgbClr val="FFFFFF"/>
                  </a:solidFill>
                </a:uFill>
                <a:latin typeface="Open Sans" charset="0"/>
                <a:ea typeface="Open Sans" charset="0"/>
                <a:cs typeface="Open Sans" charset="0"/>
              </a:rPr>
              <a:t>       </a:t>
            </a:r>
            <a:r>
              <a:rPr lang="tr-TR" sz="1600" strike="noStrike" spc="-1" dirty="0" err="1" smtClean="0">
                <a:solidFill>
                  <a:srgbClr val="00B050"/>
                </a:solidFill>
                <a:uFill>
                  <a:solidFill>
                    <a:srgbClr val="FFFFFF"/>
                  </a:solidFill>
                </a:uFill>
                <a:latin typeface="Open Sans" charset="0"/>
                <a:ea typeface="Open Sans" charset="0"/>
                <a:cs typeface="Open Sans" charset="0"/>
              </a:rPr>
              <a:t>return</a:t>
            </a:r>
            <a:r>
              <a:rPr lang="tr-TR" sz="1600" strike="noStrike" spc="-1" dirty="0" smtClean="0">
                <a:solidFill>
                  <a:srgbClr val="000000"/>
                </a:solidFill>
                <a:uFill>
                  <a:solidFill>
                    <a:srgbClr val="FFFFFF"/>
                  </a:solidFill>
                </a:uFill>
                <a:latin typeface="Open Sans" charset="0"/>
                <a:ea typeface="Open Sans" charset="0"/>
                <a:cs typeface="Open Sans" charset="0"/>
              </a:rPr>
              <a:t> (*x)*(*x);</a:t>
            </a:r>
            <a:endParaRPr lang="tr-TR" sz="1600" strike="noStrike" spc="-1" dirty="0" smtClean="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smtClean="0">
                <a:solidFill>
                  <a:srgbClr val="000000"/>
                </a:solidFill>
                <a:uFill>
                  <a:solidFill>
                    <a:srgbClr val="FFFFFF"/>
                  </a:solidFill>
                </a:uFill>
                <a:latin typeface="Open Sans" charset="0"/>
                <a:ea typeface="Open Sans" charset="0"/>
                <a:cs typeface="Open Sans" charset="0"/>
              </a:rPr>
              <a:t>}</a:t>
            </a:r>
            <a:endParaRPr lang="tr-TR" sz="1600" strike="noStrike" spc="-1" dirty="0">
              <a:solidFill>
                <a:srgbClr val="000000"/>
              </a:solidFill>
              <a:uFill>
                <a:solidFill>
                  <a:srgbClr val="FFFFFF"/>
                </a:solidFill>
              </a:uFill>
              <a:latin typeface="Open Sans" charset="0"/>
              <a:ea typeface="Open Sans" charset="0"/>
              <a:cs typeface="Open Sans" charset="0"/>
            </a:endParaRPr>
          </a:p>
        </p:txBody>
      </p:sp>
      <p:sp>
        <p:nvSpPr>
          <p:cNvPr id="2" name="Metin kutusu 1"/>
          <p:cNvSpPr txBox="1"/>
          <p:nvPr/>
        </p:nvSpPr>
        <p:spPr>
          <a:xfrm>
            <a:off x="1918800" y="5240962"/>
            <a:ext cx="5072204" cy="338554"/>
          </a:xfrm>
          <a:prstGeom prst="rect">
            <a:avLst/>
          </a:prstGeom>
          <a:noFill/>
        </p:spPr>
        <p:txBody>
          <a:bodyPr wrap="square" rtlCol="0">
            <a:spAutoFit/>
          </a:bodyPr>
          <a:lstStyle/>
          <a:p>
            <a:pPr marL="285750" indent="-285750">
              <a:buClr>
                <a:schemeClr val="tx2"/>
              </a:buClr>
              <a:buFont typeface="Wingdings" charset="2"/>
              <a:buChar char="v"/>
            </a:pPr>
            <a:r>
              <a:rPr lang="tr-TR" sz="1600" dirty="0" smtClean="0">
                <a:latin typeface="Open Sans" charset="0"/>
                <a:ea typeface="Open Sans" charset="0"/>
                <a:cs typeface="Open Sans" charset="0"/>
              </a:rPr>
              <a:t>Fonksiyon çağırılırken başına </a:t>
            </a:r>
            <a:r>
              <a:rPr lang="tr-TR" sz="1600" dirty="0" smtClean="0">
                <a:solidFill>
                  <a:srgbClr val="00B050"/>
                </a:solidFill>
                <a:latin typeface="Open Sans" charset="0"/>
                <a:ea typeface="Open Sans" charset="0"/>
                <a:cs typeface="Open Sans" charset="0"/>
              </a:rPr>
              <a:t>&amp;</a:t>
            </a:r>
            <a:r>
              <a:rPr lang="tr-TR" sz="1600" dirty="0" smtClean="0">
                <a:latin typeface="Open Sans" charset="0"/>
                <a:ea typeface="Open Sans" charset="0"/>
                <a:cs typeface="Open Sans" charset="0"/>
              </a:rPr>
              <a:t> işareti koyulur. </a:t>
            </a:r>
            <a:endParaRPr lang="tr-TR" sz="1600" dirty="0">
              <a:latin typeface="Open Sans" charset="0"/>
              <a:ea typeface="Open Sans" charset="0"/>
              <a:cs typeface="Open Sans" charset="0"/>
            </a:endParaRPr>
          </a:p>
        </p:txBody>
      </p:sp>
      <p:sp>
        <p:nvSpPr>
          <p:cNvPr id="8" name="CustomShape 3"/>
          <p:cNvSpPr/>
          <p:nvPr/>
        </p:nvSpPr>
        <p:spPr>
          <a:xfrm>
            <a:off x="2373464" y="5716300"/>
            <a:ext cx="9235080" cy="14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spc="-1" dirty="0" err="1">
                <a:solidFill>
                  <a:schemeClr val="tx2"/>
                </a:solidFill>
                <a:uFill>
                  <a:solidFill>
                    <a:srgbClr val="FFFFFF"/>
                  </a:solidFill>
                </a:uFill>
                <a:latin typeface="Open Sans" charset="0"/>
                <a:ea typeface="Open Sans" charset="0"/>
                <a:cs typeface="Open Sans" charset="0"/>
              </a:rPr>
              <a:t>i</a:t>
            </a:r>
            <a:r>
              <a:rPr lang="tr-TR" sz="1600" spc="-1" dirty="0" err="1" smtClean="0">
                <a:solidFill>
                  <a:schemeClr val="tx2"/>
                </a:solidFill>
                <a:uFill>
                  <a:solidFill>
                    <a:srgbClr val="FFFFFF"/>
                  </a:solidFill>
                </a:uFill>
                <a:latin typeface="Open Sans" charset="0"/>
                <a:ea typeface="Open Sans" charset="0"/>
                <a:cs typeface="Open Sans" charset="0"/>
              </a:rPr>
              <a:t>nt</a:t>
            </a:r>
            <a:r>
              <a:rPr lang="tr-TR" sz="1600" spc="-1" dirty="0" smtClean="0">
                <a:solidFill>
                  <a:schemeClr val="tx2">
                    <a:lumMod val="75000"/>
                  </a:schemeClr>
                </a:solidFill>
                <a:uFill>
                  <a:solidFill>
                    <a:srgbClr val="FFFFFF"/>
                  </a:solidFill>
                </a:uFill>
                <a:latin typeface="Open Sans" charset="0"/>
                <a:ea typeface="Open Sans" charset="0"/>
                <a:cs typeface="Open Sans" charset="0"/>
              </a:rPr>
              <a:t> </a:t>
            </a:r>
            <a:r>
              <a:rPr lang="tr-TR" sz="1600" spc="-1" dirty="0" smtClean="0">
                <a:uFill>
                  <a:solidFill>
                    <a:srgbClr val="FFFFFF"/>
                  </a:solidFill>
                </a:uFill>
                <a:latin typeface="Open Sans" charset="0"/>
                <a:ea typeface="Open Sans" charset="0"/>
                <a:cs typeface="Open Sans" charset="0"/>
              </a:rPr>
              <a:t>a=3;</a:t>
            </a:r>
          </a:p>
          <a:p>
            <a:pPr>
              <a:lnSpc>
                <a:spcPct val="100000"/>
              </a:lnSpc>
            </a:pPr>
            <a:r>
              <a:rPr lang="tr-TR" sz="1600" strike="noStrike" spc="-1" dirty="0" err="1" smtClean="0">
                <a:uFill>
                  <a:solidFill>
                    <a:srgbClr val="FFFFFF"/>
                  </a:solidFill>
                </a:uFill>
                <a:latin typeface="Open Sans" charset="0"/>
                <a:ea typeface="Open Sans" charset="0"/>
                <a:cs typeface="Open Sans" charset="0"/>
              </a:rPr>
              <a:t>kareAl</a:t>
            </a:r>
            <a:r>
              <a:rPr lang="tr-TR" sz="1600" strike="noStrike" spc="-1" dirty="0" smtClean="0">
                <a:uFill>
                  <a:solidFill>
                    <a:srgbClr val="FFFFFF"/>
                  </a:solidFill>
                </a:uFill>
                <a:latin typeface="Open Sans" charset="0"/>
                <a:ea typeface="Open Sans" charset="0"/>
                <a:cs typeface="Open Sans" charset="0"/>
              </a:rPr>
              <a:t>(&amp;a)</a:t>
            </a:r>
            <a:endParaRPr lang="tr-TR" sz="1600" strike="noStrike" spc="-1" dirty="0">
              <a:uFill>
                <a:solidFill>
                  <a:srgbClr val="FFFFFF"/>
                </a:solidFill>
              </a:uFill>
              <a:latin typeface="Open Sans" charset="0"/>
              <a:ea typeface="Open Sans" charset="0"/>
              <a:cs typeface="Open Sans"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İçerik Yer Tutucusu 3"/>
          <p:cNvPicPr/>
          <p:nvPr/>
        </p:nvPicPr>
        <p:blipFill>
          <a:blip r:embed="rId2"/>
          <a:stretch/>
        </p:blipFill>
        <p:spPr>
          <a:xfrm>
            <a:off x="10548720" y="5361120"/>
            <a:ext cx="1337400" cy="1337400"/>
          </a:xfrm>
          <a:prstGeom prst="rect">
            <a:avLst/>
          </a:prstGeom>
          <a:ln>
            <a:noFill/>
          </a:ln>
        </p:spPr>
      </p:pic>
      <p:sp>
        <p:nvSpPr>
          <p:cNvPr id="153" name="TextShape 1"/>
          <p:cNvSpPr txBox="1"/>
          <p:nvPr/>
        </p:nvSpPr>
        <p:spPr>
          <a:xfrm>
            <a:off x="1290501" y="518172"/>
            <a:ext cx="10662121" cy="1395000"/>
          </a:xfrm>
          <a:prstGeom prst="rect">
            <a:avLst/>
          </a:prstGeom>
          <a:noFill/>
          <a:ln>
            <a:noFill/>
          </a:ln>
        </p:spPr>
        <p:txBody>
          <a:bodyPr lIns="90000" tIns="45000" rIns="90000" bIns="45000"/>
          <a:lstStyle/>
          <a:p>
            <a:pPr algn="ctr"/>
            <a:r>
              <a:rPr lang="tr-TR" sz="4400" b="0" strike="noStrike" spc="-1" dirty="0">
                <a:solidFill>
                  <a:srgbClr val="1F497D"/>
                </a:solidFill>
                <a:uFill>
                  <a:solidFill>
                    <a:srgbClr val="FFFFFF"/>
                  </a:solidFill>
                </a:uFill>
                <a:latin typeface="Franklin Gothic Book"/>
              </a:rPr>
              <a:t>Fonksiyonu Referans </a:t>
            </a:r>
            <a:r>
              <a:rPr lang="tr-TR" sz="4400" b="0" strike="noStrike" spc="-1" dirty="0" smtClean="0">
                <a:solidFill>
                  <a:srgbClr val="1F497D"/>
                </a:solidFill>
                <a:uFill>
                  <a:solidFill>
                    <a:srgbClr val="FFFFFF"/>
                  </a:solidFill>
                </a:uFill>
                <a:latin typeface="Franklin Gothic Book"/>
              </a:rPr>
              <a:t>Göndererek</a:t>
            </a:r>
          </a:p>
          <a:p>
            <a:pPr algn="ctr"/>
            <a:r>
              <a:rPr lang="tr-TR" sz="4400" b="0" strike="noStrike" spc="-1" dirty="0" smtClean="0">
                <a:solidFill>
                  <a:srgbClr val="1F497D"/>
                </a:solidFill>
                <a:uFill>
                  <a:solidFill>
                    <a:srgbClr val="FFFFFF"/>
                  </a:solidFill>
                </a:uFill>
                <a:latin typeface="Franklin Gothic Book"/>
              </a:rPr>
              <a:t> Çağırma</a:t>
            </a:r>
            <a:endParaRPr lang="tr-TR" sz="1800" b="0" strike="noStrike" spc="-1" dirty="0">
              <a:solidFill>
                <a:srgbClr val="000000"/>
              </a:solidFill>
              <a:uFill>
                <a:solidFill>
                  <a:srgbClr val="FFFFFF"/>
                </a:solidFill>
              </a:uFill>
              <a:latin typeface="Arial"/>
            </a:endParaRPr>
          </a:p>
        </p:txBody>
      </p:sp>
      <p:sp>
        <p:nvSpPr>
          <p:cNvPr id="6" name="TextShape 2"/>
          <p:cNvSpPr txBox="1"/>
          <p:nvPr/>
        </p:nvSpPr>
        <p:spPr>
          <a:xfrm>
            <a:off x="1827360" y="2012925"/>
            <a:ext cx="9328320" cy="1296000"/>
          </a:xfrm>
          <a:prstGeom prst="rect">
            <a:avLst/>
          </a:prstGeom>
          <a:noFill/>
          <a:ln>
            <a:noFill/>
          </a:ln>
        </p:spPr>
        <p:txBody>
          <a:bodyPr lIns="90000" tIns="45000" rIns="90000" bIns="45000"/>
          <a:lstStyle/>
          <a:p>
            <a:pPr marL="285750" indent="-285750">
              <a:lnSpc>
                <a:spcPct val="150000"/>
              </a:lnSpc>
              <a:buClr>
                <a:schemeClr val="tx2"/>
              </a:buClr>
              <a:buFont typeface="Wingdings" charset="2"/>
              <a:buChar char="v"/>
            </a:pPr>
            <a:r>
              <a:rPr lang="tr-TR" sz="1600" b="0" strike="noStrike" spc="-1" dirty="0" smtClean="0">
                <a:solidFill>
                  <a:srgbClr val="000000"/>
                </a:solidFill>
                <a:uFill>
                  <a:solidFill>
                    <a:srgbClr val="FFFFFF"/>
                  </a:solidFill>
                </a:uFill>
                <a:latin typeface="Open Sans" charset="0"/>
                <a:ea typeface="Open Sans" charset="0"/>
                <a:cs typeface="Open Sans" charset="0"/>
              </a:rPr>
              <a:t>Bu yöntemde fonksiyon çağırma işleminde çağırılan fonksiyona, parametre olarak verilen değişkenlerin adresleri üzerinden işlem yapılır.</a:t>
            </a:r>
          </a:p>
          <a:p>
            <a:pPr marL="285750" indent="-285750">
              <a:lnSpc>
                <a:spcPct val="150000"/>
              </a:lnSpc>
              <a:buClr>
                <a:schemeClr val="tx2"/>
              </a:buClr>
              <a:buFont typeface="Wingdings" charset="2"/>
              <a:buChar char="v"/>
            </a:pPr>
            <a:r>
              <a:rPr lang="tr-TR" sz="1600" spc="-1" dirty="0" smtClean="0">
                <a:solidFill>
                  <a:srgbClr val="000000"/>
                </a:solidFill>
                <a:uFill>
                  <a:solidFill>
                    <a:srgbClr val="FFFFFF"/>
                  </a:solidFill>
                </a:uFill>
                <a:latin typeface="Open Sans" charset="0"/>
                <a:ea typeface="Open Sans" charset="0"/>
                <a:cs typeface="Open Sans" charset="0"/>
              </a:rPr>
              <a:t>Çağırılan fonksiyon içindeki parametreler değişikliğe uğrarsa, bellekte orijinal değişkenin değeri de değişir.</a:t>
            </a:r>
          </a:p>
          <a:p>
            <a:pPr marL="285750" indent="-285750">
              <a:lnSpc>
                <a:spcPct val="150000"/>
              </a:lnSpc>
              <a:buClr>
                <a:schemeClr val="tx2"/>
              </a:buClr>
              <a:buFont typeface="Wingdings" charset="2"/>
              <a:buChar char="v"/>
            </a:pPr>
            <a:r>
              <a:rPr lang="tr-TR" sz="1600" b="0" strike="noStrike" spc="-1" dirty="0" smtClean="0">
                <a:solidFill>
                  <a:srgbClr val="000000"/>
                </a:solidFill>
                <a:uFill>
                  <a:solidFill>
                    <a:srgbClr val="FFFFFF"/>
                  </a:solidFill>
                </a:uFill>
                <a:latin typeface="Open Sans" charset="0"/>
                <a:ea typeface="Open Sans" charset="0"/>
                <a:cs typeface="Open Sans" charset="0"/>
              </a:rPr>
              <a:t>Parametre olarak girilen değerin başına &amp; koyarak bu işlemi gerçekleştirebiliri</a:t>
            </a:r>
            <a:r>
              <a:rPr lang="tr-TR" sz="1600" spc="-1" dirty="0" smtClean="0">
                <a:solidFill>
                  <a:srgbClr val="000000"/>
                </a:solidFill>
                <a:uFill>
                  <a:solidFill>
                    <a:srgbClr val="FFFFFF"/>
                  </a:solidFill>
                </a:uFill>
                <a:latin typeface="Open Sans" charset="0"/>
                <a:ea typeface="Open Sans" charset="0"/>
                <a:cs typeface="Open Sans" charset="0"/>
              </a:rPr>
              <a:t>z.</a:t>
            </a:r>
            <a:endParaRPr lang="tr-TR" sz="1600" b="0" strike="noStrike" spc="-1" dirty="0" smtClean="0">
              <a:solidFill>
                <a:srgbClr val="000000"/>
              </a:solidFill>
              <a:uFill>
                <a:solidFill>
                  <a:srgbClr val="FFFFFF"/>
                </a:solidFill>
              </a:uFill>
              <a:latin typeface="Open Sans" charset="0"/>
              <a:ea typeface="Open Sans" charset="0"/>
              <a:cs typeface="Open Sans" charset="0"/>
            </a:endParaRPr>
          </a:p>
          <a:p>
            <a:pPr marL="285750" indent="-285750">
              <a:lnSpc>
                <a:spcPct val="150000"/>
              </a:lnSpc>
              <a:buClr>
                <a:schemeClr val="tx2"/>
              </a:buClr>
              <a:buFont typeface="Wingdings" charset="2"/>
              <a:buChar char="v"/>
            </a:pPr>
            <a:endParaRPr lang="tr-TR" sz="1600" b="0" strike="noStrike" spc="-1" dirty="0">
              <a:solidFill>
                <a:srgbClr val="000000"/>
              </a:solidFill>
              <a:uFill>
                <a:solidFill>
                  <a:srgbClr val="FFFFFF"/>
                </a:solidFill>
              </a:uFill>
              <a:latin typeface="Open Sans" charset="0"/>
              <a:ea typeface="Open Sans" charset="0"/>
              <a:cs typeface="Open Sans" charset="0"/>
            </a:endParaRPr>
          </a:p>
        </p:txBody>
      </p:sp>
      <p:sp>
        <p:nvSpPr>
          <p:cNvPr id="7" name="CustomShape 3"/>
          <p:cNvSpPr/>
          <p:nvPr/>
        </p:nvSpPr>
        <p:spPr>
          <a:xfrm>
            <a:off x="2373464" y="4077762"/>
            <a:ext cx="9235080" cy="14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spc="-1" dirty="0" err="1">
                <a:solidFill>
                  <a:schemeClr val="tx2">
                    <a:lumMod val="75000"/>
                  </a:schemeClr>
                </a:solidFill>
                <a:uFill>
                  <a:solidFill>
                    <a:srgbClr val="FFFFFF"/>
                  </a:solidFill>
                </a:uFill>
                <a:latin typeface="Open Sans" charset="0"/>
                <a:ea typeface="Open Sans" charset="0"/>
                <a:cs typeface="Open Sans" charset="0"/>
              </a:rPr>
              <a:t>i</a:t>
            </a:r>
            <a:r>
              <a:rPr lang="tr-TR" sz="1600" spc="-1" dirty="0" err="1" smtClean="0">
                <a:solidFill>
                  <a:schemeClr val="tx2">
                    <a:lumMod val="75000"/>
                  </a:schemeClr>
                </a:solidFill>
                <a:uFill>
                  <a:solidFill>
                    <a:srgbClr val="FFFFFF"/>
                  </a:solidFill>
                </a:uFill>
                <a:latin typeface="Open Sans" charset="0"/>
                <a:ea typeface="Open Sans" charset="0"/>
                <a:cs typeface="Open Sans" charset="0"/>
              </a:rPr>
              <a:t>nt</a:t>
            </a:r>
            <a:r>
              <a:rPr lang="tr-TR" sz="1600" spc="-1" dirty="0" smtClean="0">
                <a:solidFill>
                  <a:schemeClr val="tx2">
                    <a:lumMod val="75000"/>
                  </a:schemeClr>
                </a:solidFill>
                <a:uFill>
                  <a:solidFill>
                    <a:srgbClr val="FFFFFF"/>
                  </a:solidFill>
                </a:uFill>
                <a:latin typeface="Open Sans" charset="0"/>
                <a:ea typeface="Open Sans" charset="0"/>
                <a:cs typeface="Open Sans" charset="0"/>
              </a:rPr>
              <a:t> </a:t>
            </a:r>
            <a:r>
              <a:rPr lang="tr-TR" sz="1600" spc="-1" dirty="0" err="1" smtClean="0">
                <a:solidFill>
                  <a:srgbClr val="000000"/>
                </a:solidFill>
                <a:uFill>
                  <a:solidFill>
                    <a:srgbClr val="FFFFFF"/>
                  </a:solidFill>
                </a:uFill>
                <a:latin typeface="Open Sans" charset="0"/>
                <a:ea typeface="Open Sans" charset="0"/>
                <a:cs typeface="Open Sans" charset="0"/>
              </a:rPr>
              <a:t>kareAl</a:t>
            </a:r>
            <a:r>
              <a:rPr lang="tr-TR" sz="1600" strike="noStrike" spc="-1" dirty="0" smtClean="0">
                <a:solidFill>
                  <a:srgbClr val="000000"/>
                </a:solidFill>
                <a:uFill>
                  <a:solidFill>
                    <a:srgbClr val="FFFFFF"/>
                  </a:solidFill>
                </a:uFill>
                <a:latin typeface="Open Sans" charset="0"/>
                <a:ea typeface="Open Sans" charset="0"/>
                <a:cs typeface="Open Sans" charset="0"/>
              </a:rPr>
              <a:t>(</a:t>
            </a:r>
            <a:r>
              <a:rPr lang="tr-TR" sz="1600" strike="noStrike" spc="-1" dirty="0" err="1" smtClean="0">
                <a:solidFill>
                  <a:srgbClr val="000000"/>
                </a:solidFill>
                <a:uFill>
                  <a:solidFill>
                    <a:srgbClr val="FFFFFF"/>
                  </a:solidFill>
                </a:uFill>
                <a:latin typeface="Open Sans" charset="0"/>
                <a:ea typeface="Open Sans" charset="0"/>
                <a:cs typeface="Open Sans" charset="0"/>
              </a:rPr>
              <a:t>int</a:t>
            </a:r>
            <a:r>
              <a:rPr lang="tr-TR" sz="1600" strike="noStrike" spc="-1" dirty="0" smtClean="0">
                <a:solidFill>
                  <a:srgbClr val="000000"/>
                </a:solidFill>
                <a:uFill>
                  <a:solidFill>
                    <a:srgbClr val="FFFFFF"/>
                  </a:solidFill>
                </a:uFill>
                <a:latin typeface="Open Sans" charset="0"/>
                <a:ea typeface="Open Sans" charset="0"/>
                <a:cs typeface="Open Sans" charset="0"/>
              </a:rPr>
              <a:t> &amp;x)</a:t>
            </a:r>
            <a:endParaRPr lang="tr-TR" sz="1600" strike="noStrike" spc="-1" dirty="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smtClean="0">
                <a:solidFill>
                  <a:srgbClr val="000000"/>
                </a:solidFill>
                <a:uFill>
                  <a:solidFill>
                    <a:srgbClr val="FFFFFF"/>
                  </a:solidFill>
                </a:uFill>
                <a:latin typeface="Open Sans" charset="0"/>
                <a:ea typeface="Open Sans" charset="0"/>
                <a:cs typeface="Open Sans" charset="0"/>
              </a:rPr>
              <a:t>{    </a:t>
            </a:r>
            <a:endParaRPr lang="tr-TR" sz="1600" spc="-1" dirty="0" smtClean="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a:solidFill>
                  <a:srgbClr val="000000"/>
                </a:solidFill>
                <a:uFill>
                  <a:solidFill>
                    <a:srgbClr val="FFFFFF"/>
                  </a:solidFill>
                </a:uFill>
                <a:latin typeface="Open Sans" charset="0"/>
                <a:ea typeface="Open Sans" charset="0"/>
                <a:cs typeface="Open Sans" charset="0"/>
              </a:rPr>
              <a:t> </a:t>
            </a:r>
            <a:r>
              <a:rPr lang="tr-TR" sz="1600" strike="noStrike" spc="-1" dirty="0" smtClean="0">
                <a:solidFill>
                  <a:srgbClr val="000000"/>
                </a:solidFill>
                <a:uFill>
                  <a:solidFill>
                    <a:srgbClr val="FFFFFF"/>
                  </a:solidFill>
                </a:uFill>
                <a:latin typeface="Open Sans" charset="0"/>
                <a:ea typeface="Open Sans" charset="0"/>
                <a:cs typeface="Open Sans" charset="0"/>
              </a:rPr>
              <a:t>       </a:t>
            </a:r>
            <a:r>
              <a:rPr lang="tr-TR" sz="1600" strike="noStrike" spc="-1" dirty="0" err="1" smtClean="0">
                <a:solidFill>
                  <a:srgbClr val="00B050"/>
                </a:solidFill>
                <a:uFill>
                  <a:solidFill>
                    <a:srgbClr val="FFFFFF"/>
                  </a:solidFill>
                </a:uFill>
                <a:latin typeface="Open Sans" charset="0"/>
                <a:ea typeface="Open Sans" charset="0"/>
                <a:cs typeface="Open Sans" charset="0"/>
              </a:rPr>
              <a:t>return</a:t>
            </a:r>
            <a:r>
              <a:rPr lang="tr-TR" sz="1600" strike="noStrike" spc="-1" dirty="0" smtClean="0">
                <a:solidFill>
                  <a:srgbClr val="000000"/>
                </a:solidFill>
                <a:uFill>
                  <a:solidFill>
                    <a:srgbClr val="FFFFFF"/>
                  </a:solidFill>
                </a:uFill>
                <a:latin typeface="Open Sans" charset="0"/>
                <a:ea typeface="Open Sans" charset="0"/>
                <a:cs typeface="Open Sans" charset="0"/>
              </a:rPr>
              <a:t> x*x;</a:t>
            </a:r>
            <a:endParaRPr lang="tr-TR" sz="1600" strike="noStrike" spc="-1" dirty="0" smtClean="0">
              <a:solidFill>
                <a:srgbClr val="000000"/>
              </a:solidFill>
              <a:uFill>
                <a:solidFill>
                  <a:srgbClr val="FFFFFF"/>
                </a:solidFill>
              </a:uFill>
              <a:latin typeface="Open Sans" charset="0"/>
              <a:ea typeface="Open Sans" charset="0"/>
              <a:cs typeface="Open Sans" charset="0"/>
            </a:endParaRPr>
          </a:p>
          <a:p>
            <a:pPr>
              <a:lnSpc>
                <a:spcPct val="100000"/>
              </a:lnSpc>
            </a:pPr>
            <a:r>
              <a:rPr lang="tr-TR" sz="1600" strike="noStrike" spc="-1" dirty="0" smtClean="0">
                <a:solidFill>
                  <a:srgbClr val="000000"/>
                </a:solidFill>
                <a:uFill>
                  <a:solidFill>
                    <a:srgbClr val="FFFFFF"/>
                  </a:solidFill>
                </a:uFill>
                <a:latin typeface="Open Sans" charset="0"/>
                <a:ea typeface="Open Sans" charset="0"/>
                <a:cs typeface="Open Sans" charset="0"/>
              </a:rPr>
              <a:t>}</a:t>
            </a:r>
            <a:endParaRPr lang="tr-TR" sz="1600" strike="noStrike" spc="-1" dirty="0">
              <a:solidFill>
                <a:srgbClr val="000000"/>
              </a:solidFill>
              <a:uFill>
                <a:solidFill>
                  <a:srgbClr val="FFFFFF"/>
                </a:solidFill>
              </a:uFill>
              <a:latin typeface="Open Sans" charset="0"/>
              <a:ea typeface="Open Sans" charset="0"/>
              <a:cs typeface="Open Sans" charset="0"/>
            </a:endParaRPr>
          </a:p>
        </p:txBody>
      </p:sp>
      <p:sp>
        <p:nvSpPr>
          <p:cNvPr id="8" name="CustomShape 3"/>
          <p:cNvSpPr/>
          <p:nvPr/>
        </p:nvSpPr>
        <p:spPr>
          <a:xfrm>
            <a:off x="2373464" y="5716300"/>
            <a:ext cx="9235080" cy="14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spc="-1" dirty="0" err="1">
                <a:solidFill>
                  <a:schemeClr val="tx2"/>
                </a:solidFill>
                <a:uFill>
                  <a:solidFill>
                    <a:srgbClr val="FFFFFF"/>
                  </a:solidFill>
                </a:uFill>
                <a:latin typeface="Open Sans" charset="0"/>
                <a:ea typeface="Open Sans" charset="0"/>
                <a:cs typeface="Open Sans" charset="0"/>
              </a:rPr>
              <a:t>i</a:t>
            </a:r>
            <a:r>
              <a:rPr lang="tr-TR" sz="1600" spc="-1" dirty="0" err="1" smtClean="0">
                <a:solidFill>
                  <a:schemeClr val="tx2"/>
                </a:solidFill>
                <a:uFill>
                  <a:solidFill>
                    <a:srgbClr val="FFFFFF"/>
                  </a:solidFill>
                </a:uFill>
                <a:latin typeface="Open Sans" charset="0"/>
                <a:ea typeface="Open Sans" charset="0"/>
                <a:cs typeface="Open Sans" charset="0"/>
              </a:rPr>
              <a:t>nt</a:t>
            </a:r>
            <a:r>
              <a:rPr lang="tr-TR" sz="1600" spc="-1" dirty="0" smtClean="0">
                <a:solidFill>
                  <a:schemeClr val="tx2">
                    <a:lumMod val="75000"/>
                  </a:schemeClr>
                </a:solidFill>
                <a:uFill>
                  <a:solidFill>
                    <a:srgbClr val="FFFFFF"/>
                  </a:solidFill>
                </a:uFill>
                <a:latin typeface="Open Sans" charset="0"/>
                <a:ea typeface="Open Sans" charset="0"/>
                <a:cs typeface="Open Sans" charset="0"/>
              </a:rPr>
              <a:t> </a:t>
            </a:r>
            <a:r>
              <a:rPr lang="tr-TR" sz="1600" spc="-1" dirty="0" smtClean="0">
                <a:uFill>
                  <a:solidFill>
                    <a:srgbClr val="FFFFFF"/>
                  </a:solidFill>
                </a:uFill>
                <a:latin typeface="Open Sans" charset="0"/>
                <a:ea typeface="Open Sans" charset="0"/>
                <a:cs typeface="Open Sans" charset="0"/>
              </a:rPr>
              <a:t>a=3;</a:t>
            </a:r>
          </a:p>
          <a:p>
            <a:pPr>
              <a:lnSpc>
                <a:spcPct val="100000"/>
              </a:lnSpc>
            </a:pPr>
            <a:r>
              <a:rPr lang="tr-TR" sz="1600" strike="noStrike" spc="-1" dirty="0" err="1" smtClean="0">
                <a:uFill>
                  <a:solidFill>
                    <a:srgbClr val="FFFFFF"/>
                  </a:solidFill>
                </a:uFill>
                <a:latin typeface="Open Sans" charset="0"/>
                <a:ea typeface="Open Sans" charset="0"/>
                <a:cs typeface="Open Sans" charset="0"/>
              </a:rPr>
              <a:t>kareAl</a:t>
            </a:r>
            <a:r>
              <a:rPr lang="tr-TR" sz="1600" strike="noStrike" spc="-1" dirty="0" smtClean="0">
                <a:uFill>
                  <a:solidFill>
                    <a:srgbClr val="FFFFFF"/>
                  </a:solidFill>
                </a:uFill>
                <a:latin typeface="Open Sans" charset="0"/>
                <a:ea typeface="Open Sans" charset="0"/>
                <a:cs typeface="Open Sans" charset="0"/>
              </a:rPr>
              <a:t>(a)</a:t>
            </a:r>
            <a:endParaRPr lang="tr-TR" sz="1600" strike="noStrike" spc="-1" dirty="0">
              <a:uFill>
                <a:solidFill>
                  <a:srgbClr val="FFFFFF"/>
                </a:solidFill>
              </a:uFill>
              <a:latin typeface="Open Sans" charset="0"/>
              <a:ea typeface="Open Sans" charset="0"/>
              <a:cs typeface="Open Sans" charset="0"/>
            </a:endParaRPr>
          </a:p>
        </p:txBody>
      </p:sp>
      <p:sp>
        <p:nvSpPr>
          <p:cNvPr id="9" name="Metin kutusu 8"/>
          <p:cNvSpPr txBox="1"/>
          <p:nvPr/>
        </p:nvSpPr>
        <p:spPr>
          <a:xfrm>
            <a:off x="1918800" y="5240962"/>
            <a:ext cx="6427178" cy="338554"/>
          </a:xfrm>
          <a:prstGeom prst="rect">
            <a:avLst/>
          </a:prstGeom>
          <a:noFill/>
        </p:spPr>
        <p:txBody>
          <a:bodyPr wrap="square" rtlCol="0">
            <a:spAutoFit/>
          </a:bodyPr>
          <a:lstStyle/>
          <a:p>
            <a:pPr marL="285750" indent="-285750">
              <a:buClr>
                <a:schemeClr val="tx2"/>
              </a:buClr>
              <a:buFont typeface="Wingdings" charset="2"/>
              <a:buChar char="v"/>
            </a:pPr>
            <a:r>
              <a:rPr lang="tr-TR" sz="1600" dirty="0" smtClean="0">
                <a:latin typeface="Open Sans" charset="0"/>
                <a:ea typeface="Open Sans" charset="0"/>
                <a:cs typeface="Open Sans" charset="0"/>
              </a:rPr>
              <a:t>Fonksiyon çağırılırken ekstra bir şey eklemeye gerek yoktur.</a:t>
            </a:r>
            <a:endParaRPr lang="tr-TR" sz="1600" dirty="0">
              <a:latin typeface="Open Sans" charset="0"/>
              <a:ea typeface="Open Sans" charset="0"/>
              <a:cs typeface="Open Sans"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1371600" y="72000"/>
            <a:ext cx="9600840" cy="1485720"/>
          </a:xfrm>
          <a:prstGeom prst="rect">
            <a:avLst/>
          </a:prstGeom>
          <a:noFill/>
          <a:ln>
            <a:noFill/>
          </a:ln>
        </p:spPr>
        <p:txBody>
          <a:bodyPr lIns="0" tIns="0" rIns="0" bIns="0" anchor="ctr"/>
          <a:lstStyle/>
          <a:p>
            <a:pPr algn="ctr">
              <a:lnSpc>
                <a:spcPct val="89000"/>
              </a:lnSpc>
            </a:pPr>
            <a:r>
              <a:rPr lang="tr-TR" sz="4400" b="0" strike="noStrike" spc="-1">
                <a:solidFill>
                  <a:srgbClr val="1F497D"/>
                </a:solidFill>
                <a:uFill>
                  <a:solidFill>
                    <a:srgbClr val="FFFFFF"/>
                  </a:solidFill>
                </a:uFill>
                <a:latin typeface="Franklin Gothic Book"/>
              </a:rPr>
              <a:t>Dinamik Bellek Yönetimi</a:t>
            </a:r>
            <a:endParaRPr lang="tr-TR" sz="1800" b="0" strike="noStrike" spc="-1">
              <a:solidFill>
                <a:srgbClr val="000000"/>
              </a:solidFill>
              <a:uFill>
                <a:solidFill>
                  <a:srgbClr val="FFFFFF"/>
                </a:solidFill>
              </a:uFill>
              <a:latin typeface="Franklin Gothic Book"/>
            </a:endParaRPr>
          </a:p>
        </p:txBody>
      </p:sp>
      <p:sp>
        <p:nvSpPr>
          <p:cNvPr id="131" name="TextShape 2"/>
          <p:cNvSpPr txBox="1"/>
          <p:nvPr/>
        </p:nvSpPr>
        <p:spPr>
          <a:xfrm>
            <a:off x="1224000" y="1440000"/>
            <a:ext cx="10440000" cy="3673800"/>
          </a:xfrm>
          <a:prstGeom prst="rect">
            <a:avLst/>
          </a:prstGeom>
          <a:noFill/>
          <a:ln>
            <a:noFill/>
          </a:ln>
        </p:spPr>
        <p:txBody>
          <a:bodyPr lIns="90000" tIns="45000" rIns="90000" bIns="45000"/>
          <a:lstStyle/>
          <a:p>
            <a:pPr marL="285750" indent="-285750">
              <a:buClr>
                <a:schemeClr val="tx2"/>
              </a:buClr>
              <a:buFont typeface="Wingdings" charset="2"/>
              <a:buChar char="v"/>
            </a:pPr>
            <a:r>
              <a:rPr lang="tr-TR" sz="1600" b="0" strike="noStrike" spc="-1" dirty="0">
                <a:solidFill>
                  <a:srgbClr val="000000"/>
                </a:solidFill>
                <a:uFill>
                  <a:solidFill>
                    <a:srgbClr val="FFFFFF"/>
                  </a:solidFill>
                </a:uFill>
                <a:latin typeface="Open Sans" charset="0"/>
                <a:ea typeface="Open Sans" charset="0"/>
                <a:cs typeface="Open Sans" charset="0"/>
              </a:rPr>
              <a:t>Dinamik bellek yönetimi için bazı operatörlerimiz var. İsmi </a:t>
            </a:r>
            <a:r>
              <a:rPr lang="tr-TR" sz="1600" b="0" strike="noStrike" spc="-1" dirty="0" err="1">
                <a:solidFill>
                  <a:srgbClr val="000000"/>
                </a:solidFill>
                <a:uFill>
                  <a:solidFill>
                    <a:srgbClr val="FFFFFF"/>
                  </a:solidFill>
                </a:uFill>
                <a:latin typeface="Open Sans" charset="0"/>
                <a:ea typeface="Open Sans" charset="0"/>
                <a:cs typeface="Open Sans" charset="0"/>
              </a:rPr>
              <a:t>new</a:t>
            </a:r>
            <a:r>
              <a:rPr lang="tr-TR" sz="1600" b="0" strike="noStrike" spc="-1" dirty="0">
                <a:solidFill>
                  <a:srgbClr val="000000"/>
                </a:solidFill>
                <a:uFill>
                  <a:solidFill>
                    <a:srgbClr val="FFFFFF"/>
                  </a:solidFill>
                </a:uFill>
                <a:latin typeface="Open Sans" charset="0"/>
                <a:ea typeface="Open Sans" charset="0"/>
                <a:cs typeface="Open Sans" charset="0"/>
              </a:rPr>
              <a:t> olan operatörler ve ismi </a:t>
            </a:r>
            <a:r>
              <a:rPr lang="tr-TR" sz="1600" b="0" strike="noStrike" spc="-1" dirty="0" err="1">
                <a:solidFill>
                  <a:srgbClr val="000000"/>
                </a:solidFill>
                <a:uFill>
                  <a:solidFill>
                    <a:srgbClr val="FFFFFF"/>
                  </a:solidFill>
                </a:uFill>
                <a:latin typeface="Open Sans" charset="0"/>
                <a:ea typeface="Open Sans" charset="0"/>
                <a:cs typeface="Open Sans" charset="0"/>
              </a:rPr>
              <a:t>delete</a:t>
            </a:r>
            <a:r>
              <a:rPr lang="tr-TR" sz="1600" b="0" strike="noStrike" spc="-1" dirty="0">
                <a:solidFill>
                  <a:srgbClr val="000000"/>
                </a:solidFill>
                <a:uFill>
                  <a:solidFill>
                    <a:srgbClr val="FFFFFF"/>
                  </a:solidFill>
                </a:uFill>
                <a:latin typeface="Open Sans" charset="0"/>
                <a:ea typeface="Open Sans" charset="0"/>
                <a:cs typeface="Open Sans" charset="0"/>
              </a:rPr>
              <a:t> olan operatörler.</a:t>
            </a:r>
          </a:p>
          <a:p>
            <a:pPr marL="285750" indent="-285750">
              <a:buClr>
                <a:schemeClr val="tx2"/>
              </a:buClr>
              <a:buFont typeface="Wingdings" charset="2"/>
              <a:buChar char="v"/>
            </a:pPr>
            <a:endParaRPr lang="tr-TR" sz="1600" b="0" strike="noStrike" spc="-1" dirty="0">
              <a:solidFill>
                <a:srgbClr val="000000"/>
              </a:solidFill>
              <a:uFill>
                <a:solidFill>
                  <a:srgbClr val="FFFFFF"/>
                </a:solidFill>
              </a:uFill>
              <a:latin typeface="Open Sans" charset="0"/>
              <a:ea typeface="Open Sans" charset="0"/>
              <a:cs typeface="Open Sans" charset="0"/>
            </a:endParaRPr>
          </a:p>
          <a:p>
            <a:pPr marL="285750" indent="-285750">
              <a:buClr>
                <a:schemeClr val="tx2"/>
              </a:buClr>
              <a:buFont typeface="Wingdings" charset="2"/>
              <a:buChar char="v"/>
            </a:pPr>
            <a:r>
              <a:rPr lang="tr-TR" sz="1600" b="0" strike="noStrike" spc="-1" dirty="0" err="1">
                <a:solidFill>
                  <a:srgbClr val="000000"/>
                </a:solidFill>
                <a:uFill>
                  <a:solidFill>
                    <a:srgbClr val="FFFFFF"/>
                  </a:solidFill>
                </a:uFill>
                <a:latin typeface="Open Sans" charset="0"/>
                <a:ea typeface="Open Sans" charset="0"/>
                <a:cs typeface="Open Sans" charset="0"/>
              </a:rPr>
              <a:t>new</a:t>
            </a:r>
            <a:r>
              <a:rPr lang="tr-TR" sz="1600" b="0" strike="noStrike" spc="-1" dirty="0">
                <a:solidFill>
                  <a:srgbClr val="000000"/>
                </a:solidFill>
                <a:uFill>
                  <a:solidFill>
                    <a:srgbClr val="FFFFFF"/>
                  </a:solidFill>
                </a:uFill>
                <a:latin typeface="Open Sans" charset="0"/>
                <a:ea typeface="Open Sans" charset="0"/>
                <a:cs typeface="Open Sans" charset="0"/>
              </a:rPr>
              <a:t> </a:t>
            </a:r>
            <a:r>
              <a:rPr lang="tr-TR" sz="1600" b="0" strike="noStrike" spc="-1" dirty="0" smtClean="0">
                <a:solidFill>
                  <a:srgbClr val="000000"/>
                </a:solidFill>
                <a:uFill>
                  <a:solidFill>
                    <a:srgbClr val="FFFFFF"/>
                  </a:solidFill>
                </a:uFill>
                <a:latin typeface="Open Sans" charset="0"/>
                <a:ea typeface="Open Sans" charset="0"/>
                <a:cs typeface="Open Sans" charset="0"/>
              </a:rPr>
              <a:t>operatörler nesneyi hataya getirir.</a:t>
            </a:r>
            <a:endParaRPr lang="tr-TR" sz="1600" b="0" strike="noStrike" spc="-1" dirty="0">
              <a:solidFill>
                <a:srgbClr val="000000"/>
              </a:solidFill>
              <a:uFill>
                <a:solidFill>
                  <a:srgbClr val="FFFFFF"/>
                </a:solidFill>
              </a:uFill>
              <a:latin typeface="Open Sans" charset="0"/>
              <a:ea typeface="Open Sans" charset="0"/>
              <a:cs typeface="Open Sans" charset="0"/>
            </a:endParaRPr>
          </a:p>
          <a:p>
            <a:pPr marL="285750" indent="-285750">
              <a:buClr>
                <a:schemeClr val="tx2"/>
              </a:buClr>
              <a:buFont typeface="Wingdings" charset="2"/>
              <a:buChar char="v"/>
            </a:pPr>
            <a:endParaRPr lang="tr-TR" sz="1600" b="0" strike="noStrike" spc="-1" dirty="0">
              <a:solidFill>
                <a:srgbClr val="000000"/>
              </a:solidFill>
              <a:uFill>
                <a:solidFill>
                  <a:srgbClr val="FFFFFF"/>
                </a:solidFill>
              </a:uFill>
              <a:latin typeface="Open Sans" charset="0"/>
              <a:ea typeface="Open Sans" charset="0"/>
              <a:cs typeface="Open Sans" charset="0"/>
            </a:endParaRPr>
          </a:p>
          <a:p>
            <a:pPr marL="285750" indent="-285750">
              <a:buClr>
                <a:schemeClr val="tx2"/>
              </a:buClr>
              <a:buFont typeface="Wingdings" charset="2"/>
              <a:buChar char="v"/>
            </a:pPr>
            <a:r>
              <a:rPr lang="tr-TR" sz="1600" b="0" strike="noStrike" spc="-1" dirty="0" err="1">
                <a:solidFill>
                  <a:srgbClr val="000000"/>
                </a:solidFill>
                <a:uFill>
                  <a:solidFill>
                    <a:srgbClr val="FFFFFF"/>
                  </a:solidFill>
                </a:uFill>
                <a:latin typeface="Open Sans" charset="0"/>
                <a:ea typeface="Open Sans" charset="0"/>
                <a:cs typeface="Open Sans" charset="0"/>
              </a:rPr>
              <a:t>delete</a:t>
            </a:r>
            <a:r>
              <a:rPr lang="tr-TR" sz="1600" b="0" strike="noStrike" spc="-1" dirty="0">
                <a:solidFill>
                  <a:srgbClr val="000000"/>
                </a:solidFill>
                <a:uFill>
                  <a:solidFill>
                    <a:srgbClr val="FFFFFF"/>
                  </a:solidFill>
                </a:uFill>
                <a:latin typeface="Open Sans" charset="0"/>
                <a:ea typeface="Open Sans" charset="0"/>
                <a:cs typeface="Open Sans" charset="0"/>
              </a:rPr>
              <a:t> dinamik nesnelerin hayatını sonlandırır</a:t>
            </a:r>
            <a:r>
              <a:rPr lang="tr-TR" sz="1600" b="0" strike="noStrike" spc="-1" dirty="0" smtClean="0">
                <a:solidFill>
                  <a:srgbClr val="000000"/>
                </a:solidFill>
                <a:uFill>
                  <a:solidFill>
                    <a:srgbClr val="FFFFFF"/>
                  </a:solidFill>
                </a:uFill>
                <a:latin typeface="Open Sans" charset="0"/>
                <a:ea typeface="Open Sans" charset="0"/>
                <a:cs typeface="Open Sans" charset="0"/>
              </a:rPr>
              <a:t>.</a:t>
            </a:r>
          </a:p>
          <a:p>
            <a:pPr marL="285750" indent="-285750">
              <a:buClr>
                <a:schemeClr val="tx2"/>
              </a:buClr>
              <a:buFont typeface="Wingdings" charset="2"/>
              <a:buChar char="v"/>
            </a:pPr>
            <a:endParaRPr lang="tr-TR" sz="1600" b="0" strike="noStrike" spc="-1" dirty="0">
              <a:solidFill>
                <a:srgbClr val="000000"/>
              </a:solidFill>
              <a:uFill>
                <a:solidFill>
                  <a:srgbClr val="FFFFFF"/>
                </a:solidFill>
              </a:uFill>
              <a:latin typeface="Open Sans" charset="0"/>
              <a:ea typeface="Open Sans" charset="0"/>
              <a:cs typeface="Open Sans" charset="0"/>
            </a:endParaRPr>
          </a:p>
          <a:p>
            <a:pPr marL="285750" indent="-285750">
              <a:buClr>
                <a:schemeClr val="tx2"/>
              </a:buClr>
              <a:buFont typeface="Wingdings" charset="2"/>
              <a:buChar char="v"/>
            </a:pPr>
            <a:r>
              <a:rPr lang="tr-TR" sz="1600" b="0" strike="noStrike" spc="-1" dirty="0" err="1">
                <a:solidFill>
                  <a:srgbClr val="000000"/>
                </a:solidFill>
                <a:uFill>
                  <a:solidFill>
                    <a:srgbClr val="FFFFFF"/>
                  </a:solidFill>
                </a:uFill>
                <a:latin typeface="Open Sans" charset="0"/>
                <a:ea typeface="Open Sans" charset="0"/>
                <a:cs typeface="Open Sans" charset="0"/>
              </a:rPr>
              <a:t>malloc</a:t>
            </a:r>
            <a:r>
              <a:rPr lang="tr-TR" sz="1600" b="0" strike="noStrike" spc="-1" dirty="0">
                <a:solidFill>
                  <a:srgbClr val="000000"/>
                </a:solidFill>
                <a:uFill>
                  <a:solidFill>
                    <a:srgbClr val="FFFFFF"/>
                  </a:solidFill>
                </a:uFill>
                <a:latin typeface="Open Sans" charset="0"/>
                <a:ea typeface="Open Sans" charset="0"/>
                <a:cs typeface="Open Sans" charset="0"/>
              </a:rPr>
              <a:t> hayat başlatmıyor sadece yer ayırıyor. </a:t>
            </a:r>
            <a:r>
              <a:rPr lang="tr-TR" sz="1600" b="0" strike="noStrike" spc="-1" dirty="0" err="1">
                <a:solidFill>
                  <a:srgbClr val="000000"/>
                </a:solidFill>
                <a:uFill>
                  <a:solidFill>
                    <a:srgbClr val="FFFFFF"/>
                  </a:solidFill>
                </a:uFill>
                <a:latin typeface="Open Sans" charset="0"/>
                <a:ea typeface="Open Sans" charset="0"/>
                <a:cs typeface="Open Sans" charset="0"/>
              </a:rPr>
              <a:t>new</a:t>
            </a:r>
            <a:r>
              <a:rPr lang="tr-TR" sz="1600" b="0" strike="noStrike" spc="-1" dirty="0">
                <a:solidFill>
                  <a:srgbClr val="000000"/>
                </a:solidFill>
                <a:uFill>
                  <a:solidFill>
                    <a:srgbClr val="FFFFFF"/>
                  </a:solidFill>
                </a:uFill>
                <a:latin typeface="Open Sans" charset="0"/>
                <a:ea typeface="Open Sans" charset="0"/>
                <a:cs typeface="Open Sans" charset="0"/>
              </a:rPr>
              <a:t> nesneyi hayata getiriyor,(</a:t>
            </a:r>
            <a:r>
              <a:rPr lang="tr-TR" sz="1600" b="0" strike="noStrike" spc="-1" dirty="0" err="1">
                <a:solidFill>
                  <a:srgbClr val="000000"/>
                </a:solidFill>
                <a:uFill>
                  <a:solidFill>
                    <a:srgbClr val="FFFFFF"/>
                  </a:solidFill>
                </a:uFill>
                <a:latin typeface="Open Sans" charset="0"/>
                <a:ea typeface="Open Sans" charset="0"/>
                <a:cs typeface="Open Sans" charset="0"/>
              </a:rPr>
              <a:t>initialize</a:t>
            </a:r>
            <a:r>
              <a:rPr lang="tr-TR" sz="1600" b="0" strike="noStrike" spc="-1" dirty="0">
                <a:solidFill>
                  <a:srgbClr val="000000"/>
                </a:solidFill>
                <a:uFill>
                  <a:solidFill>
                    <a:srgbClr val="FFFFFF"/>
                  </a:solidFill>
                </a:uFill>
                <a:latin typeface="Open Sans" charset="0"/>
                <a:ea typeface="Open Sans" charset="0"/>
                <a:cs typeface="Open Sans" charset="0"/>
              </a:rPr>
              <a:t> etme, yazma)</a:t>
            </a:r>
          </a:p>
          <a:p>
            <a:pPr marL="285750" indent="-285750">
              <a:buClr>
                <a:schemeClr val="tx2"/>
              </a:buClr>
              <a:buFont typeface="Wingdings" charset="2"/>
              <a:buChar char="v"/>
            </a:pPr>
            <a:endParaRPr lang="tr-TR" sz="1600" b="0" strike="noStrike" spc="-1" dirty="0">
              <a:solidFill>
                <a:srgbClr val="000000"/>
              </a:solidFill>
              <a:uFill>
                <a:solidFill>
                  <a:srgbClr val="FFFFFF"/>
                </a:solidFill>
              </a:uFill>
              <a:latin typeface="Open Sans" charset="0"/>
              <a:ea typeface="Open Sans" charset="0"/>
              <a:cs typeface="Open Sans" charset="0"/>
            </a:endParaRPr>
          </a:p>
          <a:p>
            <a:pPr marL="285750" indent="-285750">
              <a:buClr>
                <a:schemeClr val="tx2"/>
              </a:buClr>
              <a:buFont typeface="Wingdings" charset="2"/>
              <a:buChar char="v"/>
            </a:pPr>
            <a:r>
              <a:rPr lang="tr-TR" sz="1600" b="0" strike="noStrike" spc="-1" dirty="0">
                <a:solidFill>
                  <a:srgbClr val="000000"/>
                </a:solidFill>
                <a:uFill>
                  <a:solidFill>
                    <a:srgbClr val="FFFFFF"/>
                  </a:solidFill>
                </a:uFill>
                <a:latin typeface="Open Sans" charset="0"/>
                <a:ea typeface="Open Sans" charset="0"/>
                <a:cs typeface="Open Sans" charset="0"/>
              </a:rPr>
              <a:t>Bellekte bir nesnenin yerinin olması onu aslında nesne yapmıyor, </a:t>
            </a:r>
            <a:r>
              <a:rPr lang="tr-TR" sz="1600" b="0" strike="noStrike" spc="-1" dirty="0" err="1">
                <a:solidFill>
                  <a:srgbClr val="000000"/>
                </a:solidFill>
                <a:uFill>
                  <a:solidFill>
                    <a:srgbClr val="FFFFFF"/>
                  </a:solidFill>
                </a:uFill>
                <a:latin typeface="Open Sans" charset="0"/>
                <a:ea typeface="Open Sans" charset="0"/>
                <a:cs typeface="Open Sans" charset="0"/>
              </a:rPr>
              <a:t>storage</a:t>
            </a:r>
            <a:r>
              <a:rPr lang="tr-TR" sz="1600" b="0" strike="noStrike" spc="-1" dirty="0">
                <a:solidFill>
                  <a:srgbClr val="000000"/>
                </a:solidFill>
                <a:uFill>
                  <a:solidFill>
                    <a:srgbClr val="FFFFFF"/>
                  </a:solidFill>
                </a:uFill>
                <a:latin typeface="Open Sans" charset="0"/>
                <a:ea typeface="Open Sans" charset="0"/>
                <a:cs typeface="Open Sans" charset="0"/>
              </a:rPr>
              <a:t> nesnenin gerek şartı ama yeter şartı değil</a:t>
            </a:r>
          </a:p>
          <a:p>
            <a:pPr marL="285750" indent="-285750">
              <a:buClr>
                <a:schemeClr val="tx2"/>
              </a:buClr>
              <a:buFont typeface="Wingdings" charset="2"/>
              <a:buChar char="v"/>
            </a:pPr>
            <a:endParaRPr lang="tr-TR" sz="1600" b="0" strike="noStrike" spc="-1" dirty="0">
              <a:solidFill>
                <a:srgbClr val="000000"/>
              </a:solidFill>
              <a:uFill>
                <a:solidFill>
                  <a:srgbClr val="FFFFFF"/>
                </a:solidFill>
              </a:uFill>
              <a:latin typeface="Open Sans" charset="0"/>
              <a:ea typeface="Open Sans" charset="0"/>
              <a:cs typeface="Open Sans" charset="0"/>
            </a:endParaRPr>
          </a:p>
          <a:p>
            <a:pPr marL="285750" indent="-285750">
              <a:buClr>
                <a:schemeClr val="tx2"/>
              </a:buClr>
              <a:buFont typeface="Wingdings" charset="2"/>
              <a:buChar char="v"/>
            </a:pPr>
            <a:r>
              <a:rPr lang="tr-TR" sz="1600" b="0" strike="noStrike" spc="-1" dirty="0">
                <a:solidFill>
                  <a:srgbClr val="000000"/>
                </a:solidFill>
                <a:uFill>
                  <a:solidFill>
                    <a:srgbClr val="FFFFFF"/>
                  </a:solidFill>
                </a:uFill>
                <a:latin typeface="Open Sans" charset="0"/>
                <a:ea typeface="Open Sans" charset="0"/>
                <a:cs typeface="Open Sans" charset="0"/>
              </a:rPr>
              <a:t>İşimiz bittikten sonra nesneleri </a:t>
            </a:r>
            <a:r>
              <a:rPr lang="tr-TR" sz="1600" b="0" strike="noStrike" spc="-1" dirty="0" err="1">
                <a:solidFill>
                  <a:srgbClr val="000000"/>
                </a:solidFill>
                <a:uFill>
                  <a:solidFill>
                    <a:srgbClr val="FFFFFF"/>
                  </a:solidFill>
                </a:uFill>
                <a:latin typeface="Open Sans" charset="0"/>
                <a:ea typeface="Open Sans" charset="0"/>
                <a:cs typeface="Open Sans" charset="0"/>
              </a:rPr>
              <a:t>delete</a:t>
            </a:r>
            <a:r>
              <a:rPr lang="tr-TR" sz="1600" b="0" strike="noStrike" spc="-1" dirty="0">
                <a:solidFill>
                  <a:srgbClr val="000000"/>
                </a:solidFill>
                <a:uFill>
                  <a:solidFill>
                    <a:srgbClr val="FFFFFF"/>
                  </a:solidFill>
                </a:uFill>
                <a:latin typeface="Open Sans" charset="0"/>
                <a:ea typeface="Open Sans" charset="0"/>
                <a:cs typeface="Open Sans" charset="0"/>
              </a:rPr>
              <a:t> etmemiz gerekiyor. Etmezsek bellek sızıntısı olur, birçok </a:t>
            </a:r>
            <a:r>
              <a:rPr lang="tr-TR" sz="1600" b="0" strike="noStrike" spc="-1" dirty="0" err="1">
                <a:solidFill>
                  <a:srgbClr val="000000"/>
                </a:solidFill>
                <a:uFill>
                  <a:solidFill>
                    <a:srgbClr val="FFFFFF"/>
                  </a:solidFill>
                </a:uFill>
                <a:latin typeface="Open Sans" charset="0"/>
                <a:ea typeface="Open Sans" charset="0"/>
                <a:cs typeface="Open Sans" charset="0"/>
              </a:rPr>
              <a:t>userdefined</a:t>
            </a:r>
            <a:r>
              <a:rPr lang="tr-TR" sz="1600" b="0" strike="noStrike" spc="-1" dirty="0">
                <a:solidFill>
                  <a:srgbClr val="000000"/>
                </a:solidFill>
                <a:uFill>
                  <a:solidFill>
                    <a:srgbClr val="FFFFFF"/>
                  </a:solidFill>
                </a:uFill>
                <a:latin typeface="Open Sans" charset="0"/>
                <a:ea typeface="Open Sans" charset="0"/>
                <a:cs typeface="Open Sans" charset="0"/>
              </a:rPr>
              <a:t> tür için de kaynak sızıntı işi olur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Ekrana Çıktı Verme
</a:t>
            </a:r>
            <a:endParaRPr lang="tr-TR" sz="1800" b="0" strike="noStrike" spc="-1">
              <a:solidFill>
                <a:srgbClr val="000000"/>
              </a:solidFill>
              <a:uFill>
                <a:solidFill>
                  <a:srgbClr val="FFFFFF"/>
                </a:solidFill>
              </a:uFill>
              <a:latin typeface="Franklin Gothic Book"/>
            </a:endParaRPr>
          </a:p>
        </p:txBody>
      </p:sp>
      <p:pic>
        <p:nvPicPr>
          <p:cNvPr id="53" name="İçerik Yer Tutucusu 3"/>
          <p:cNvPicPr/>
          <p:nvPr/>
        </p:nvPicPr>
        <p:blipFill>
          <a:blip r:embed="rId2"/>
          <a:stretch/>
        </p:blipFill>
        <p:spPr>
          <a:xfrm>
            <a:off x="10548720" y="5361120"/>
            <a:ext cx="1337400" cy="1337400"/>
          </a:xfrm>
          <a:prstGeom prst="rect">
            <a:avLst/>
          </a:prstGeom>
          <a:ln>
            <a:noFill/>
          </a:ln>
        </p:spPr>
      </p:pic>
      <p:sp>
        <p:nvSpPr>
          <p:cNvPr id="54" name="CustomShape 2"/>
          <p:cNvSpPr/>
          <p:nvPr/>
        </p:nvSpPr>
        <p:spPr>
          <a:xfrm>
            <a:off x="1982160" y="2171880"/>
            <a:ext cx="9235080" cy="13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b="0" strike="noStrike" spc="-1">
                <a:solidFill>
                  <a:srgbClr val="000000"/>
                </a:solidFill>
                <a:uFill>
                  <a:solidFill>
                    <a:srgbClr val="FFFFFF"/>
                  </a:solidFill>
                </a:uFill>
                <a:latin typeface="Open Sans"/>
                <a:ea typeface="Open Sans"/>
              </a:rPr>
              <a:t>cout &lt;&lt; </a:t>
            </a:r>
            <a:r>
              <a:rPr lang="tr-TR" sz="1600" b="1" strike="noStrike" spc="-1">
                <a:solidFill>
                  <a:srgbClr val="1F497D"/>
                </a:solidFill>
                <a:uFill>
                  <a:solidFill>
                    <a:srgbClr val="FFFFFF"/>
                  </a:solidFill>
                </a:uFill>
                <a:latin typeface="Open Sans"/>
                <a:ea typeface="Open Sans"/>
              </a:rPr>
              <a:t>"Merhaba BBK” </a:t>
            </a:r>
            <a:r>
              <a:rPr lang="tr-TR" sz="1600" b="0" strike="noStrike" spc="-1">
                <a:solidFill>
                  <a:srgbClr val="000000"/>
                </a:solidFill>
                <a:uFill>
                  <a:solidFill>
                    <a:srgbClr val="FFFFFF"/>
                  </a:solidFill>
                </a:uFill>
                <a:latin typeface="Open Sans"/>
                <a:ea typeface="Open Sans"/>
              </a:rPr>
              <a:t>&lt;&lt; endl;</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cout &lt;&lt; “Yeşilimi Ver\n”;
cout &lt;&lt; </a:t>
            </a:r>
            <a:r>
              <a:rPr lang="tr-TR" sz="1600" b="1" strike="noStrike" spc="-1">
                <a:solidFill>
                  <a:srgbClr val="1F497D"/>
                </a:solidFill>
                <a:uFill>
                  <a:solidFill>
                    <a:srgbClr val="FFFFFF"/>
                  </a:solidFill>
                </a:uFill>
                <a:latin typeface="Open Sans"/>
                <a:ea typeface="Open Sans"/>
              </a:rPr>
              <a:t>"Merhaba "  </a:t>
            </a:r>
            <a:r>
              <a:rPr lang="tr-TR" sz="1600" b="0" strike="noStrike" spc="-1">
                <a:solidFill>
                  <a:srgbClr val="000000"/>
                </a:solidFill>
                <a:uFill>
                  <a:solidFill>
                    <a:srgbClr val="FFFFFF"/>
                  </a:solidFill>
                </a:uFill>
                <a:latin typeface="Open Sans"/>
                <a:ea typeface="Open Sans"/>
              </a:rPr>
              <a:t>&lt;&lt;  </a:t>
            </a:r>
            <a:r>
              <a:rPr lang="tr-TR" sz="1600" b="1" strike="noStrike" spc="-1">
                <a:solidFill>
                  <a:srgbClr val="1F497D"/>
                </a:solidFill>
                <a:uFill>
                  <a:solidFill>
                    <a:srgbClr val="FFFFFF"/>
                  </a:solidFill>
                </a:uFill>
                <a:latin typeface="Open Sans"/>
                <a:ea typeface="Open Sans"/>
              </a:rPr>
              <a:t>"C++"</a:t>
            </a:r>
            <a:r>
              <a:rPr lang="tr-TR" sz="1600" b="0" strike="noStrike" spc="-1">
                <a:solidFill>
                  <a:srgbClr val="1F497D"/>
                </a:solidFill>
                <a:uFill>
                  <a:solidFill>
                    <a:srgbClr val="FFFFFF"/>
                  </a:solidFill>
                </a:uFill>
                <a:latin typeface="Open Sans"/>
                <a:ea typeface="Open Sans"/>
              </a:rPr>
              <a:t>;</a:t>
            </a:r>
            <a:r>
              <a:rPr lang="tr-TR" sz="1600" b="0" strike="noStrike" spc="-1">
                <a:solidFill>
                  <a:srgbClr val="000000"/>
                </a:solidFill>
                <a:uFill>
                  <a:solidFill>
                    <a:srgbClr val="FFFFFF"/>
                  </a:solidFill>
                </a:uFill>
                <a:latin typeface="Open Sans"/>
                <a:ea typeface="Open Sans"/>
              </a:rPr>
              <a:t>
cout &lt;&lt; </a:t>
            </a:r>
            <a:r>
              <a:rPr lang="tr-TR" sz="1600" b="1" strike="noStrike" spc="-1">
                <a:solidFill>
                  <a:srgbClr val="1F497D"/>
                </a:solidFill>
                <a:uFill>
                  <a:solidFill>
                    <a:srgbClr val="FFFFFF"/>
                  </a:solidFill>
                </a:uFill>
                <a:latin typeface="Open Sans"/>
                <a:ea typeface="Open Sans"/>
              </a:rPr>
              <a:t>"53” </a:t>
            </a:r>
            <a:r>
              <a:rPr lang="tr-TR" sz="1600" b="0" strike="noStrike" spc="-1">
                <a:solidFill>
                  <a:srgbClr val="000000"/>
                </a:solidFill>
                <a:uFill>
                  <a:solidFill>
                    <a:srgbClr val="FFFFFF"/>
                  </a:solidFill>
                </a:uFill>
                <a:latin typeface="Open Sans"/>
                <a:ea typeface="Open Sans"/>
              </a:rPr>
              <a:t>&lt;&lt;53&lt;&lt; </a:t>
            </a:r>
            <a:r>
              <a:rPr lang="tr-TR" sz="1600" b="1" strike="noStrike" spc="-1">
                <a:solidFill>
                  <a:srgbClr val="1F497D"/>
                </a:solidFill>
                <a:uFill>
                  <a:solidFill>
                    <a:srgbClr val="FFFFFF"/>
                  </a:solidFill>
                </a:uFill>
                <a:latin typeface="Open Sans"/>
                <a:ea typeface="Open Sans"/>
              </a:rPr>
              <a:t>"Şampiyon Rizespor” </a:t>
            </a:r>
            <a:r>
              <a:rPr lang="tr-TR" sz="1600" b="0" strike="noStrike" spc="-1">
                <a:solidFill>
                  <a:srgbClr val="000000"/>
                </a:solidFill>
                <a:uFill>
                  <a:solidFill>
                    <a:srgbClr val="FFFFFF"/>
                  </a:solidFill>
                </a:uFill>
                <a:latin typeface="Open Sans"/>
                <a:ea typeface="Open Sans"/>
              </a:rPr>
              <a:t>&lt;&lt; endl;</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p:txBody>
      </p:sp>
      <p:sp>
        <p:nvSpPr>
          <p:cNvPr id="55" name="CustomShape 3"/>
          <p:cNvSpPr/>
          <p:nvPr/>
        </p:nvSpPr>
        <p:spPr>
          <a:xfrm>
            <a:off x="1397520" y="1695960"/>
            <a:ext cx="3294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85840" indent="-285480">
              <a:lnSpc>
                <a:spcPct val="100000"/>
              </a:lnSpc>
              <a:buClr>
                <a:srgbClr val="1F497D"/>
              </a:buClr>
              <a:buFont typeface="Wingdings" charset="2"/>
              <a:buChar char=""/>
            </a:pPr>
            <a:r>
              <a:rPr lang="tr-TR" sz="1800" b="0" strike="noStrike" spc="-1">
                <a:solidFill>
                  <a:srgbClr val="000000"/>
                </a:solidFill>
                <a:uFill>
                  <a:solidFill>
                    <a:srgbClr val="FFFFFF"/>
                  </a:solidFill>
                </a:uFill>
                <a:latin typeface="Franklin Gothic Book"/>
              </a:rPr>
              <a:t>Ekrana çıktı vermek için:</a:t>
            </a:r>
            <a:endParaRPr lang="tr-TR" sz="1800" b="0" strike="noStrike" spc="-1">
              <a:solidFill>
                <a:srgbClr val="000000"/>
              </a:solidFill>
              <a:uFill>
                <a:solidFill>
                  <a:srgbClr val="FFFFFF"/>
                </a:solidFill>
              </a:uFill>
              <a:latin typeface="Arial"/>
            </a:endParaRPr>
          </a:p>
        </p:txBody>
      </p:sp>
      <p:sp>
        <p:nvSpPr>
          <p:cNvPr id="56" name="CustomShape 4"/>
          <p:cNvSpPr/>
          <p:nvPr/>
        </p:nvSpPr>
        <p:spPr>
          <a:xfrm>
            <a:off x="1428120" y="3288240"/>
            <a:ext cx="19314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85840" indent="-285480">
              <a:lnSpc>
                <a:spcPct val="100000"/>
              </a:lnSpc>
              <a:buClr>
                <a:srgbClr val="1F497D"/>
              </a:buClr>
              <a:buFont typeface="Wingdings" charset="2"/>
              <a:buChar char=""/>
            </a:pPr>
            <a:r>
              <a:rPr lang="tr-TR" sz="1800" b="0" strike="noStrike" spc="-1">
                <a:solidFill>
                  <a:srgbClr val="000000"/>
                </a:solidFill>
                <a:uFill>
                  <a:solidFill>
                    <a:srgbClr val="FFFFFF"/>
                  </a:solidFill>
                </a:uFill>
                <a:latin typeface="Franklin Gothic Book"/>
              </a:rPr>
              <a:t>Ekran çıktısı:</a:t>
            </a:r>
            <a:endParaRPr lang="tr-TR" sz="1800" b="0" strike="noStrike" spc="-1">
              <a:solidFill>
                <a:srgbClr val="000000"/>
              </a:solidFill>
              <a:uFill>
                <a:solidFill>
                  <a:srgbClr val="FFFFFF"/>
                </a:solidFill>
              </a:uFill>
              <a:latin typeface="Arial"/>
            </a:endParaRPr>
          </a:p>
        </p:txBody>
      </p:sp>
      <p:sp>
        <p:nvSpPr>
          <p:cNvPr id="57" name="CustomShape 5"/>
          <p:cNvSpPr/>
          <p:nvPr/>
        </p:nvSpPr>
        <p:spPr>
          <a:xfrm>
            <a:off x="1982160" y="3930120"/>
            <a:ext cx="574380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b="0" strike="noStrike" spc="-1">
                <a:solidFill>
                  <a:srgbClr val="000000"/>
                </a:solidFill>
                <a:uFill>
                  <a:solidFill>
                    <a:srgbClr val="FFFFFF"/>
                  </a:solidFill>
                </a:uFill>
                <a:latin typeface="Open Sans"/>
                <a:ea typeface="Open Sans"/>
              </a:rPr>
              <a:t>Merhaba BBK</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Yeşilimi Ver</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Merhaba C++5353Şampiyon Rizespor</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C++ Karakter Seti</a:t>
            </a:r>
            <a:endParaRPr lang="tr-TR" sz="1800" b="0" strike="noStrike" spc="-1">
              <a:solidFill>
                <a:srgbClr val="000000"/>
              </a:solidFill>
              <a:uFill>
                <a:solidFill>
                  <a:srgbClr val="FFFFFF"/>
                </a:solidFill>
              </a:uFill>
              <a:latin typeface="Franklin Gothic Book"/>
            </a:endParaRPr>
          </a:p>
        </p:txBody>
      </p:sp>
      <p:pic>
        <p:nvPicPr>
          <p:cNvPr id="59" name="İçerik Yer Tutucusu 3"/>
          <p:cNvPicPr/>
          <p:nvPr/>
        </p:nvPicPr>
        <p:blipFill>
          <a:blip r:embed="rId2"/>
          <a:stretch/>
        </p:blipFill>
        <p:spPr>
          <a:xfrm>
            <a:off x="10548720" y="5361120"/>
            <a:ext cx="1337400" cy="1337400"/>
          </a:xfrm>
          <a:prstGeom prst="rect">
            <a:avLst/>
          </a:prstGeom>
          <a:ln>
            <a:noFill/>
          </a:ln>
        </p:spPr>
      </p:pic>
      <p:pic>
        <p:nvPicPr>
          <p:cNvPr id="60" name="Resim 6"/>
          <p:cNvPicPr/>
          <p:nvPr/>
        </p:nvPicPr>
        <p:blipFill>
          <a:blip r:embed="rId3"/>
          <a:stretch/>
        </p:blipFill>
        <p:spPr>
          <a:xfrm>
            <a:off x="1371600" y="1913760"/>
            <a:ext cx="9969120" cy="328896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Değişken ve Veri Tipleri</a:t>
            </a:r>
            <a:endParaRPr lang="tr-TR" sz="1800" b="0" strike="noStrike" spc="-1">
              <a:solidFill>
                <a:srgbClr val="000000"/>
              </a:solidFill>
              <a:uFill>
                <a:solidFill>
                  <a:srgbClr val="FFFFFF"/>
                </a:solidFill>
              </a:uFill>
              <a:latin typeface="Franklin Gothic Book"/>
            </a:endParaRPr>
          </a:p>
        </p:txBody>
      </p:sp>
      <p:pic>
        <p:nvPicPr>
          <p:cNvPr id="62" name="İçerik Yer Tutucusu 3"/>
          <p:cNvPicPr/>
          <p:nvPr/>
        </p:nvPicPr>
        <p:blipFill>
          <a:blip r:embed="rId2"/>
          <a:stretch/>
        </p:blipFill>
        <p:spPr>
          <a:xfrm>
            <a:off x="10548720" y="5361120"/>
            <a:ext cx="1337400" cy="1337400"/>
          </a:xfrm>
          <a:prstGeom prst="rect">
            <a:avLst/>
          </a:prstGeom>
          <a:ln>
            <a:noFill/>
          </a:ln>
        </p:spPr>
      </p:pic>
      <p:pic>
        <p:nvPicPr>
          <p:cNvPr id="63" name="Resim 5"/>
          <p:cNvPicPr/>
          <p:nvPr/>
        </p:nvPicPr>
        <p:blipFill>
          <a:blip r:embed="rId3"/>
          <a:stretch/>
        </p:blipFill>
        <p:spPr>
          <a:xfrm>
            <a:off x="1657080" y="1711440"/>
            <a:ext cx="8891280" cy="44064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Sizeof() Fonksiyonu ve Kullanımı</a:t>
            </a:r>
            <a:endParaRPr lang="tr-TR" sz="1800" b="0" strike="noStrike" spc="-1">
              <a:solidFill>
                <a:srgbClr val="000000"/>
              </a:solidFill>
              <a:uFill>
                <a:solidFill>
                  <a:srgbClr val="FFFFFF"/>
                </a:solidFill>
              </a:uFill>
              <a:latin typeface="Franklin Gothic Book"/>
            </a:endParaRPr>
          </a:p>
        </p:txBody>
      </p:sp>
      <p:pic>
        <p:nvPicPr>
          <p:cNvPr id="65" name="İçerik Yer Tutucusu 3"/>
          <p:cNvPicPr/>
          <p:nvPr/>
        </p:nvPicPr>
        <p:blipFill>
          <a:blip r:embed="rId2"/>
          <a:stretch/>
        </p:blipFill>
        <p:spPr>
          <a:xfrm>
            <a:off x="10548720" y="5361120"/>
            <a:ext cx="1337400" cy="1337400"/>
          </a:xfrm>
          <a:prstGeom prst="rect">
            <a:avLst/>
          </a:prstGeom>
          <a:ln>
            <a:noFill/>
          </a:ln>
        </p:spPr>
      </p:pic>
      <p:sp>
        <p:nvSpPr>
          <p:cNvPr id="66" name="CustomShape 2"/>
          <p:cNvSpPr/>
          <p:nvPr/>
        </p:nvSpPr>
        <p:spPr>
          <a:xfrm>
            <a:off x="1496160" y="1515960"/>
            <a:ext cx="9235080" cy="374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b="0" strike="noStrike" spc="-1">
                <a:solidFill>
                  <a:srgbClr val="000000"/>
                </a:solidFill>
                <a:uFill>
                  <a:solidFill>
                    <a:srgbClr val="FFFFFF"/>
                  </a:solidFill>
                </a:uFill>
                <a:latin typeface="Open Sans"/>
                <a:ea typeface="Open Sans"/>
              </a:rPr>
              <a:t>Sizeof() fonksiyonu size bir değişken tipinin byte türünden kapladığı alanı verir. Kullanımı:</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#include &lt;iostream&gt;</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Using namespace std;</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İnt main()</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	Char a;</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	</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	Cout &lt;&lt; “Ekran Ciktisi:” &lt;&lt; sizeof(a) &lt;&lt; endl;</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	Return 0;</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 </a:t>
            </a:r>
            <a:endParaRPr lang="tr-TR" sz="1800" b="0" strike="noStrike" spc="-1">
              <a:solidFill>
                <a:srgbClr val="000000"/>
              </a:solidFill>
              <a:uFill>
                <a:solidFill>
                  <a:srgbClr val="FFFFFF"/>
                </a:solidFill>
              </a:uFill>
              <a:latin typeface="Arial"/>
            </a:endParaRPr>
          </a:p>
        </p:txBody>
      </p:sp>
      <p:sp>
        <p:nvSpPr>
          <p:cNvPr id="67" name="CustomShape 3"/>
          <p:cNvSpPr/>
          <p:nvPr/>
        </p:nvSpPr>
        <p:spPr>
          <a:xfrm>
            <a:off x="1584000" y="1371960"/>
            <a:ext cx="9235080" cy="3740040"/>
          </a:xfrm>
          <a:prstGeom prst="rect">
            <a:avLst/>
          </a:prstGeom>
          <a:noFill/>
          <a:ln>
            <a:noFill/>
          </a:ln>
        </p:spPr>
        <p:style>
          <a:lnRef idx="0">
            <a:scrgbClr r="0" g="0" b="0"/>
          </a:lnRef>
          <a:fillRef idx="0">
            <a:scrgbClr r="0" g="0" b="0"/>
          </a:fillRef>
          <a:effectRef idx="0">
            <a:scrgbClr r="0" g="0" b="0"/>
          </a:effectRef>
          <a:fontRef idx="minor"/>
        </p:style>
      </p:sp>
      <p:sp>
        <p:nvSpPr>
          <p:cNvPr id="68" name="CustomShape 4"/>
          <p:cNvSpPr/>
          <p:nvPr/>
        </p:nvSpPr>
        <p:spPr>
          <a:xfrm>
            <a:off x="1512000" y="5930280"/>
            <a:ext cx="574380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b="0" strike="noStrike" spc="-1">
                <a:solidFill>
                  <a:srgbClr val="000000"/>
                </a:solidFill>
                <a:uFill>
                  <a:solidFill>
                    <a:srgbClr val="FFFFFF"/>
                  </a:solidFill>
                </a:uFill>
                <a:latin typeface="Open Sans"/>
                <a:ea typeface="Open Sans"/>
              </a:rPr>
              <a:t>Ekran Ciktisi: 1</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Değişken Türleri</a:t>
            </a:r>
            <a:endParaRPr lang="tr-TR" sz="1800" b="0" strike="noStrike" spc="-1">
              <a:solidFill>
                <a:srgbClr val="000000"/>
              </a:solidFill>
              <a:uFill>
                <a:solidFill>
                  <a:srgbClr val="FFFFFF"/>
                </a:solidFill>
              </a:uFill>
              <a:latin typeface="Franklin Gothic Book"/>
            </a:endParaRPr>
          </a:p>
        </p:txBody>
      </p:sp>
      <p:pic>
        <p:nvPicPr>
          <p:cNvPr id="70" name="İçerik Yer Tutucusu 3"/>
          <p:cNvPicPr/>
          <p:nvPr/>
        </p:nvPicPr>
        <p:blipFill>
          <a:blip r:embed="rId2"/>
          <a:stretch/>
        </p:blipFill>
        <p:spPr>
          <a:xfrm>
            <a:off x="10548720" y="5361120"/>
            <a:ext cx="1337400" cy="1337400"/>
          </a:xfrm>
          <a:prstGeom prst="rect">
            <a:avLst/>
          </a:prstGeom>
          <a:ln>
            <a:noFill/>
          </a:ln>
        </p:spPr>
      </p:pic>
      <p:sp>
        <p:nvSpPr>
          <p:cNvPr id="71" name="CustomShape 2"/>
          <p:cNvSpPr/>
          <p:nvPr/>
        </p:nvSpPr>
        <p:spPr>
          <a:xfrm>
            <a:off x="1332000" y="1556640"/>
            <a:ext cx="2373480" cy="577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Open Sans"/>
                <a:ea typeface="Open Sans"/>
              </a:rPr>
              <a:t>Yerel Değişkenler</a:t>
            </a:r>
            <a:endParaRPr lang="tr-TR" sz="1800" b="0" strike="noStrike" spc="-1">
              <a:solidFill>
                <a:srgbClr val="000000"/>
              </a:solidFill>
              <a:uFill>
                <a:solidFill>
                  <a:srgbClr val="FFFFFF"/>
                </a:solidFill>
              </a:uFill>
              <a:latin typeface="Arial"/>
            </a:endParaRPr>
          </a:p>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Open Sans"/>
                <a:ea typeface="Open Sans"/>
              </a:rPr>
              <a:t>Global Değişkenler</a:t>
            </a:r>
            <a:endParaRPr lang="tr-TR" sz="1800" b="0" strike="noStrike" spc="-1">
              <a:solidFill>
                <a:srgbClr val="000000"/>
              </a:solidFill>
              <a:uFill>
                <a:solidFill>
                  <a:srgbClr val="FFFFFF"/>
                </a:solidFill>
              </a:uFill>
              <a:latin typeface="Arial"/>
            </a:endParaRPr>
          </a:p>
        </p:txBody>
      </p:sp>
      <p:sp>
        <p:nvSpPr>
          <p:cNvPr id="72" name="CustomShape 3"/>
          <p:cNvSpPr/>
          <p:nvPr/>
        </p:nvSpPr>
        <p:spPr>
          <a:xfrm>
            <a:off x="1388160" y="2283840"/>
            <a:ext cx="9176760" cy="301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b="0" strike="noStrike" spc="-1">
                <a:solidFill>
                  <a:srgbClr val="000000"/>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char harf =</a:t>
            </a:r>
            <a:r>
              <a:rPr lang="tr-TR" sz="1600" b="0" strike="noStrike" spc="-1">
                <a:solidFill>
                  <a:srgbClr val="1F497D"/>
                </a:solidFill>
                <a:uFill>
                  <a:solidFill>
                    <a:srgbClr val="FFFFFF"/>
                  </a:solidFill>
                </a:uFill>
                <a:latin typeface="Open Sans"/>
                <a:ea typeface="Open Sans"/>
              </a:rPr>
              <a:t>’A’;  </a:t>
            </a:r>
            <a:r>
              <a:rPr lang="tr-TR" sz="1600" b="0" strike="noStrike" spc="-1">
                <a:solidFill>
                  <a:srgbClr val="808080"/>
                </a:solidFill>
                <a:uFill>
                  <a:solidFill>
                    <a:srgbClr val="FFFFFF"/>
                  </a:solidFill>
                </a:uFill>
                <a:latin typeface="Open Sans"/>
                <a:ea typeface="Open Sans"/>
              </a:rPr>
              <a:t>// global değişken</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int main(){</a:t>
            </a:r>
            <a:endParaRPr lang="tr-TR" sz="1800" b="0" strike="noStrike" spc="-1">
              <a:solidFill>
                <a:srgbClr val="000000"/>
              </a:solidFill>
              <a:uFill>
                <a:solidFill>
                  <a:srgbClr val="FFFFFF"/>
                </a:solidFill>
              </a:uFill>
              <a:latin typeface="Arial"/>
            </a:endParaRPr>
          </a:p>
          <a:p>
            <a:pPr marL="457200">
              <a:lnSpc>
                <a:spcPct val="100000"/>
              </a:lnSpc>
            </a:pPr>
            <a:endParaRPr lang="tr-TR" sz="1800" b="0" strike="noStrike" spc="-1">
              <a:solidFill>
                <a:srgbClr val="000000"/>
              </a:solidFill>
              <a:uFill>
                <a:solidFill>
                  <a:srgbClr val="FFFFFF"/>
                </a:solidFill>
              </a:uFill>
              <a:latin typeface="Arial"/>
            </a:endParaRPr>
          </a:p>
          <a:p>
            <a:pPr marL="457200">
              <a:lnSpc>
                <a:spcPct val="100000"/>
              </a:lnSpc>
            </a:pPr>
            <a:r>
              <a:rPr lang="tr-TR" sz="1600" b="0" strike="noStrike" spc="-1">
                <a:solidFill>
                  <a:srgbClr val="000000"/>
                </a:solidFill>
                <a:uFill>
                  <a:solidFill>
                    <a:srgbClr val="FFFFFF"/>
                  </a:solidFill>
                </a:uFill>
                <a:latin typeface="Open Sans"/>
                <a:ea typeface="Open Sans"/>
              </a:rPr>
              <a:t>int sayi ; </a:t>
            </a:r>
            <a:r>
              <a:rPr lang="tr-TR" sz="1600" b="0" strike="noStrike" spc="-1">
                <a:solidFill>
                  <a:srgbClr val="808080"/>
                </a:solidFill>
                <a:uFill>
                  <a:solidFill>
                    <a:srgbClr val="FFFFFF"/>
                  </a:solidFill>
                </a:uFill>
                <a:latin typeface="Open Sans"/>
                <a:ea typeface="Open Sans"/>
              </a:rPr>
              <a:t>//yerel değişken</a:t>
            </a:r>
            <a:endParaRPr lang="tr-TR" sz="1800" b="0" strike="noStrike" spc="-1">
              <a:solidFill>
                <a:srgbClr val="000000"/>
              </a:solidFill>
              <a:uFill>
                <a:solidFill>
                  <a:srgbClr val="FFFFFF"/>
                </a:solidFill>
              </a:uFill>
              <a:latin typeface="Arial"/>
            </a:endParaRPr>
          </a:p>
          <a:p>
            <a:pPr marL="457200">
              <a:lnSpc>
                <a:spcPct val="100000"/>
              </a:lnSpc>
            </a:pPr>
            <a:r>
              <a:rPr lang="tr-TR" sz="1600" b="0" strike="noStrike" spc="-1">
                <a:solidFill>
                  <a:srgbClr val="000000"/>
                </a:solidFill>
                <a:uFill>
                  <a:solidFill>
                    <a:srgbClr val="FFFFFF"/>
                  </a:solidFill>
                </a:uFill>
                <a:latin typeface="Open Sans"/>
                <a:ea typeface="Open Sans"/>
              </a:rPr>
              <a:t>cout &lt;&lt; harf; </a:t>
            </a:r>
            <a:r>
              <a:rPr lang="tr-TR" sz="1600" b="0" strike="noStrike" spc="-1">
                <a:solidFill>
                  <a:srgbClr val="808080"/>
                </a:solidFill>
                <a:uFill>
                  <a:solidFill>
                    <a:srgbClr val="FFFFFF"/>
                  </a:solidFill>
                </a:uFill>
                <a:latin typeface="Open Sans"/>
                <a:ea typeface="Open Sans"/>
              </a:rPr>
              <a:t>// görüldüğü gibi fonksiyonun dışından global olarak tanımladığımız</a:t>
            </a:r>
            <a:endParaRPr lang="tr-TR" sz="1800" b="0" strike="noStrike" spc="-1">
              <a:solidFill>
                <a:srgbClr val="000000"/>
              </a:solidFill>
              <a:uFill>
                <a:solidFill>
                  <a:srgbClr val="FFFFFF"/>
                </a:solidFill>
              </a:uFill>
              <a:latin typeface="Arial"/>
            </a:endParaRPr>
          </a:p>
          <a:p>
            <a:pPr marL="457200">
              <a:lnSpc>
                <a:spcPct val="100000"/>
              </a:lnSpc>
            </a:pPr>
            <a:r>
              <a:rPr lang="tr-TR" sz="1600" b="0" strike="noStrike" spc="-1">
                <a:solidFill>
                  <a:srgbClr val="808080"/>
                </a:solidFill>
                <a:uFill>
                  <a:solidFill>
                    <a:srgbClr val="FFFFFF"/>
                  </a:solidFill>
                </a:uFill>
                <a:latin typeface="Open Sans"/>
                <a:ea typeface="Open Sans"/>
              </a:rPr>
              <a:t>değişkene erişebildik</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	return 0;</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a:lnSpc>
                <a:spcPct val="100000"/>
              </a:lnSpc>
            </a:pPr>
            <a:r>
              <a:rPr lang="tr-TR" sz="1600" b="0" strike="noStrike" spc="-1">
                <a:solidFill>
                  <a:srgbClr val="000000"/>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p:txBody>
      </p:sp>
      <p:sp>
        <p:nvSpPr>
          <p:cNvPr id="73" name="CustomShape 4"/>
          <p:cNvSpPr/>
          <p:nvPr/>
        </p:nvSpPr>
        <p:spPr>
          <a:xfrm>
            <a:off x="1032120" y="5620320"/>
            <a:ext cx="71269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Open Sans"/>
                <a:ea typeface="Open Sans"/>
              </a:rPr>
              <a:t>Eğer sabit tanımlamak istiyorsak </a:t>
            </a:r>
            <a:r>
              <a:rPr lang="tr-TR" sz="1600" b="0" strike="noStrike" spc="-1">
                <a:solidFill>
                  <a:srgbClr val="1F497D"/>
                </a:solidFill>
                <a:uFill>
                  <a:solidFill>
                    <a:srgbClr val="FFFFFF"/>
                  </a:solidFill>
                </a:uFill>
                <a:latin typeface="Open Sans"/>
                <a:ea typeface="Open Sans"/>
              </a:rPr>
              <a:t>const </a:t>
            </a:r>
            <a:r>
              <a:rPr lang="tr-TR" sz="1600" b="0" strike="noStrike" spc="-1">
                <a:solidFill>
                  <a:srgbClr val="000000"/>
                </a:solidFill>
                <a:uFill>
                  <a:solidFill>
                    <a:srgbClr val="FFFFFF"/>
                  </a:solidFill>
                </a:uFill>
                <a:latin typeface="Open Sans"/>
                <a:ea typeface="Open Sans"/>
              </a:rPr>
              <a:t>anahtar kelimesi kullanılır.</a:t>
            </a:r>
            <a:endParaRPr lang="tr-TR" sz="1800" b="0" strike="noStrike" spc="-1">
              <a:solidFill>
                <a:srgbClr val="000000"/>
              </a:solidFill>
              <a:uFill>
                <a:solidFill>
                  <a:srgbClr val="FFFFFF"/>
                </a:solidFill>
              </a:uFill>
              <a:latin typeface="Arial"/>
            </a:endParaRPr>
          </a:p>
        </p:txBody>
      </p:sp>
      <p:sp>
        <p:nvSpPr>
          <p:cNvPr id="74" name="CustomShape 5"/>
          <p:cNvSpPr/>
          <p:nvPr/>
        </p:nvSpPr>
        <p:spPr>
          <a:xfrm>
            <a:off x="1600200" y="5959080"/>
            <a:ext cx="91767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600" b="0" strike="noStrike" spc="-1">
                <a:solidFill>
                  <a:srgbClr val="17375E"/>
                </a:solidFill>
                <a:uFill>
                  <a:solidFill>
                    <a:srgbClr val="FFFFFF"/>
                  </a:solidFill>
                </a:uFill>
                <a:latin typeface="Open Sans"/>
                <a:ea typeface="Open Sans"/>
              </a:rPr>
              <a:t>double const pi = 3.14;</a:t>
            </a: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C++ Operatörleri</a:t>
            </a:r>
            <a:endParaRPr lang="tr-TR" sz="1800" b="0" strike="noStrike" spc="-1">
              <a:solidFill>
                <a:srgbClr val="000000"/>
              </a:solidFill>
              <a:uFill>
                <a:solidFill>
                  <a:srgbClr val="FFFFFF"/>
                </a:solidFill>
              </a:uFill>
              <a:latin typeface="Franklin Gothic Book"/>
            </a:endParaRPr>
          </a:p>
        </p:txBody>
      </p:sp>
      <p:pic>
        <p:nvPicPr>
          <p:cNvPr id="76" name="İçerik Yer Tutucusu 3"/>
          <p:cNvPicPr/>
          <p:nvPr/>
        </p:nvPicPr>
        <p:blipFill>
          <a:blip r:embed="rId2"/>
          <a:stretch/>
        </p:blipFill>
        <p:spPr>
          <a:xfrm>
            <a:off x="10548720" y="5361120"/>
            <a:ext cx="1337400" cy="1337400"/>
          </a:xfrm>
          <a:prstGeom prst="rect">
            <a:avLst/>
          </a:prstGeom>
          <a:ln>
            <a:noFill/>
          </a:ln>
        </p:spPr>
      </p:pic>
      <p:sp>
        <p:nvSpPr>
          <p:cNvPr id="77" name="CustomShape 2"/>
          <p:cNvSpPr/>
          <p:nvPr/>
        </p:nvSpPr>
        <p:spPr>
          <a:xfrm>
            <a:off x="1513080" y="1852560"/>
            <a:ext cx="9600840" cy="35809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tr-TR" sz="2000" b="0" strike="noStrike" spc="-1">
                <a:solidFill>
                  <a:srgbClr val="1E1C11"/>
                </a:solidFill>
                <a:uFill>
                  <a:solidFill>
                    <a:srgbClr val="FFFFFF"/>
                  </a:solidFill>
                </a:uFill>
                <a:latin typeface="Open Sans"/>
                <a:ea typeface="Open Sans"/>
              </a:rPr>
              <a:t>Aritmetik Operatörler: </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 -</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p:txBody>
      </p:sp>
      <p:sp>
        <p:nvSpPr>
          <p:cNvPr id="78" name="CustomShape 3"/>
          <p:cNvSpPr/>
          <p:nvPr/>
        </p:nvSpPr>
        <p:spPr>
          <a:xfrm>
            <a:off x="4554720" y="1882440"/>
            <a:ext cx="9600840" cy="35809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tr-TR" sz="2000" b="0" strike="noStrike" spc="-1">
                <a:solidFill>
                  <a:srgbClr val="1E1C11"/>
                </a:solidFill>
                <a:uFill>
                  <a:solidFill>
                    <a:srgbClr val="FFFFFF"/>
                  </a:solidFill>
                </a:uFill>
                <a:latin typeface="Open Sans"/>
                <a:ea typeface="Open Sans"/>
              </a:rPr>
              <a:t>İlişkisel Karşılaştırma Operatörleri:</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&lt;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&gt;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&lt;=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&gt;=</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a:t>
            </a:r>
            <a:endParaRPr lang="tr-TR" sz="1800" b="0" strike="noStrike" spc="-1">
              <a:solidFill>
                <a:srgbClr val="000000"/>
              </a:solidFill>
              <a:uFill>
                <a:solidFill>
                  <a:srgbClr val="FFFFFF"/>
                </a:solidFill>
              </a:uFill>
              <a:latin typeface="Arial"/>
            </a:endParaRPr>
          </a:p>
        </p:txBody>
      </p:sp>
      <p:sp>
        <p:nvSpPr>
          <p:cNvPr id="79" name="CustomShape 4"/>
          <p:cNvSpPr/>
          <p:nvPr/>
        </p:nvSpPr>
        <p:spPr>
          <a:xfrm>
            <a:off x="9000360" y="1882440"/>
            <a:ext cx="9600840" cy="35809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tr-TR" sz="2000" b="0" strike="noStrike" spc="-1">
                <a:solidFill>
                  <a:srgbClr val="1E1C11"/>
                </a:solidFill>
                <a:uFill>
                  <a:solidFill>
                    <a:srgbClr val="FFFFFF"/>
                  </a:solidFill>
                </a:uFill>
                <a:latin typeface="Open Sans"/>
                <a:ea typeface="Open Sans"/>
              </a:rPr>
              <a:t>Mantıksal Operatörler:</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AND ( &amp;&amp; )</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OR ( || )</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XOR ( ^ )</a:t>
            </a:r>
            <a:endParaRPr lang="tr-TR" sz="1800" b="0" strike="noStrike" spc="-1">
              <a:solidFill>
                <a:srgbClr val="000000"/>
              </a:solidFill>
              <a:uFill>
                <a:solidFill>
                  <a:srgbClr val="FFFFFF"/>
                </a:solidFill>
              </a:uFill>
              <a:latin typeface="Arial"/>
            </a:endParaRPr>
          </a:p>
          <a:p>
            <a:pPr marL="384120" lvl="3" indent="-383760">
              <a:lnSpc>
                <a:spcPct val="100000"/>
              </a:lnSpc>
              <a:buClr>
                <a:srgbClr val="1F497D"/>
              </a:buClr>
              <a:buFont typeface="Wingdings" charset="2"/>
              <a:buChar char=""/>
            </a:pPr>
            <a:r>
              <a:rPr lang="tr-TR" sz="2000" b="0" strike="noStrike" spc="-1">
                <a:solidFill>
                  <a:srgbClr val="1E1C11"/>
                </a:solidFill>
                <a:uFill>
                  <a:solidFill>
                    <a:srgbClr val="FFFFFF"/>
                  </a:solidFill>
                </a:uFill>
                <a:latin typeface="Open Sans"/>
                <a:ea typeface="Open Sans"/>
              </a:rPr>
              <a:t>NOT ( ! )</a:t>
            </a:r>
            <a:endParaRPr lang="tr-TR" sz="1800" b="0" strike="noStrike" spc="-1">
              <a:solidFill>
                <a:srgbClr val="000000"/>
              </a:solidFill>
              <a:uFill>
                <a:solidFill>
                  <a:srgbClr val="FFFFFF"/>
                </a:solidFill>
              </a:uFill>
              <a:latin typeface="Arial"/>
            </a:endParaRPr>
          </a:p>
          <a:p>
            <a:pPr>
              <a:lnSpc>
                <a:spcPct val="100000"/>
              </a:lnSpc>
            </a:pPr>
            <a:endParaRPr lang="tr-TR" sz="1800" b="0" strike="noStrike" spc="-1">
              <a:solidFill>
                <a:srgbClr val="000000"/>
              </a:solidFill>
              <a:uFill>
                <a:solidFill>
                  <a:srgbClr val="FFFFFF"/>
                </a:solidFill>
              </a:u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371600" y="685800"/>
            <a:ext cx="9600840" cy="1485720"/>
          </a:xfrm>
          <a:prstGeom prst="rect">
            <a:avLst/>
          </a:prstGeom>
          <a:noFill/>
          <a:ln>
            <a:noFill/>
          </a:ln>
        </p:spPr>
        <p:txBody>
          <a:bodyPr/>
          <a:lstStyle/>
          <a:p>
            <a:pPr>
              <a:lnSpc>
                <a:spcPct val="89000"/>
              </a:lnSpc>
            </a:pPr>
            <a:r>
              <a:rPr lang="tr-TR" sz="4400" b="0" strike="noStrike" spc="-1">
                <a:solidFill>
                  <a:srgbClr val="1F497D"/>
                </a:solidFill>
                <a:uFill>
                  <a:solidFill>
                    <a:srgbClr val="FFFFFF"/>
                  </a:solidFill>
                </a:uFill>
                <a:latin typeface="Franklin Gothic Book"/>
              </a:rPr>
              <a:t>Kullanıcıdan Veri Alma</a:t>
            </a:r>
            <a:endParaRPr lang="tr-TR" sz="1800" b="0" strike="noStrike" spc="-1">
              <a:solidFill>
                <a:srgbClr val="000000"/>
              </a:solidFill>
              <a:uFill>
                <a:solidFill>
                  <a:srgbClr val="FFFFFF"/>
                </a:solidFill>
              </a:uFill>
              <a:latin typeface="Franklin Gothic Book"/>
            </a:endParaRPr>
          </a:p>
        </p:txBody>
      </p:sp>
      <p:pic>
        <p:nvPicPr>
          <p:cNvPr id="81" name="İçerik Yer Tutucusu 3"/>
          <p:cNvPicPr/>
          <p:nvPr/>
        </p:nvPicPr>
        <p:blipFill>
          <a:blip r:embed="rId2"/>
          <a:stretch/>
        </p:blipFill>
        <p:spPr>
          <a:xfrm>
            <a:off x="10548720" y="5361120"/>
            <a:ext cx="1337400" cy="1337400"/>
          </a:xfrm>
          <a:prstGeom prst="rect">
            <a:avLst/>
          </a:prstGeom>
          <a:ln>
            <a:noFill/>
          </a:ln>
        </p:spPr>
      </p:pic>
      <p:sp>
        <p:nvSpPr>
          <p:cNvPr id="82" name="CustomShape 2"/>
          <p:cNvSpPr/>
          <p:nvPr/>
        </p:nvSpPr>
        <p:spPr>
          <a:xfrm>
            <a:off x="1463040" y="1621080"/>
            <a:ext cx="92350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1F497D"/>
              </a:buClr>
              <a:buFont typeface="Wingdings" charset="2"/>
              <a:buChar char=""/>
            </a:pPr>
            <a:r>
              <a:rPr lang="tr-TR" sz="1600" b="0" strike="noStrike" spc="-1">
                <a:solidFill>
                  <a:srgbClr val="000000"/>
                </a:solidFill>
                <a:uFill>
                  <a:solidFill>
                    <a:srgbClr val="FFFFFF"/>
                  </a:solidFill>
                </a:uFill>
                <a:latin typeface="Open Sans"/>
                <a:ea typeface="Open Sans"/>
              </a:rPr>
              <a:t>Klavyeden bir değer girmemiz isteniyorsa </a:t>
            </a:r>
            <a:r>
              <a:rPr lang="tr-TR" sz="1600" b="0" strike="noStrike" spc="-1">
                <a:solidFill>
                  <a:srgbClr val="17375E"/>
                </a:solidFill>
                <a:uFill>
                  <a:solidFill>
                    <a:srgbClr val="FFFFFF"/>
                  </a:solidFill>
                </a:uFill>
                <a:latin typeface="Open Sans"/>
                <a:ea typeface="Open Sans"/>
              </a:rPr>
              <a:t>”cin &gt;&gt;” </a:t>
            </a:r>
            <a:r>
              <a:rPr lang="tr-TR" sz="1600" b="0" strike="noStrike" spc="-1">
                <a:solidFill>
                  <a:srgbClr val="000000"/>
                </a:solidFill>
                <a:uFill>
                  <a:solidFill>
                    <a:srgbClr val="FFFFFF"/>
                  </a:solidFill>
                </a:uFill>
                <a:latin typeface="Open Sans"/>
                <a:ea typeface="Open Sans"/>
              </a:rPr>
              <a:t>ifadesi kullanılır.</a:t>
            </a:r>
            <a:endParaRPr lang="tr-TR" sz="1800" b="0" strike="noStrike" spc="-1">
              <a:solidFill>
                <a:srgbClr val="000000"/>
              </a:solidFill>
              <a:uFill>
                <a:solidFill>
                  <a:srgbClr val="FFFFFF"/>
                </a:solidFill>
              </a:uFill>
              <a:latin typeface="Arial"/>
            </a:endParaRPr>
          </a:p>
        </p:txBody>
      </p:sp>
      <p:sp>
        <p:nvSpPr>
          <p:cNvPr id="83" name="CustomShape 3"/>
          <p:cNvSpPr/>
          <p:nvPr/>
        </p:nvSpPr>
        <p:spPr>
          <a:xfrm>
            <a:off x="1463040" y="2171880"/>
            <a:ext cx="7597440" cy="25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1" strike="noStrike" spc="-1">
                <a:solidFill>
                  <a:srgbClr val="000000"/>
                </a:solidFill>
                <a:uFill>
                  <a:solidFill>
                    <a:srgbClr val="FFFFFF"/>
                  </a:solidFill>
                </a:uFill>
                <a:latin typeface="Franklin Gothic Book"/>
              </a:rPr>
              <a:t>int </a:t>
            </a:r>
            <a:r>
              <a:rPr lang="tr-TR" sz="1800" b="0" strike="noStrike" spc="-1">
                <a:solidFill>
                  <a:srgbClr val="000000"/>
                </a:solidFill>
                <a:uFill>
                  <a:solidFill>
                    <a:srgbClr val="FFFFFF"/>
                  </a:solidFill>
                </a:uFill>
                <a:latin typeface="Franklin Gothic Book"/>
              </a:rPr>
              <a:t>main() {
    </a:t>
            </a:r>
            <a:r>
              <a:rPr lang="tr-TR" sz="1800" b="1" strike="noStrike" spc="-1">
                <a:solidFill>
                  <a:srgbClr val="000000"/>
                </a:solidFill>
                <a:uFill>
                  <a:solidFill>
                    <a:srgbClr val="FFFFFF"/>
                  </a:solidFill>
                </a:uFill>
                <a:latin typeface="Franklin Gothic Book"/>
              </a:rPr>
              <a:t>int </a:t>
            </a:r>
            <a:r>
              <a:rPr lang="tr-TR" sz="1800" b="0" strike="noStrike" spc="-1">
                <a:solidFill>
                  <a:srgbClr val="000000"/>
                </a:solidFill>
                <a:uFill>
                  <a:solidFill>
                    <a:srgbClr val="FFFFFF"/>
                  </a:solidFill>
                </a:uFill>
                <a:latin typeface="Franklin Gothic Book"/>
              </a:rPr>
              <a:t>sayi;
    cout &lt;&lt; </a:t>
            </a:r>
            <a:r>
              <a:rPr lang="tr-TR" sz="1800" b="1" strike="noStrike" spc="-1">
                <a:solidFill>
                  <a:srgbClr val="1F497D"/>
                </a:solidFill>
                <a:uFill>
                  <a:solidFill>
                    <a:srgbClr val="FFFFFF"/>
                  </a:solidFill>
                </a:uFill>
                <a:latin typeface="Franklin Gothic Book"/>
              </a:rPr>
              <a:t>"Lütfen bir sayı giriniz: ” </a:t>
            </a:r>
            <a:r>
              <a:rPr lang="tr-TR" sz="1800" b="0" strike="noStrike" spc="-1">
                <a:solidFill>
                  <a:srgbClr val="000000"/>
                </a:solidFill>
                <a:uFill>
                  <a:solidFill>
                    <a:srgbClr val="FFFFFF"/>
                  </a:solidFill>
                </a:uFill>
                <a:latin typeface="Franklin Gothic Book"/>
              </a:rPr>
              <a:t>;
    cin &gt;&gt; sayi;
    cout&lt;&lt; </a:t>
            </a:r>
            <a:r>
              <a:rPr lang="tr-TR" sz="1800" b="1" strike="noStrike" spc="-1">
                <a:solidFill>
                  <a:srgbClr val="1F497D"/>
                </a:solidFill>
                <a:uFill>
                  <a:solidFill>
                    <a:srgbClr val="FFFFFF"/>
                  </a:solidFill>
                </a:uFill>
                <a:latin typeface="Franklin Gothic Book"/>
              </a:rPr>
              <a:t>"Girilen sayı: ” </a:t>
            </a:r>
            <a:r>
              <a:rPr lang="tr-TR" sz="1800" b="0" strike="noStrike" spc="-1">
                <a:solidFill>
                  <a:srgbClr val="000000"/>
                </a:solidFill>
                <a:uFill>
                  <a:solidFill>
                    <a:srgbClr val="FFFFFF"/>
                  </a:solidFill>
                </a:uFill>
                <a:latin typeface="Franklin Gothic Book"/>
              </a:rPr>
              <a:t>&lt;&lt; sayi &lt;&lt; endl;
    </a:t>
            </a:r>
            <a:r>
              <a:rPr lang="tr-TR" sz="1800" b="1" strike="noStrike" spc="-1">
                <a:solidFill>
                  <a:srgbClr val="000000"/>
                </a:solidFill>
                <a:uFill>
                  <a:solidFill>
                    <a:srgbClr val="FFFFFF"/>
                  </a:solidFill>
                </a:uFill>
                <a:latin typeface="Franklin Gothic Book"/>
              </a:rPr>
              <a:t>return </a:t>
            </a:r>
            <a:r>
              <a:rPr lang="tr-TR" sz="1800" b="0" strike="noStrike" spc="-1">
                <a:solidFill>
                  <a:srgbClr val="000000"/>
                </a:solidFill>
                <a:uFill>
                  <a:solidFill>
                    <a:srgbClr val="FFFFFF"/>
                  </a:solidFill>
                </a:uFill>
                <a:latin typeface="Franklin Gothic Book"/>
              </a:rPr>
              <a:t>0;
}</a:t>
            </a:r>
            <a:endParaRPr lang="tr-TR" sz="1800" b="0" strike="noStrike" spc="-1">
              <a:solidFill>
                <a:srgbClr val="000000"/>
              </a:solidFill>
              <a:uFill>
                <a:solidFill>
                  <a:srgbClr val="FFFFFF"/>
                </a:solidFill>
              </a:uFill>
              <a:latin typeface="Arial"/>
            </a:endParaRPr>
          </a:p>
        </p:txBody>
      </p:sp>
      <p:sp>
        <p:nvSpPr>
          <p:cNvPr id="84" name="CustomShape 4"/>
          <p:cNvSpPr/>
          <p:nvPr/>
        </p:nvSpPr>
        <p:spPr>
          <a:xfrm rot="20365200">
            <a:off x="851760" y="4039200"/>
            <a:ext cx="7597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9BBB59"/>
                </a:solidFill>
                <a:uFill>
                  <a:solidFill>
                    <a:srgbClr val="FFFFFF"/>
                  </a:solidFill>
                </a:uFill>
                <a:latin typeface="Franklin Gothic Book"/>
              </a:rPr>
              <a:t>Ekran Çıktısı:</a:t>
            </a:r>
            <a:endParaRPr lang="tr-TR" sz="1800" b="0" strike="noStrike" spc="-1">
              <a:solidFill>
                <a:srgbClr val="000000"/>
              </a:solidFill>
              <a:uFill>
                <a:solidFill>
                  <a:srgbClr val="FFFFFF"/>
                </a:solidFill>
              </a:uFill>
              <a:latin typeface="Arial"/>
            </a:endParaRPr>
          </a:p>
        </p:txBody>
      </p:sp>
      <p:sp>
        <p:nvSpPr>
          <p:cNvPr id="85" name="CustomShape 5"/>
          <p:cNvSpPr/>
          <p:nvPr/>
        </p:nvSpPr>
        <p:spPr>
          <a:xfrm>
            <a:off x="1662480" y="5521320"/>
            <a:ext cx="7597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a:solidFill>
                  <a:srgbClr val="404040"/>
                </a:solidFill>
                <a:uFill>
                  <a:solidFill>
                    <a:srgbClr val="FFFFFF"/>
                  </a:solidFill>
                </a:uFill>
                <a:latin typeface="Franklin Gothic Book"/>
              </a:rPr>
              <a:t>Lütfen bir sayı giriniz: 53</a:t>
            </a:r>
            <a:endParaRPr lang="tr-TR" sz="1800" b="0" strike="noStrike" spc="-1">
              <a:solidFill>
                <a:srgbClr val="000000"/>
              </a:solidFill>
              <a:uFill>
                <a:solidFill>
                  <a:srgbClr val="FFFFFF"/>
                </a:solidFill>
              </a:uFill>
              <a:latin typeface="Arial"/>
            </a:endParaRPr>
          </a:p>
          <a:p>
            <a:pPr>
              <a:lnSpc>
                <a:spcPct val="100000"/>
              </a:lnSpc>
            </a:pPr>
            <a:r>
              <a:rPr lang="tr-TR" sz="1800" b="0" strike="noStrike" spc="-1">
                <a:solidFill>
                  <a:srgbClr val="404040"/>
                </a:solidFill>
                <a:uFill>
                  <a:solidFill>
                    <a:srgbClr val="FFFFFF"/>
                  </a:solidFill>
                </a:uFill>
                <a:latin typeface="Franklin Gothic Book"/>
              </a:rPr>
              <a:t>Girilen sayı: 53</a:t>
            </a:r>
            <a:endParaRPr lang="tr-TR" sz="1800" b="0" strike="noStrike" spc="-1">
              <a:solidFill>
                <a:srgbClr val="000000"/>
              </a:solidFill>
              <a:uFill>
                <a:solidFill>
                  <a:srgbClr val="FFFFFF"/>
                </a:solidFill>
              </a:u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Crop</Template>
  <TotalTime>480</TotalTime>
  <Words>921</Words>
  <Application>Microsoft Macintosh PowerPoint</Application>
  <PresentationFormat>Geniş Ekran</PresentationFormat>
  <Paragraphs>207</Paragraphs>
  <Slides>24</Slides>
  <Notes>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24</vt:i4>
      </vt:variant>
    </vt:vector>
  </HeadingPairs>
  <TitlesOfParts>
    <vt:vector size="32" baseType="lpstr">
      <vt:lpstr>DejaVu Sans</vt:lpstr>
      <vt:lpstr>Franklin Gothic Book</vt:lpstr>
      <vt:lpstr>Open Sans</vt:lpstr>
      <vt:lpstr>Symbol</vt:lpstr>
      <vt:lpstr>Times New Roman</vt:lpstr>
      <vt:lpstr>Wingdings</vt:lpstr>
      <vt:lpstr>Arial</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subject/>
  <dc:creator>Microsoft Office Kullanıcısı</dc:creator>
  <dc:description/>
  <cp:lastModifiedBy>Microsoft Office Kullanıcısı</cp:lastModifiedBy>
  <cp:revision>47</cp:revision>
  <dcterms:created xsi:type="dcterms:W3CDTF">2018-02-26T15:43:22Z</dcterms:created>
  <dcterms:modified xsi:type="dcterms:W3CDTF">2018-03-02T18:55:26Z</dcterms:modified>
  <dc:language>tr-TR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15.0041</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Geniş Ekran</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