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73" r:id="rId4"/>
    <p:sldId id="290" r:id="rId5"/>
    <p:sldId id="275" r:id="rId6"/>
    <p:sldId id="277" r:id="rId7"/>
    <p:sldId id="284" r:id="rId8"/>
    <p:sldId id="260" r:id="rId9"/>
    <p:sldId id="292" r:id="rId10"/>
    <p:sldId id="294" r:id="rId11"/>
    <p:sldId id="291" r:id="rId12"/>
    <p:sldId id="295" r:id="rId13"/>
    <p:sldId id="285" r:id="rId14"/>
  </p:sldIdLst>
  <p:sldSz cx="9144000" cy="5143500" type="screen16x9"/>
  <p:notesSz cx="6858000" cy="9144000"/>
  <p:embeddedFontLst>
    <p:embeddedFont>
      <p:font typeface="Lora" pitchFamily="2" charset="0"/>
      <p:regular r:id="rId16"/>
      <p:bold r:id="rId17"/>
      <p:italic r:id="rId18"/>
      <p:boldItalic r:id="rId19"/>
    </p:embeddedFont>
    <p:embeddedFont>
      <p:font typeface="Quattrocento Sans" panose="02020500000000000000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標楷體" panose="03000509000000000000" pitchFamily="65" charset="-12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/>
    <p:restoredTop sz="94671"/>
  </p:normalViewPr>
  <p:slideViewPr>
    <p:cSldViewPr snapToGrid="0">
      <p:cViewPr varScale="1">
        <p:scale>
          <a:sx n="141" d="100"/>
          <a:sy n="141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4b7cf2a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4b7cf2a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45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4b7cf2a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4b7cf2a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71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4b7cf2a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4b7cf2a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26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4b7cf2a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4b7cf2a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41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4b7cf2a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4b7cf2a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0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28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4b7cf2a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4b7cf2a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4b7cf2a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4b7cf2a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61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52068490/article/details/12325344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post/703081312619069441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u_14114084/36528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2670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TW" sz="2800" dirty="0">
                <a:latin typeface="Trebuchet MS"/>
                <a:ea typeface="Trebuchet MS"/>
                <a:cs typeface="Trebuchet MS"/>
                <a:sym typeface="Trebuchet MS"/>
              </a:rPr>
              <a:t>405 BBLAB</a:t>
            </a:r>
            <a:br>
              <a:rPr lang="en" dirty="0"/>
            </a:br>
            <a:r>
              <a:rPr lang="en" dirty="0"/>
              <a:t>Summer Course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2205751" y="3111224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2023/0</a:t>
            </a:r>
            <a:r>
              <a:rPr lang="en-US" altLang="zh-TW" dirty="0"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altLang="zh-TW" dirty="0">
                <a:latin typeface="Trebuchet MS"/>
                <a:ea typeface="Trebuchet MS"/>
                <a:cs typeface="Trebuchet MS"/>
                <a:sym typeface="Trebuchet MS"/>
              </a:rPr>
              <a:t>09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8884-5413-4955-B9C3-D7C969D3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49F54D-F141-4794-8B06-1C2D1AE19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6ECC41-C1A4-4545-B9BC-580C68B77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23D0743E-CDF9-4034-B059-46CBE7910FFC}"/>
              </a:ext>
            </a:extLst>
          </p:cNvPr>
          <p:cNvGrpSpPr/>
          <p:nvPr/>
        </p:nvGrpSpPr>
        <p:grpSpPr>
          <a:xfrm>
            <a:off x="0" y="0"/>
            <a:ext cx="9143999" cy="5143500"/>
            <a:chOff x="0" y="0"/>
            <a:chExt cx="9176315" cy="5707303"/>
          </a:xfrm>
        </p:grpSpPr>
        <p:sp>
          <p:nvSpPr>
            <p:cNvPr id="5" name="Rectangle 110">
              <a:extLst>
                <a:ext uri="{FF2B5EF4-FFF2-40B4-BE49-F238E27FC236}">
                  <a16:creationId xmlns:a16="http://schemas.microsoft.com/office/drawing/2014/main" id="{BF4263DE-FEA1-48E5-9EBE-5857EBAA32A7}"/>
                </a:ext>
              </a:extLst>
            </p:cNvPr>
            <p:cNvSpPr/>
            <p:nvPr/>
          </p:nvSpPr>
          <p:spPr>
            <a:xfrm>
              <a:off x="4465331" y="0"/>
              <a:ext cx="4710984" cy="5707303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Rectangle 99">
              <a:extLst>
                <a:ext uri="{FF2B5EF4-FFF2-40B4-BE49-F238E27FC236}">
                  <a16:creationId xmlns:a16="http://schemas.microsoft.com/office/drawing/2014/main" id="{B5D12147-9550-4E51-BE42-B9A8A2290BB1}"/>
                </a:ext>
              </a:extLst>
            </p:cNvPr>
            <p:cNvSpPr/>
            <p:nvPr/>
          </p:nvSpPr>
          <p:spPr>
            <a:xfrm>
              <a:off x="0" y="0"/>
              <a:ext cx="4465331" cy="5707303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" name="Straight Connector 73">
              <a:extLst>
                <a:ext uri="{FF2B5EF4-FFF2-40B4-BE49-F238E27FC236}">
                  <a16:creationId xmlns:a16="http://schemas.microsoft.com/office/drawing/2014/main" id="{90F48688-06EA-48BC-8E14-4437564AC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8695" y="515995"/>
              <a:ext cx="871476" cy="9937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6">
              <a:extLst>
                <a:ext uri="{FF2B5EF4-FFF2-40B4-BE49-F238E27FC236}">
                  <a16:creationId xmlns:a16="http://schemas.microsoft.com/office/drawing/2014/main" id="{2FA0E9AA-DA39-445D-9EBD-B52776F05F2E}"/>
                </a:ext>
              </a:extLst>
            </p:cNvPr>
            <p:cNvCxnSpPr>
              <a:endCxn id="44" idx="1"/>
            </p:cNvCxnSpPr>
            <p:nvPr/>
          </p:nvCxnSpPr>
          <p:spPr>
            <a:xfrm flipV="1">
              <a:off x="6954581" y="3917431"/>
              <a:ext cx="493875" cy="44030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4">
              <a:extLst>
                <a:ext uri="{FF2B5EF4-FFF2-40B4-BE49-F238E27FC236}">
                  <a16:creationId xmlns:a16="http://schemas.microsoft.com/office/drawing/2014/main" id="{3FBAAECF-680E-43F7-B6EF-121EDF16238C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6845615" y="4009634"/>
              <a:ext cx="591360" cy="6813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67">
              <a:extLst>
                <a:ext uri="{FF2B5EF4-FFF2-40B4-BE49-F238E27FC236}">
                  <a16:creationId xmlns:a16="http://schemas.microsoft.com/office/drawing/2014/main" id="{3550AEE6-17E0-444A-B61D-F10871FB0AAD}"/>
                </a:ext>
              </a:extLst>
            </p:cNvPr>
            <p:cNvCxnSpPr>
              <a:endCxn id="48" idx="6"/>
            </p:cNvCxnSpPr>
            <p:nvPr/>
          </p:nvCxnSpPr>
          <p:spPr>
            <a:xfrm flipH="1" flipV="1">
              <a:off x="5288169" y="2873101"/>
              <a:ext cx="783270" cy="139295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70">
              <a:extLst>
                <a:ext uri="{FF2B5EF4-FFF2-40B4-BE49-F238E27FC236}">
                  <a16:creationId xmlns:a16="http://schemas.microsoft.com/office/drawing/2014/main" id="{40C5B217-1767-49B8-811B-2B4765B06DCC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5288169" y="1953514"/>
              <a:ext cx="863623" cy="9195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61">
              <a:extLst>
                <a:ext uri="{FF2B5EF4-FFF2-40B4-BE49-F238E27FC236}">
                  <a16:creationId xmlns:a16="http://schemas.microsoft.com/office/drawing/2014/main" id="{56ACEF14-1BEF-4079-B961-9EBFA67C6C76}"/>
                </a:ext>
              </a:extLst>
            </p:cNvPr>
            <p:cNvCxnSpPr>
              <a:stCxn id="30" idx="3"/>
              <a:endCxn id="48" idx="2"/>
            </p:cNvCxnSpPr>
            <p:nvPr/>
          </p:nvCxnSpPr>
          <p:spPr>
            <a:xfrm flipV="1">
              <a:off x="2998294" y="2873101"/>
              <a:ext cx="550722" cy="130194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64">
              <a:extLst>
                <a:ext uri="{FF2B5EF4-FFF2-40B4-BE49-F238E27FC236}">
                  <a16:creationId xmlns:a16="http://schemas.microsoft.com/office/drawing/2014/main" id="{099DB5DE-30B8-4A82-909C-AABC6E690ABC}"/>
                </a:ext>
              </a:extLst>
            </p:cNvPr>
            <p:cNvCxnSpPr>
              <a:stCxn id="37" idx="3"/>
              <a:endCxn id="48" idx="2"/>
            </p:cNvCxnSpPr>
            <p:nvPr/>
          </p:nvCxnSpPr>
          <p:spPr>
            <a:xfrm>
              <a:off x="3015111" y="2079484"/>
              <a:ext cx="533905" cy="79361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8B950901-88EC-49A0-BFE0-22676A62356D}"/>
                </a:ext>
              </a:extLst>
            </p:cNvPr>
            <p:cNvSpPr txBox="1"/>
            <p:nvPr/>
          </p:nvSpPr>
          <p:spPr>
            <a:xfrm>
              <a:off x="37961" y="5211532"/>
              <a:ext cx="1516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Frontend</a:t>
              </a:r>
            </a:p>
          </p:txBody>
        </p: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6E190F1C-8F43-4678-9A17-624CCE572FF2}"/>
                </a:ext>
              </a:extLst>
            </p:cNvPr>
            <p:cNvSpPr txBox="1"/>
            <p:nvPr/>
          </p:nvSpPr>
          <p:spPr>
            <a:xfrm>
              <a:off x="7671126" y="51730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Backend</a:t>
              </a: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1ED8F869-7D33-48D4-9F65-63474BA4AC57}"/>
                </a:ext>
              </a:extLst>
            </p:cNvPr>
            <p:cNvSpPr txBox="1"/>
            <p:nvPr/>
          </p:nvSpPr>
          <p:spPr>
            <a:xfrm>
              <a:off x="1660500" y="2780933"/>
              <a:ext cx="134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Mobile APPs</a:t>
              </a: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921A7405-C24A-4467-AD67-05B78F6A0F4A}"/>
                </a:ext>
              </a:extLst>
            </p:cNvPr>
            <p:cNvSpPr txBox="1"/>
            <p:nvPr/>
          </p:nvSpPr>
          <p:spPr>
            <a:xfrm>
              <a:off x="1883056" y="4882170"/>
              <a:ext cx="921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Website</a:t>
              </a:r>
            </a:p>
          </p:txBody>
        </p:sp>
        <p:sp>
          <p:nvSpPr>
            <p:cNvPr id="26" name="TextBox 14">
              <a:extLst>
                <a:ext uri="{FF2B5EF4-FFF2-40B4-BE49-F238E27FC236}">
                  <a16:creationId xmlns:a16="http://schemas.microsoft.com/office/drawing/2014/main" id="{0F7DA3ED-0731-4750-963E-ED4BFC3E6920}"/>
                </a:ext>
              </a:extLst>
            </p:cNvPr>
            <p:cNvSpPr txBox="1"/>
            <p:nvPr/>
          </p:nvSpPr>
          <p:spPr>
            <a:xfrm>
              <a:off x="4161147" y="3792688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F85C2D7D-8603-4D94-B456-79110C3FA56D}"/>
                </a:ext>
              </a:extLst>
            </p:cNvPr>
            <p:cNvSpPr txBox="1"/>
            <p:nvPr/>
          </p:nvSpPr>
          <p:spPr>
            <a:xfrm>
              <a:off x="6140479" y="2747823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Server</a:t>
              </a:r>
            </a:p>
          </p:txBody>
        </p:sp>
        <p:sp>
          <p:nvSpPr>
            <p:cNvPr id="28" name="TextBox 21">
              <a:extLst>
                <a:ext uri="{FF2B5EF4-FFF2-40B4-BE49-F238E27FC236}">
                  <a16:creationId xmlns:a16="http://schemas.microsoft.com/office/drawing/2014/main" id="{9CC4F6A4-56D2-47FC-BAA5-A07F4F68A378}"/>
                </a:ext>
              </a:extLst>
            </p:cNvPr>
            <p:cNvSpPr txBox="1"/>
            <p:nvPr/>
          </p:nvSpPr>
          <p:spPr>
            <a:xfrm>
              <a:off x="5804034" y="4834499"/>
              <a:ext cx="1475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Other sources</a:t>
              </a:r>
            </a:p>
          </p:txBody>
        </p:sp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6CA6B22D-B8FA-4B25-AABC-34F48E007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5962" y="3489246"/>
              <a:ext cx="1362332" cy="1371600"/>
            </a:xfrm>
            <a:prstGeom prst="rect">
              <a:avLst/>
            </a:prstGeom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EC048E1B-02AD-48B3-8F77-25692E4AE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AD47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45410" y="2155220"/>
              <a:ext cx="1085154" cy="1088845"/>
            </a:xfrm>
            <a:prstGeom prst="rect">
              <a:avLst/>
            </a:prstGeom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73751782-420F-4239-8925-A2149F9A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70AD47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47243" y="682938"/>
              <a:ext cx="1081489" cy="1088846"/>
            </a:xfrm>
            <a:prstGeom prst="rect">
              <a:avLst/>
            </a:prstGeom>
          </p:spPr>
        </p:pic>
        <p:sp>
          <p:nvSpPr>
            <p:cNvPr id="33" name="TextBox 35">
              <a:extLst>
                <a:ext uri="{FF2B5EF4-FFF2-40B4-BE49-F238E27FC236}">
                  <a16:creationId xmlns:a16="http://schemas.microsoft.com/office/drawing/2014/main" id="{F43EDD8E-EBDD-4DF2-A4D5-A5B4D6AAC3AA}"/>
                </a:ext>
              </a:extLst>
            </p:cNvPr>
            <p:cNvSpPr txBox="1"/>
            <p:nvPr/>
          </p:nvSpPr>
          <p:spPr>
            <a:xfrm>
              <a:off x="342994" y="1734694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Android</a:t>
              </a:r>
            </a:p>
          </p:txBody>
        </p:sp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0C5E7A3F-005D-4846-90AB-B7BAD516AED0}"/>
                </a:ext>
              </a:extLst>
            </p:cNvPr>
            <p:cNvSpPr txBox="1"/>
            <p:nvPr/>
          </p:nvSpPr>
          <p:spPr>
            <a:xfrm>
              <a:off x="524934" y="321742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iOS</a:t>
              </a:r>
            </a:p>
          </p:txBody>
        </p:sp>
        <p:cxnSp>
          <p:nvCxnSpPr>
            <p:cNvPr id="35" name="Straight Connector 29">
              <a:extLst>
                <a:ext uri="{FF2B5EF4-FFF2-40B4-BE49-F238E27FC236}">
                  <a16:creationId xmlns:a16="http://schemas.microsoft.com/office/drawing/2014/main" id="{6EC61F48-A829-4845-9C80-3293D9681E61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1330564" y="1999042"/>
              <a:ext cx="366956" cy="7006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9">
              <a:extLst>
                <a:ext uri="{FF2B5EF4-FFF2-40B4-BE49-F238E27FC236}">
                  <a16:creationId xmlns:a16="http://schemas.microsoft.com/office/drawing/2014/main" id="{D24C3D44-0252-44E3-B341-F2E4F70B3D8C}"/>
                </a:ext>
              </a:extLst>
            </p:cNvPr>
            <p:cNvCxnSpPr>
              <a:stCxn id="32" idx="3"/>
              <a:endCxn id="37" idx="1"/>
            </p:cNvCxnSpPr>
            <p:nvPr/>
          </p:nvCxnSpPr>
          <p:spPr>
            <a:xfrm>
              <a:off x="1328732" y="1227361"/>
              <a:ext cx="324047" cy="85212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37" name="Picture 16">
              <a:extLst>
                <a:ext uri="{FF2B5EF4-FFF2-40B4-BE49-F238E27FC236}">
                  <a16:creationId xmlns:a16="http://schemas.microsoft.com/office/drawing/2014/main" id="{22715778-060F-4064-9661-76734F755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2779" y="1393684"/>
              <a:ext cx="1362332" cy="1371600"/>
            </a:xfrm>
            <a:prstGeom prst="rect">
              <a:avLst/>
            </a:prstGeom>
          </p:spPr>
        </p:pic>
        <p:pic>
          <p:nvPicPr>
            <p:cNvPr id="40" name="Picture 34">
              <a:extLst>
                <a:ext uri="{FF2B5EF4-FFF2-40B4-BE49-F238E27FC236}">
                  <a16:creationId xmlns:a16="http://schemas.microsoft.com/office/drawing/2014/main" id="{923F6BC1-D658-428F-86F1-BD9E08D5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1356" y="3495327"/>
              <a:ext cx="1367246" cy="1371600"/>
            </a:xfrm>
            <a:prstGeom prst="rect">
              <a:avLst/>
            </a:prstGeom>
          </p:spPr>
        </p:pic>
        <p:pic>
          <p:nvPicPr>
            <p:cNvPr id="44" name="Picture 40">
              <a:extLst>
                <a:ext uri="{FF2B5EF4-FFF2-40B4-BE49-F238E27FC236}">
                  <a16:creationId xmlns:a16="http://schemas.microsoft.com/office/drawing/2014/main" id="{D4661E44-5A15-4B52-A710-C5B7D0C5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48456" y="3653380"/>
              <a:ext cx="524534" cy="528102"/>
            </a:xfrm>
            <a:prstGeom prst="rect">
              <a:avLst/>
            </a:prstGeom>
          </p:spPr>
        </p:pic>
        <p:pic>
          <p:nvPicPr>
            <p:cNvPr id="45" name="Picture 41">
              <a:extLst>
                <a:ext uri="{FF2B5EF4-FFF2-40B4-BE49-F238E27FC236}">
                  <a16:creationId xmlns:a16="http://schemas.microsoft.com/office/drawing/2014/main" id="{77C1353D-479F-4899-BF0E-325778512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6975" y="4426909"/>
              <a:ext cx="524534" cy="528102"/>
            </a:xfrm>
            <a:prstGeom prst="rect">
              <a:avLst/>
            </a:prstGeom>
          </p:spPr>
        </p:pic>
        <p:pic>
          <p:nvPicPr>
            <p:cNvPr id="47" name="Picture 43">
              <a:extLst>
                <a:ext uri="{FF2B5EF4-FFF2-40B4-BE49-F238E27FC236}">
                  <a16:creationId xmlns:a16="http://schemas.microsoft.com/office/drawing/2014/main" id="{C800E733-D879-4B73-876C-290F40C1E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42244" y="92427"/>
              <a:ext cx="916193" cy="922426"/>
            </a:xfrm>
            <a:prstGeom prst="rect">
              <a:avLst/>
            </a:prstGeom>
          </p:spPr>
        </p:pic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B6395C05-C619-446B-9831-0F657DCB349E}"/>
                </a:ext>
              </a:extLst>
            </p:cNvPr>
            <p:cNvSpPr/>
            <p:nvPr/>
          </p:nvSpPr>
          <p:spPr>
            <a:xfrm>
              <a:off x="3549016" y="1999042"/>
              <a:ext cx="1739153" cy="1748118"/>
            </a:xfrm>
            <a:prstGeom prst="ellipse">
              <a:avLst/>
            </a:prstGeom>
            <a:solidFill>
              <a:srgbClr val="FFFF00"/>
            </a:solidFill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49" name="Picture 15">
              <a:extLst>
                <a:ext uri="{FF2B5EF4-FFF2-40B4-BE49-F238E27FC236}">
                  <a16:creationId xmlns:a16="http://schemas.microsoft.com/office/drawing/2014/main" id="{4D56C66C-2A9D-484C-A535-9BC5E713D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9291" y="2375561"/>
              <a:ext cx="1078599" cy="1078599"/>
            </a:xfrm>
            <a:prstGeom prst="rect">
              <a:avLst/>
            </a:prstGeom>
          </p:spPr>
        </p:pic>
        <p:sp>
          <p:nvSpPr>
            <p:cNvPr id="50" name="TextBox 87">
              <a:extLst>
                <a:ext uri="{FF2B5EF4-FFF2-40B4-BE49-F238E27FC236}">
                  <a16:creationId xmlns:a16="http://schemas.microsoft.com/office/drawing/2014/main" id="{5DA5742E-96EA-4364-A732-F94C75773B5E}"/>
                </a:ext>
              </a:extLst>
            </p:cNvPr>
            <p:cNvSpPr txBox="1"/>
            <p:nvPr/>
          </p:nvSpPr>
          <p:spPr>
            <a:xfrm>
              <a:off x="7769531" y="995562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WSN</a:t>
              </a:r>
            </a:p>
          </p:txBody>
        </p:sp>
        <p:pic>
          <p:nvPicPr>
            <p:cNvPr id="55" name="Picture 91">
              <a:extLst>
                <a:ext uri="{FF2B5EF4-FFF2-40B4-BE49-F238E27FC236}">
                  <a16:creationId xmlns:a16="http://schemas.microsoft.com/office/drawing/2014/main" id="{69CFCB26-3EAB-439D-A67C-A248B068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78121" y="2457660"/>
              <a:ext cx="908222" cy="914400"/>
            </a:xfrm>
            <a:prstGeom prst="rect">
              <a:avLst/>
            </a:prstGeom>
          </p:spPr>
        </p:pic>
        <p:pic>
          <p:nvPicPr>
            <p:cNvPr id="56" name="Picture 92">
              <a:extLst>
                <a:ext uri="{FF2B5EF4-FFF2-40B4-BE49-F238E27FC236}">
                  <a16:creationId xmlns:a16="http://schemas.microsoft.com/office/drawing/2014/main" id="{D8B69FF4-4A78-466F-8E41-59D8523E6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78121" y="1319264"/>
              <a:ext cx="908222" cy="914400"/>
            </a:xfrm>
            <a:prstGeom prst="rect">
              <a:avLst/>
            </a:prstGeom>
          </p:spPr>
        </p:pic>
        <p:sp>
          <p:nvSpPr>
            <p:cNvPr id="57" name="TextBox 103">
              <a:extLst>
                <a:ext uri="{FF2B5EF4-FFF2-40B4-BE49-F238E27FC236}">
                  <a16:creationId xmlns:a16="http://schemas.microsoft.com/office/drawing/2014/main" id="{162BB09C-D56D-48B9-B57B-35195C663F8C}"/>
                </a:ext>
              </a:extLst>
            </p:cNvPr>
            <p:cNvSpPr txBox="1"/>
            <p:nvPr/>
          </p:nvSpPr>
          <p:spPr>
            <a:xfrm>
              <a:off x="7436975" y="2195617"/>
              <a:ext cx="15840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Sticky paper camera</a:t>
              </a:r>
            </a:p>
          </p:txBody>
        </p:sp>
        <p:sp>
          <p:nvSpPr>
            <p:cNvPr id="58" name="TextBox 104">
              <a:extLst>
                <a:ext uri="{FF2B5EF4-FFF2-40B4-BE49-F238E27FC236}">
                  <a16:creationId xmlns:a16="http://schemas.microsoft.com/office/drawing/2014/main" id="{89BDDA74-7F2C-4F19-933B-EF3893B45EFA}"/>
                </a:ext>
              </a:extLst>
            </p:cNvPr>
            <p:cNvSpPr txBox="1"/>
            <p:nvPr/>
          </p:nvSpPr>
          <p:spPr>
            <a:xfrm>
              <a:off x="7361634" y="3325763"/>
              <a:ext cx="1659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Plant disease camera</a:t>
              </a:r>
            </a:p>
          </p:txBody>
        </p:sp>
        <p:sp>
          <p:nvSpPr>
            <p:cNvPr id="59" name="TextBox 107">
              <a:extLst>
                <a:ext uri="{FF2B5EF4-FFF2-40B4-BE49-F238E27FC236}">
                  <a16:creationId xmlns:a16="http://schemas.microsoft.com/office/drawing/2014/main" id="{C8B97F5C-048F-49B5-A8B2-24DE200270D9}"/>
                </a:ext>
              </a:extLst>
            </p:cNvPr>
            <p:cNvSpPr txBox="1"/>
            <p:nvPr/>
          </p:nvSpPr>
          <p:spPr>
            <a:xfrm>
              <a:off x="7262088" y="4160157"/>
              <a:ext cx="9669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Tainan DARES</a:t>
              </a:r>
            </a:p>
          </p:txBody>
        </p:sp>
        <p:sp>
          <p:nvSpPr>
            <p:cNvPr id="60" name="TextBox 108">
              <a:extLst>
                <a:ext uri="{FF2B5EF4-FFF2-40B4-BE49-F238E27FC236}">
                  <a16:creationId xmlns:a16="http://schemas.microsoft.com/office/drawing/2014/main" id="{2678F16D-4551-4CB8-9889-BB9923B185FE}"/>
                </a:ext>
              </a:extLst>
            </p:cNvPr>
            <p:cNvSpPr txBox="1"/>
            <p:nvPr/>
          </p:nvSpPr>
          <p:spPr>
            <a:xfrm>
              <a:off x="7475463" y="4957187"/>
              <a:ext cx="4475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TARI</a:t>
              </a:r>
            </a:p>
          </p:txBody>
        </p:sp>
        <p:pic>
          <p:nvPicPr>
            <p:cNvPr id="61" name="Picture 112">
              <a:extLst>
                <a:ext uri="{FF2B5EF4-FFF2-40B4-BE49-F238E27FC236}">
                  <a16:creationId xmlns:a16="http://schemas.microsoft.com/office/drawing/2014/main" id="{DB0F8247-09FA-41C2-BBB6-D6A878F3E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19816" y="288860"/>
              <a:ext cx="2731540" cy="1004268"/>
            </a:xfrm>
            <a:prstGeom prst="rect">
              <a:avLst/>
            </a:prstGeom>
          </p:spPr>
        </p:pic>
        <p:cxnSp>
          <p:nvCxnSpPr>
            <p:cNvPr id="62" name="Straight Connector 60">
              <a:extLst>
                <a:ext uri="{FF2B5EF4-FFF2-40B4-BE49-F238E27FC236}">
                  <a16:creationId xmlns:a16="http://schemas.microsoft.com/office/drawing/2014/main" id="{027C5B6E-F824-45D7-8AAC-F2A74BF3FCB8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7024643" y="1776464"/>
              <a:ext cx="653478" cy="2225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3">
              <a:extLst>
                <a:ext uri="{FF2B5EF4-FFF2-40B4-BE49-F238E27FC236}">
                  <a16:creationId xmlns:a16="http://schemas.microsoft.com/office/drawing/2014/main" id="{595F0EEA-C67C-425F-8437-B38458AD61DC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7024643" y="2472617"/>
              <a:ext cx="653478" cy="44224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64" name="Picture 44">
              <a:extLst>
                <a:ext uri="{FF2B5EF4-FFF2-40B4-BE49-F238E27FC236}">
                  <a16:creationId xmlns:a16="http://schemas.microsoft.com/office/drawing/2014/main" id="{3274F3C9-07BB-4844-9B7D-D0D7B6EA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5948" y="1368757"/>
              <a:ext cx="136233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95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8" name="Google Shape;13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9DE8EC-46B7-4A72-86CA-5EC2673E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15" y="2405546"/>
            <a:ext cx="1870923" cy="24951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CA10C3C-C741-4CB3-A4A3-8352806B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95" y="594298"/>
            <a:ext cx="3229053" cy="4306374"/>
          </a:xfrm>
          <a:prstGeom prst="rect">
            <a:avLst/>
          </a:prstGeom>
        </p:spPr>
      </p:pic>
      <p:sp>
        <p:nvSpPr>
          <p:cNvPr id="16" name="Google Shape;136;p16">
            <a:extLst>
              <a:ext uri="{FF2B5EF4-FFF2-40B4-BE49-F238E27FC236}">
                <a16:creationId xmlns:a16="http://schemas.microsoft.com/office/drawing/2014/main" id="{A4679B39-244A-44AE-B3C8-386CBCA72C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2610" y="1324155"/>
            <a:ext cx="226542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SHT20</a:t>
            </a:r>
          </a:p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SGP30(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杜邦線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GY30</a:t>
            </a:r>
          </a:p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 Camera</a:t>
            </a:r>
          </a:p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Fan</a:t>
            </a:r>
          </a:p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Dongle</a:t>
            </a:r>
          </a:p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PCB</a:t>
            </a:r>
          </a:p>
          <a:p>
            <a:pPr marL="342900" indent="-342900"/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Rpi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Glass(30/40)</a:t>
            </a:r>
          </a:p>
          <a:p>
            <a:pPr marL="342900" indent="-342900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防水接頭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Power Supply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AE8C7FA-6D16-4A20-B3C4-40E973CC3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979" y="179267"/>
            <a:ext cx="2619793" cy="2110216"/>
          </a:xfrm>
          <a:prstGeom prst="rect">
            <a:avLst/>
          </a:pr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CC4CC513-691B-484C-A565-03CF7A36C3CE}"/>
              </a:ext>
            </a:extLst>
          </p:cNvPr>
          <p:cNvSpPr txBox="1">
            <a:spLocks/>
          </p:cNvSpPr>
          <p:nvPr/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zh-TW" dirty="0"/>
              <a:t>Materials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29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21E83-CA09-4E17-908E-110CA958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5F4215-7D82-452F-8A2F-A6B99DFD2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1A3C52-2F9F-4ADE-AA3F-BCA2003E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09" y="1620891"/>
            <a:ext cx="5904718" cy="3325760"/>
          </a:xfrm>
          <a:prstGeom prst="rect">
            <a:avLst/>
          </a:prstGeom>
        </p:spPr>
      </p:pic>
      <p:grpSp>
        <p:nvGrpSpPr>
          <p:cNvPr id="7" name="Google Shape;137;p16">
            <a:extLst>
              <a:ext uri="{FF2B5EF4-FFF2-40B4-BE49-F238E27FC236}">
                <a16:creationId xmlns:a16="http://schemas.microsoft.com/office/drawing/2014/main" id="{DF650A97-E0C5-40C6-9D3D-96B79DB3E8D1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" name="Google Shape;138;p16">
              <a:extLst>
                <a:ext uri="{FF2B5EF4-FFF2-40B4-BE49-F238E27FC236}">
                  <a16:creationId xmlns:a16="http://schemas.microsoft.com/office/drawing/2014/main" id="{AE5A9DC3-0F03-4555-B7EF-353E1F5A31E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;p16">
              <a:extLst>
                <a:ext uri="{FF2B5EF4-FFF2-40B4-BE49-F238E27FC236}">
                  <a16:creationId xmlns:a16="http://schemas.microsoft.com/office/drawing/2014/main" id="{8FE17333-B25E-49A0-8C0B-94D5418547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0;p16">
              <a:extLst>
                <a:ext uri="{FF2B5EF4-FFF2-40B4-BE49-F238E27FC236}">
                  <a16:creationId xmlns:a16="http://schemas.microsoft.com/office/drawing/2014/main" id="{735CFF93-F98A-4434-8C11-F0ACDCBAF591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1;p16">
              <a:extLst>
                <a:ext uri="{FF2B5EF4-FFF2-40B4-BE49-F238E27FC236}">
                  <a16:creationId xmlns:a16="http://schemas.microsoft.com/office/drawing/2014/main" id="{15460B85-97FD-4698-8770-90C1E94539D3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4DEFA8DB-6375-413F-AAEB-039323AEF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758"/>
          <a:stretch/>
        </p:blipFill>
        <p:spPr>
          <a:xfrm>
            <a:off x="4450127" y="257746"/>
            <a:ext cx="4641800" cy="23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3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B60FA3A-EF9C-92EF-8C5A-3169B56C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0500" y="2311950"/>
            <a:ext cx="5163000" cy="519600"/>
          </a:xfrm>
        </p:spPr>
        <p:txBody>
          <a:bodyPr/>
          <a:lstStyle/>
          <a:p>
            <a:r>
              <a:rPr lang="en" altLang="zh-TW" sz="3600" b="1" i="0" dirty="0"/>
              <a:t>Thanks for listening</a:t>
            </a:r>
            <a:endParaRPr kumimoji="1" lang="zh-TW" altLang="en-US" sz="3600" b="1" i="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ED30F5-4C18-0055-CD37-18ABA55F45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47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Qt – </a:t>
            </a:r>
            <a:r>
              <a:rPr lang="en-US" altLang="zh-TW" dirty="0"/>
              <a:t>Advanced UI</a:t>
            </a:r>
            <a:endParaRPr dirty="0"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5" name="Google Shape;125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79E12F-931B-43B4-B6F9-DDE9F18E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0" y="1627047"/>
            <a:ext cx="3578526" cy="2620341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F17E52B-78DC-4501-851C-3793815A96BB}"/>
              </a:ext>
            </a:extLst>
          </p:cNvPr>
          <p:cNvSpPr txBox="1"/>
          <p:nvPr/>
        </p:nvSpPr>
        <p:spPr>
          <a:xfrm>
            <a:off x="590035" y="4542723"/>
            <a:ext cx="8227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https://www.notion.so/wesleych3n/Qt-Lesson-4-Advanced-UI-ed0cd9f1ea594d6bab7872d52b17b113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調用圖片路徑</a:t>
            </a:r>
            <a:endParaRPr sz="2400" dirty="0"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圖片</a:t>
            </a:r>
            <a:r>
              <a:rPr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</a:t>
            </a:r>
            <a:r>
              <a:rPr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放同一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個目錄下</a:t>
            </a:r>
            <a:r>
              <a:rPr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中直接用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相對路徑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/>
            <a:endParaRPr lang="en-US" altLang="zh-CN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src</a:t>
            </a:r>
            <a:r>
              <a:rPr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="./images/test.png"&gt;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目前的目錄下的檔案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src</a:t>
            </a:r>
            <a:r>
              <a:rPr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="../test/images/test.png"&gt;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上一層目錄下的圖片檔案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絕對路徑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strike="sngStrik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C:/Desktop/test/images/test.png</a:t>
            </a:r>
            <a:endParaRPr sz="2000" strike="sngStrike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8" name="Google Shape;13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055E40-804B-41EF-8727-57FF551D4837}"/>
              </a:ext>
            </a:extLst>
          </p:cNvPr>
          <p:cNvSpPr txBox="1"/>
          <p:nvPr/>
        </p:nvSpPr>
        <p:spPr>
          <a:xfrm>
            <a:off x="1008325" y="4749851"/>
            <a:ext cx="6905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https://blog.csdn.net/weixin_52068490/article/details/123253449</a:t>
            </a:r>
            <a:r>
              <a:rPr lang="zh-TW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609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自適應介面</a:t>
            </a:r>
            <a:endParaRPr sz="2400" dirty="0"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painterEvent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QPaintEvent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void Widget::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paintEvent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QPaintEvent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*event){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QPainter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p(this);   //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指定當前視窗為繪圖設備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p.drawPixmap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(0,0,width(),height(),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QPixmap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圖片路徑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8" name="Google Shape;13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055E40-804B-41EF-8727-57FF551D4837}"/>
              </a:ext>
            </a:extLst>
          </p:cNvPr>
          <p:cNvSpPr txBox="1"/>
          <p:nvPr/>
        </p:nvSpPr>
        <p:spPr>
          <a:xfrm>
            <a:off x="1008325" y="4749851"/>
            <a:ext cx="6905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https://juejin.cn/post/7030813126190694414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64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HW2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Painter</a:t>
            </a:r>
            <a:endParaRPr dirty="0"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8" name="Google Shape;13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1AC4F0-DAEE-D9FD-A7A0-860C9B19DA29}"/>
              </a:ext>
            </a:extLst>
          </p:cNvPr>
          <p:cNvSpPr txBox="1"/>
          <p:nvPr/>
        </p:nvSpPr>
        <p:spPr>
          <a:xfrm>
            <a:off x="1615726" y="1380292"/>
            <a:ext cx="60826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u="sng" dirty="0"/>
              <a:t>https://github.com/bblabNTU/LabHW_112_Undergraduate/tree/main/HW</a:t>
            </a:r>
            <a:r>
              <a:rPr lang="en-US" altLang="zh-TW" u="sng" dirty="0"/>
              <a:t>2</a:t>
            </a:r>
            <a:endParaRPr lang="zh-TW" altLang="en-US" u="sng" dirty="0"/>
          </a:p>
        </p:txBody>
      </p:sp>
      <p:sp>
        <p:nvSpPr>
          <p:cNvPr id="11" name="Google Shape;136;p16">
            <a:extLst>
              <a:ext uri="{FF2B5EF4-FFF2-40B4-BE49-F238E27FC236}">
                <a16:creationId xmlns:a16="http://schemas.microsoft.com/office/drawing/2014/main" id="{D1715238-198B-4334-949B-9F405866C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2610" y="1653317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畫筆粗細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畫出幾何圖形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顏色選擇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可使用點選，用下拉式選單更好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橡皮擦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全部清除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選單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開新檔案、開啟舊檔、另存新檔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美化介面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美化畫布以外的地方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按鈕樣式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Extra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進階功能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回復上一步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資料結構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76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打包exe</a:t>
            </a:r>
            <a:endParaRPr dirty="0"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8" name="Google Shape;13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36;p16">
            <a:extLst>
              <a:ext uri="{FF2B5EF4-FFF2-40B4-BE49-F238E27FC236}">
                <a16:creationId xmlns:a16="http://schemas.microsoft.com/office/drawing/2014/main" id="{F5407515-E4B2-B287-3643-1C039E465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2610" y="1653317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 (Release)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-&gt;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發佈程式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-&gt;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程式打包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EzDeploy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altLang="zh-TW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https://github.com/bblabNTU/LabHW_112_Undergraduate/tree/main/HW2/EzDeploy(Qt</a:t>
            </a:r>
            <a:r>
              <a:rPr lang="zh-TW" altLang="en-US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打包</a:t>
            </a:r>
            <a:r>
              <a:rPr lang="en-US" altLang="zh-TW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" altLang="zh-TW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EzDeploy</a:t>
            </a:r>
            <a:endParaRPr lang="en-US" altLang="zh-TW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Windeployqt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Enigma Virtual Box</a:t>
            </a:r>
          </a:p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https://blog.51cto.com/u_14114084/3652819</a:t>
            </a:r>
            <a:endParaRPr lang="e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7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TW" sz="2800" dirty="0">
                <a:latin typeface="Trebuchet MS"/>
                <a:ea typeface="Trebuchet MS"/>
                <a:cs typeface="Trebuchet MS"/>
                <a:sym typeface="Trebuchet MS"/>
              </a:rPr>
              <a:t>405 BBLAB</a:t>
            </a:r>
            <a:br>
              <a:rPr lang="en" dirty="0"/>
            </a:br>
            <a:r>
              <a:rPr lang="en" dirty="0"/>
              <a:t>Master Course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2205751" y="3111224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2023/0</a:t>
            </a:r>
            <a:r>
              <a:rPr lang="en-US" altLang="zh-TW" dirty="0"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altLang="zh-TW" dirty="0">
                <a:latin typeface="Trebuchet MS"/>
                <a:ea typeface="Trebuchet MS"/>
                <a:cs typeface="Trebuchet MS"/>
                <a:sym typeface="Trebuchet MS"/>
              </a:rPr>
              <a:t>09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0719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749808" y="239805"/>
            <a:ext cx="587959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Insect Pest Management (IPM)</a:t>
            </a:r>
            <a:endParaRPr dirty="0"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8" name="Google Shape;13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8BA33A-EC65-F879-DCB5-4079A93C9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81524"/>
            <a:ext cx="7772400" cy="42888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460717-3C6C-50B6-A9B7-3437013BAAEE}"/>
              </a:ext>
            </a:extLst>
          </p:cNvPr>
          <p:cNvSpPr/>
          <p:nvPr/>
        </p:nvSpPr>
        <p:spPr>
          <a:xfrm>
            <a:off x="611282" y="691748"/>
            <a:ext cx="7931945" cy="32773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2BC843-BC86-8916-AAB2-AB5AEAE1AF7F}"/>
              </a:ext>
            </a:extLst>
          </p:cNvPr>
          <p:cNvSpPr/>
          <p:nvPr/>
        </p:nvSpPr>
        <p:spPr>
          <a:xfrm>
            <a:off x="611282" y="4035051"/>
            <a:ext cx="7931945" cy="997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749808" y="239805"/>
            <a:ext cx="587959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Insect Pest Management (IPM)</a:t>
            </a:r>
            <a:endParaRPr dirty="0"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8" name="Google Shape;13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B327B504-66E4-4191-B807-B5083778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80" y="1234375"/>
            <a:ext cx="6034121" cy="37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8467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514</Words>
  <Application>Microsoft Office PowerPoint</Application>
  <PresentationFormat>如螢幕大小 (16:9)</PresentationFormat>
  <Paragraphs>79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Times New Roman</vt:lpstr>
      <vt:lpstr>Trebuchet MS</vt:lpstr>
      <vt:lpstr>Lora</vt:lpstr>
      <vt:lpstr>標楷體</vt:lpstr>
      <vt:lpstr>Quattrocento Sans</vt:lpstr>
      <vt:lpstr>Arial</vt:lpstr>
      <vt:lpstr>Viola template</vt:lpstr>
      <vt:lpstr>405 BBLAB Summer Course</vt:lpstr>
      <vt:lpstr>Qt – Advanced UI</vt:lpstr>
      <vt:lpstr>調用圖片路徑</vt:lpstr>
      <vt:lpstr>自適應介面</vt:lpstr>
      <vt:lpstr>HW2 - Painter</vt:lpstr>
      <vt:lpstr>打包exe</vt:lpstr>
      <vt:lpstr>405 BBLAB Master Course</vt:lpstr>
      <vt:lpstr>Exercise: Insect Pest Management (IPM)</vt:lpstr>
      <vt:lpstr>Exercise: Insect Pest Management (IPM)</vt:lpstr>
      <vt:lpstr>PowerPoint 簡報</vt:lpstr>
      <vt:lpstr>PowerPoint 簡報</vt:lpstr>
      <vt:lpstr>Software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405 BBLAB 暑期課程</dc:title>
  <cp:lastModifiedBy>喬尹 鄧</cp:lastModifiedBy>
  <cp:revision>29</cp:revision>
  <dcterms:modified xsi:type="dcterms:W3CDTF">2023-08-09T15:26:52Z</dcterms:modified>
</cp:coreProperties>
</file>