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3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92" r:id="rId2"/>
    <p:sldId id="793" r:id="rId3"/>
    <p:sldId id="795" r:id="rId4"/>
    <p:sldId id="794" r:id="rId5"/>
    <p:sldId id="796" r:id="rId6"/>
    <p:sldId id="799" r:id="rId7"/>
    <p:sldId id="800" r:id="rId8"/>
    <p:sldId id="798" r:id="rId9"/>
    <p:sldId id="797" r:id="rId10"/>
  </p:sldIdLst>
  <p:sldSz cx="14630400" cy="8229600"/>
  <p:notesSz cx="7102475" cy="9369425"/>
  <p:defaultTextStyle>
    <a:defPPr>
      <a:defRPr lang="en-US"/>
    </a:defPPr>
    <a:lvl1pPr marL="0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211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5817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42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025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989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942"/>
    <a:srgbClr val="FFFF00"/>
    <a:srgbClr val="222F44"/>
    <a:srgbClr val="445E88"/>
    <a:srgbClr val="68AE64"/>
    <a:srgbClr val="5D87A1"/>
    <a:srgbClr val="4499C9"/>
    <a:srgbClr val="0000FF"/>
    <a:srgbClr val="249B99"/>
    <a:srgbClr val="334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81173" autoAdjust="0"/>
  </p:normalViewPr>
  <p:slideViewPr>
    <p:cSldViewPr snapToGrid="0">
      <p:cViewPr varScale="1">
        <p:scale>
          <a:sx n="75" d="100"/>
          <a:sy n="75" d="100"/>
        </p:scale>
        <p:origin x="1464" y="160"/>
      </p:cViewPr>
      <p:guideLst>
        <p:guide orient="horz" pos="4592"/>
        <p:guide orient="horz" pos="744"/>
        <p:guide pos="522"/>
        <p:guide pos="2904"/>
        <p:guide pos="4622"/>
        <p:guide orient="horz" pos="1256"/>
        <p:guide orient="horz" pos="4989"/>
        <p:guide pos="588"/>
        <p:guide pos="4610"/>
        <p:guide pos="869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10020"/>
    </p:cViewPr>
  </p:sorterViewPr>
  <p:notesViewPr>
    <p:cSldViewPr snapToGrid="0">
      <p:cViewPr varScale="1">
        <p:scale>
          <a:sx n="64" d="100"/>
          <a:sy n="64" d="100"/>
        </p:scale>
        <p:origin x="3192" y="84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13912-8DB4-434F-B222-0A9F5C4236F4}" type="doc">
      <dgm:prSet loTypeId="urn:microsoft.com/office/officeart/2005/8/layout/cycle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74E1A4-2685-F646-905C-0030C581ABEB}">
      <dgm:prSet phldrT="[Text]"/>
      <dgm:spPr/>
      <dgm:t>
        <a:bodyPr/>
        <a:lstStyle/>
        <a:p>
          <a:r>
            <a:rPr lang="en-US" dirty="0" smtClean="0"/>
            <a:t>Link Event</a:t>
          </a:r>
          <a:endParaRPr lang="en-US" dirty="0"/>
        </a:p>
      </dgm:t>
    </dgm:pt>
    <dgm:pt modelId="{926D7C9B-749A-FE41-8A94-FB73D34ADE05}" type="parTrans" cxnId="{0FC3319A-3616-E142-A121-64EC6AA237D8}">
      <dgm:prSet/>
      <dgm:spPr/>
      <dgm:t>
        <a:bodyPr/>
        <a:lstStyle/>
        <a:p>
          <a:endParaRPr lang="en-US"/>
        </a:p>
      </dgm:t>
    </dgm:pt>
    <dgm:pt modelId="{734F6518-320E-9241-8E73-89FEED616597}" type="sibTrans" cxnId="{0FC3319A-3616-E142-A121-64EC6AA237D8}">
      <dgm:prSet/>
      <dgm:spPr/>
      <dgm:t>
        <a:bodyPr/>
        <a:lstStyle/>
        <a:p>
          <a:endParaRPr lang="en-US"/>
        </a:p>
      </dgm:t>
    </dgm:pt>
    <dgm:pt modelId="{07E45667-155B-9E48-B2D7-B8B5BBFA625D}">
      <dgm:prSet phldrT="[Text]"/>
      <dgm:spPr/>
      <dgm:t>
        <a:bodyPr/>
        <a:lstStyle/>
        <a:p>
          <a:r>
            <a:rPr lang="en-US" dirty="0" smtClean="0"/>
            <a:t>Get Link Metrics</a:t>
          </a:r>
          <a:endParaRPr lang="en-US" dirty="0"/>
        </a:p>
      </dgm:t>
    </dgm:pt>
    <dgm:pt modelId="{A4EA7213-825A-CA4A-8338-7730C01AC0AE}" type="parTrans" cxnId="{092D2780-0E44-AB48-84D4-CC3348412A9E}">
      <dgm:prSet/>
      <dgm:spPr/>
      <dgm:t>
        <a:bodyPr/>
        <a:lstStyle/>
        <a:p>
          <a:endParaRPr lang="en-US"/>
        </a:p>
      </dgm:t>
    </dgm:pt>
    <dgm:pt modelId="{53422CE7-B911-E74A-B4DF-B388048FB752}" type="sibTrans" cxnId="{092D2780-0E44-AB48-84D4-CC3348412A9E}">
      <dgm:prSet/>
      <dgm:spPr/>
      <dgm:t>
        <a:bodyPr/>
        <a:lstStyle/>
        <a:p>
          <a:endParaRPr lang="en-US"/>
        </a:p>
      </dgm:t>
    </dgm:pt>
    <dgm:pt modelId="{43E0CEA3-3511-8842-843C-A8A7CE81E01C}">
      <dgm:prSet phldrT="[Text]"/>
      <dgm:spPr/>
      <dgm:t>
        <a:bodyPr/>
        <a:lstStyle/>
        <a:p>
          <a:r>
            <a:rPr lang="en-US" dirty="0" smtClean="0"/>
            <a:t>Calculate Optimum LSP</a:t>
          </a:r>
          <a:endParaRPr lang="en-US" dirty="0"/>
        </a:p>
      </dgm:t>
    </dgm:pt>
    <dgm:pt modelId="{829E1F52-5697-2A42-99ED-424A78B01651}" type="parTrans" cxnId="{D36AE296-38A1-0449-9F77-5CF2D2516A29}">
      <dgm:prSet/>
      <dgm:spPr/>
      <dgm:t>
        <a:bodyPr/>
        <a:lstStyle/>
        <a:p>
          <a:endParaRPr lang="en-US"/>
        </a:p>
      </dgm:t>
    </dgm:pt>
    <dgm:pt modelId="{DBAB750B-BFE1-934A-9E08-11098E31DCAC}" type="sibTrans" cxnId="{D36AE296-38A1-0449-9F77-5CF2D2516A29}">
      <dgm:prSet/>
      <dgm:spPr/>
      <dgm:t>
        <a:bodyPr/>
        <a:lstStyle/>
        <a:p>
          <a:endParaRPr lang="en-US"/>
        </a:p>
      </dgm:t>
    </dgm:pt>
    <dgm:pt modelId="{B71F483C-3063-7447-9DD6-916A5353372D}">
      <dgm:prSet phldrT="[Text]"/>
      <dgm:spPr/>
      <dgm:t>
        <a:bodyPr/>
        <a:lstStyle/>
        <a:p>
          <a:r>
            <a:rPr lang="en-US" dirty="0" smtClean="0"/>
            <a:t>Update LSP in </a:t>
          </a:r>
          <a:r>
            <a:rPr lang="en-US" dirty="0" err="1" smtClean="0"/>
            <a:t>NorthStar</a:t>
          </a:r>
          <a:endParaRPr lang="en-US" dirty="0"/>
        </a:p>
      </dgm:t>
    </dgm:pt>
    <dgm:pt modelId="{EE07F310-20BA-F741-AA79-0132DBCDC12A}" type="parTrans" cxnId="{563BEF07-336A-7742-972B-6FC800E4F4A7}">
      <dgm:prSet/>
      <dgm:spPr/>
      <dgm:t>
        <a:bodyPr/>
        <a:lstStyle/>
        <a:p>
          <a:endParaRPr lang="en-US"/>
        </a:p>
      </dgm:t>
    </dgm:pt>
    <dgm:pt modelId="{078C7644-2E70-D745-8443-F4099BE915D1}" type="sibTrans" cxnId="{563BEF07-336A-7742-972B-6FC800E4F4A7}">
      <dgm:prSet/>
      <dgm:spPr/>
      <dgm:t>
        <a:bodyPr/>
        <a:lstStyle/>
        <a:p>
          <a:endParaRPr lang="en-US"/>
        </a:p>
      </dgm:t>
    </dgm:pt>
    <dgm:pt modelId="{FE9EA6B6-C9A4-B44C-8C0D-E66392410D8F}">
      <dgm:prSet phldrT="[Text]"/>
      <dgm:spPr/>
      <dgm:t>
        <a:bodyPr/>
        <a:lstStyle/>
        <a:p>
          <a:r>
            <a:rPr lang="en-US" dirty="0" smtClean="0"/>
            <a:t>Test Paths</a:t>
          </a:r>
          <a:endParaRPr lang="en-US" dirty="0"/>
        </a:p>
      </dgm:t>
    </dgm:pt>
    <dgm:pt modelId="{E0D5F2B3-161C-7246-8C63-41A4B314B572}" type="parTrans" cxnId="{ABD55FFD-02D9-D04C-9781-96539330A205}">
      <dgm:prSet/>
      <dgm:spPr/>
      <dgm:t>
        <a:bodyPr/>
        <a:lstStyle/>
        <a:p>
          <a:endParaRPr lang="en-US"/>
        </a:p>
      </dgm:t>
    </dgm:pt>
    <dgm:pt modelId="{3DCBAA1F-2668-F54E-BD9D-084987BAA92A}" type="sibTrans" cxnId="{ABD55FFD-02D9-D04C-9781-96539330A205}">
      <dgm:prSet/>
      <dgm:spPr/>
      <dgm:t>
        <a:bodyPr/>
        <a:lstStyle/>
        <a:p>
          <a:endParaRPr lang="en-US"/>
        </a:p>
      </dgm:t>
    </dgm:pt>
    <dgm:pt modelId="{7C71A92E-D669-8948-8337-B77ACBB570DF}" type="pres">
      <dgm:prSet presAssocID="{17C13912-8DB4-434F-B222-0A9F5C4236F4}" presName="Name0" presStyleCnt="0">
        <dgm:presLayoutVars>
          <dgm:dir/>
          <dgm:resizeHandles val="exact"/>
        </dgm:presLayoutVars>
      </dgm:prSet>
      <dgm:spPr/>
    </dgm:pt>
    <dgm:pt modelId="{0B6B7B39-8C96-A847-ABC5-6B9712F51C1E}" type="pres">
      <dgm:prSet presAssocID="{17C13912-8DB4-434F-B222-0A9F5C4236F4}" presName="cycle" presStyleCnt="0"/>
      <dgm:spPr/>
    </dgm:pt>
    <dgm:pt modelId="{A07F35D4-FD6B-7847-8219-93121E9BCBBA}" type="pres">
      <dgm:prSet presAssocID="{5C74E1A4-2685-F646-905C-0030C581ABE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32B4E-60E8-3245-91E3-7AA0D168E3CE}" type="pres">
      <dgm:prSet presAssocID="{734F6518-320E-9241-8E73-89FEED616597}" presName="sibTransFirstNode" presStyleLbl="bgShp" presStyleIdx="0" presStyleCnt="1" custLinFactNeighborX="-643" custLinFactNeighborY="322"/>
      <dgm:spPr/>
    </dgm:pt>
    <dgm:pt modelId="{FBB269A0-CA8E-6047-90B1-7148750778BD}" type="pres">
      <dgm:prSet presAssocID="{07E45667-155B-9E48-B2D7-B8B5BBFA625D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A47BD-274E-5B4D-A9BD-8529125207C2}" type="pres">
      <dgm:prSet presAssocID="{43E0CEA3-3511-8842-843C-A8A7CE81E01C}" presName="nodeFollowingNodes" presStyleLbl="node1" presStyleIdx="2" presStyleCnt="5" custRadScaleRad="100915" custRadScaleInc="-24940">
        <dgm:presLayoutVars>
          <dgm:bulletEnabled val="1"/>
        </dgm:presLayoutVars>
      </dgm:prSet>
      <dgm:spPr/>
    </dgm:pt>
    <dgm:pt modelId="{70AD179E-68C2-954E-9B71-C57CEF025AC1}" type="pres">
      <dgm:prSet presAssocID="{B71F483C-3063-7447-9DD6-916A5353372D}" presName="nodeFollowingNodes" presStyleLbl="node1" presStyleIdx="3" presStyleCnt="5" custRadScaleRad="107215" custRadScaleInc="31064">
        <dgm:presLayoutVars>
          <dgm:bulletEnabled val="1"/>
        </dgm:presLayoutVars>
      </dgm:prSet>
      <dgm:spPr/>
    </dgm:pt>
    <dgm:pt modelId="{361B58F9-CF31-0F4B-B72C-3F30133F88EB}" type="pres">
      <dgm:prSet presAssocID="{FE9EA6B6-C9A4-B44C-8C0D-E66392410D8F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E6C52CB-4890-CF4E-8D08-CE278DB8A7E8}" type="presOf" srcId="{5C74E1A4-2685-F646-905C-0030C581ABEB}" destId="{A07F35D4-FD6B-7847-8219-93121E9BCBBA}" srcOrd="0" destOrd="0" presId="urn:microsoft.com/office/officeart/2005/8/layout/cycle3"/>
    <dgm:cxn modelId="{D36AE296-38A1-0449-9F77-5CF2D2516A29}" srcId="{17C13912-8DB4-434F-B222-0A9F5C4236F4}" destId="{43E0CEA3-3511-8842-843C-A8A7CE81E01C}" srcOrd="2" destOrd="0" parTransId="{829E1F52-5697-2A42-99ED-424A78B01651}" sibTransId="{DBAB750B-BFE1-934A-9E08-11098E31DCAC}"/>
    <dgm:cxn modelId="{563BEF07-336A-7742-972B-6FC800E4F4A7}" srcId="{17C13912-8DB4-434F-B222-0A9F5C4236F4}" destId="{B71F483C-3063-7447-9DD6-916A5353372D}" srcOrd="3" destOrd="0" parTransId="{EE07F310-20BA-F741-AA79-0132DBCDC12A}" sibTransId="{078C7644-2E70-D745-8443-F4099BE915D1}"/>
    <dgm:cxn modelId="{3FDDCCBB-E189-D44A-85D5-2085C632D344}" type="presOf" srcId="{FE9EA6B6-C9A4-B44C-8C0D-E66392410D8F}" destId="{361B58F9-CF31-0F4B-B72C-3F30133F88EB}" srcOrd="0" destOrd="0" presId="urn:microsoft.com/office/officeart/2005/8/layout/cycle3"/>
    <dgm:cxn modelId="{0FC3319A-3616-E142-A121-64EC6AA237D8}" srcId="{17C13912-8DB4-434F-B222-0A9F5C4236F4}" destId="{5C74E1A4-2685-F646-905C-0030C581ABEB}" srcOrd="0" destOrd="0" parTransId="{926D7C9B-749A-FE41-8A94-FB73D34ADE05}" sibTransId="{734F6518-320E-9241-8E73-89FEED616597}"/>
    <dgm:cxn modelId="{8E6418BD-FF6D-194E-9841-A93201527C9B}" type="presOf" srcId="{734F6518-320E-9241-8E73-89FEED616597}" destId="{6BD32B4E-60E8-3245-91E3-7AA0D168E3CE}" srcOrd="0" destOrd="0" presId="urn:microsoft.com/office/officeart/2005/8/layout/cycle3"/>
    <dgm:cxn modelId="{226D59BD-31E7-1242-BC13-32E185DE9419}" type="presOf" srcId="{B71F483C-3063-7447-9DD6-916A5353372D}" destId="{70AD179E-68C2-954E-9B71-C57CEF025AC1}" srcOrd="0" destOrd="0" presId="urn:microsoft.com/office/officeart/2005/8/layout/cycle3"/>
    <dgm:cxn modelId="{092D2780-0E44-AB48-84D4-CC3348412A9E}" srcId="{17C13912-8DB4-434F-B222-0A9F5C4236F4}" destId="{07E45667-155B-9E48-B2D7-B8B5BBFA625D}" srcOrd="1" destOrd="0" parTransId="{A4EA7213-825A-CA4A-8338-7730C01AC0AE}" sibTransId="{53422CE7-B911-E74A-B4DF-B388048FB752}"/>
    <dgm:cxn modelId="{813BD466-90EB-8244-B2B3-527915ABE2FF}" type="presOf" srcId="{43E0CEA3-3511-8842-843C-A8A7CE81E01C}" destId="{7C0A47BD-274E-5B4D-A9BD-8529125207C2}" srcOrd="0" destOrd="0" presId="urn:microsoft.com/office/officeart/2005/8/layout/cycle3"/>
    <dgm:cxn modelId="{4F0EDEDC-6A30-F04F-8CE3-27A794D5B61D}" type="presOf" srcId="{07E45667-155B-9E48-B2D7-B8B5BBFA625D}" destId="{FBB269A0-CA8E-6047-90B1-7148750778BD}" srcOrd="0" destOrd="0" presId="urn:microsoft.com/office/officeart/2005/8/layout/cycle3"/>
    <dgm:cxn modelId="{ABD55FFD-02D9-D04C-9781-96539330A205}" srcId="{17C13912-8DB4-434F-B222-0A9F5C4236F4}" destId="{FE9EA6B6-C9A4-B44C-8C0D-E66392410D8F}" srcOrd="4" destOrd="0" parTransId="{E0D5F2B3-161C-7246-8C63-41A4B314B572}" sibTransId="{3DCBAA1F-2668-F54E-BD9D-084987BAA92A}"/>
    <dgm:cxn modelId="{9AF88985-B75A-DA4A-9456-3938EF0A5BC6}" type="presOf" srcId="{17C13912-8DB4-434F-B222-0A9F5C4236F4}" destId="{7C71A92E-D669-8948-8337-B77ACBB570DF}" srcOrd="0" destOrd="0" presId="urn:microsoft.com/office/officeart/2005/8/layout/cycle3"/>
    <dgm:cxn modelId="{D3F736F9-25BD-654F-B4F2-842237A82958}" type="presParOf" srcId="{7C71A92E-D669-8948-8337-B77ACBB570DF}" destId="{0B6B7B39-8C96-A847-ABC5-6B9712F51C1E}" srcOrd="0" destOrd="0" presId="urn:microsoft.com/office/officeart/2005/8/layout/cycle3"/>
    <dgm:cxn modelId="{AC015479-3C79-0549-9972-DC75D247DEEE}" type="presParOf" srcId="{0B6B7B39-8C96-A847-ABC5-6B9712F51C1E}" destId="{A07F35D4-FD6B-7847-8219-93121E9BCBBA}" srcOrd="0" destOrd="0" presId="urn:microsoft.com/office/officeart/2005/8/layout/cycle3"/>
    <dgm:cxn modelId="{5B80AFD3-8940-3F4C-816D-CD1A48877F57}" type="presParOf" srcId="{0B6B7B39-8C96-A847-ABC5-6B9712F51C1E}" destId="{6BD32B4E-60E8-3245-91E3-7AA0D168E3CE}" srcOrd="1" destOrd="0" presId="urn:microsoft.com/office/officeart/2005/8/layout/cycle3"/>
    <dgm:cxn modelId="{8FCC7184-2375-3B43-B8EA-693EB05D7A14}" type="presParOf" srcId="{0B6B7B39-8C96-A847-ABC5-6B9712F51C1E}" destId="{FBB269A0-CA8E-6047-90B1-7148750778BD}" srcOrd="2" destOrd="0" presId="urn:microsoft.com/office/officeart/2005/8/layout/cycle3"/>
    <dgm:cxn modelId="{22F5CD5D-EE52-3244-9756-F5BE0889F974}" type="presParOf" srcId="{0B6B7B39-8C96-A847-ABC5-6B9712F51C1E}" destId="{7C0A47BD-274E-5B4D-A9BD-8529125207C2}" srcOrd="3" destOrd="0" presId="urn:microsoft.com/office/officeart/2005/8/layout/cycle3"/>
    <dgm:cxn modelId="{5CB77234-3A11-DB4D-94D0-5098314B6439}" type="presParOf" srcId="{0B6B7B39-8C96-A847-ABC5-6B9712F51C1E}" destId="{70AD179E-68C2-954E-9B71-C57CEF025AC1}" srcOrd="4" destOrd="0" presId="urn:microsoft.com/office/officeart/2005/8/layout/cycle3"/>
    <dgm:cxn modelId="{F749B5B8-6D9C-9A46-AF7A-96FBED2EA086}" type="presParOf" srcId="{0B6B7B39-8C96-A847-ABC5-6B9712F51C1E}" destId="{361B58F9-CF31-0F4B-B72C-3F30133F88EB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32B4E-60E8-3245-91E3-7AA0D168E3CE}">
      <dsp:nvSpPr>
        <dsp:cNvPr id="0" name=""/>
        <dsp:cNvSpPr/>
      </dsp:nvSpPr>
      <dsp:spPr>
        <a:xfrm>
          <a:off x="3866429" y="-19196"/>
          <a:ext cx="5364873" cy="5364873"/>
        </a:xfrm>
        <a:prstGeom prst="circularArrow">
          <a:avLst>
            <a:gd name="adj1" fmla="val 5544"/>
            <a:gd name="adj2" fmla="val 330680"/>
            <a:gd name="adj3" fmla="val 13714835"/>
            <a:gd name="adj4" fmla="val 17423256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F35D4-FD6B-7847-8219-93121E9BCBBA}">
      <dsp:nvSpPr>
        <dsp:cNvPr id="0" name=""/>
        <dsp:cNvSpPr/>
      </dsp:nvSpPr>
      <dsp:spPr>
        <a:xfrm>
          <a:off x="5294334" y="1577"/>
          <a:ext cx="2578055" cy="12890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Link Event</a:t>
          </a:r>
          <a:endParaRPr lang="en-US" sz="3100" kern="1200" dirty="0"/>
        </a:p>
      </dsp:txBody>
      <dsp:txXfrm>
        <a:off x="5357259" y="64502"/>
        <a:ext cx="2452205" cy="1163177"/>
      </dsp:txXfrm>
    </dsp:sp>
    <dsp:sp modelId="{FBB269A0-CA8E-6047-90B1-7148750778BD}">
      <dsp:nvSpPr>
        <dsp:cNvPr id="0" name=""/>
        <dsp:cNvSpPr/>
      </dsp:nvSpPr>
      <dsp:spPr>
        <a:xfrm>
          <a:off x="7470154" y="1582402"/>
          <a:ext cx="2578055" cy="12890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Get Link Metrics</a:t>
          </a:r>
          <a:endParaRPr lang="en-US" sz="3100" kern="1200" dirty="0"/>
        </a:p>
      </dsp:txBody>
      <dsp:txXfrm>
        <a:off x="7533079" y="1645327"/>
        <a:ext cx="2452205" cy="1163177"/>
      </dsp:txXfrm>
    </dsp:sp>
    <dsp:sp modelId="{7C0A47BD-274E-5B4D-A9BD-8529125207C2}">
      <dsp:nvSpPr>
        <dsp:cNvPr id="0" name=""/>
        <dsp:cNvSpPr/>
      </dsp:nvSpPr>
      <dsp:spPr>
        <a:xfrm>
          <a:off x="7087638" y="3743424"/>
          <a:ext cx="2578055" cy="128902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Calculate Optimum LSP</a:t>
          </a:r>
          <a:endParaRPr lang="en-US" sz="3100" kern="1200" dirty="0"/>
        </a:p>
      </dsp:txBody>
      <dsp:txXfrm>
        <a:off x="7150563" y="3806349"/>
        <a:ext cx="2452205" cy="1163177"/>
      </dsp:txXfrm>
    </dsp:sp>
    <dsp:sp modelId="{70AD179E-68C2-954E-9B71-C57CEF025AC1}">
      <dsp:nvSpPr>
        <dsp:cNvPr id="0" name=""/>
        <dsp:cNvSpPr/>
      </dsp:nvSpPr>
      <dsp:spPr>
        <a:xfrm>
          <a:off x="3293991" y="3708922"/>
          <a:ext cx="2578055" cy="12890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Update LSP in </a:t>
          </a:r>
          <a:r>
            <a:rPr lang="en-US" sz="3100" kern="1200" dirty="0" err="1" smtClean="0"/>
            <a:t>NorthStar</a:t>
          </a:r>
          <a:endParaRPr lang="en-US" sz="3100" kern="1200" dirty="0"/>
        </a:p>
      </dsp:txBody>
      <dsp:txXfrm>
        <a:off x="3356916" y="3771847"/>
        <a:ext cx="2452205" cy="1163177"/>
      </dsp:txXfrm>
    </dsp:sp>
    <dsp:sp modelId="{361B58F9-CF31-0F4B-B72C-3F30133F88EB}">
      <dsp:nvSpPr>
        <dsp:cNvPr id="0" name=""/>
        <dsp:cNvSpPr/>
      </dsp:nvSpPr>
      <dsp:spPr>
        <a:xfrm>
          <a:off x="3118515" y="1582402"/>
          <a:ext cx="2578055" cy="128902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Test Paths</a:t>
          </a:r>
          <a:endParaRPr lang="en-US" sz="3100" kern="1200" dirty="0"/>
        </a:p>
      </dsp:txBody>
      <dsp:txXfrm>
        <a:off x="3181440" y="1645327"/>
        <a:ext cx="2452205" cy="1163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2/27/17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48606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97211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45817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194422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743025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5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20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2015 </a:t>
            </a:r>
            <a:r>
              <a:rPr lang="en-US" dirty="0"/>
              <a:t>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3170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0408" y="5223482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2015 </a:t>
            </a:r>
            <a:r>
              <a:rPr lang="en-US" dirty="0"/>
              <a:t>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294581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2015 </a:t>
            </a:r>
            <a:r>
              <a:rPr lang="en-US" dirty="0"/>
              <a:t>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883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102684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512852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3051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241951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779938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tabLst/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2883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73051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H="1">
            <a:off x="0" y="2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62255" y="2088304"/>
            <a:ext cx="9033904" cy="5200228"/>
          </a:xfrm>
          <a:prstGeom prst="rect">
            <a:avLst/>
          </a:prstGeom>
        </p:spPr>
        <p:txBody>
          <a:bodyPr lIns="109887" tIns="54942" rIns="109887" bIns="54942"/>
          <a:lstStyle>
            <a:lvl1pPr marL="411455" indent="-411455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 marL="1371515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468722" indent="-274304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2015 </a:t>
            </a:r>
            <a:r>
              <a:rPr lang="en-US" dirty="0"/>
              <a:t>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441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88644" y="3366639"/>
            <a:ext cx="7698751" cy="1891666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39267" indent="-139267">
              <a:lnSpc>
                <a:spcPct val="95000"/>
              </a:lnSpc>
              <a:spcBef>
                <a:spcPts val="900"/>
              </a:spcBef>
              <a:buNone/>
              <a:tabLst>
                <a:tab pos="8115599" algn="r"/>
              </a:tabLst>
              <a:defRPr sz="2900">
                <a:solidFill>
                  <a:schemeClr val="accent2"/>
                </a:solidFill>
              </a:defRPr>
            </a:lvl1pPr>
            <a:lvl2pPr marL="548606" indent="0">
              <a:buNone/>
              <a:defRPr sz="2900">
                <a:solidFill>
                  <a:schemeClr val="accent2"/>
                </a:solidFill>
              </a:defRPr>
            </a:lvl2pPr>
            <a:lvl3pPr marL="1097211" indent="0">
              <a:buNone/>
              <a:defRPr sz="2900">
                <a:solidFill>
                  <a:schemeClr val="accent2"/>
                </a:solidFill>
              </a:defRPr>
            </a:lvl3pPr>
            <a:lvl4pPr marL="1645813" indent="0">
              <a:buNone/>
              <a:defRPr sz="2900">
                <a:solidFill>
                  <a:schemeClr val="accent2"/>
                </a:solidFill>
              </a:defRPr>
            </a:lvl4pPr>
            <a:lvl5pPr marL="2194418" indent="0">
              <a:buNone/>
              <a:defRPr sz="2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2015 </a:t>
            </a:r>
            <a:r>
              <a:rPr lang="en-US" dirty="0"/>
              <a:t>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3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08"/>
            <a:ext cx="8055056" cy="17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4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606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4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4071" y="-81861"/>
            <a:ext cx="146304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2015 </a:t>
            </a:r>
            <a:r>
              <a:rPr lang="en-US" dirty="0"/>
              <a:t>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2015 </a:t>
            </a:r>
            <a:r>
              <a:rPr lang="en-US" dirty="0"/>
              <a:t>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 userDrawn="1"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2015 </a:t>
            </a:r>
            <a:r>
              <a:rPr lang="en-US" dirty="0"/>
              <a:t>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766" y="4824065"/>
            <a:ext cx="6050008" cy="105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3" y="3323490"/>
            <a:ext cx="6674148" cy="13716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900"/>
              </a:spcBef>
              <a:defRPr lang="en-US" sz="10000" b="0" cap="none" spc="-6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77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52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7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3" y="4629915"/>
            <a:ext cx="9052311" cy="1634491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400"/>
              </a:spcBef>
              <a:defRPr sz="5800" b="0" cap="none" spc="-6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452512"/>
            <a:ext cx="8800012" cy="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 baseline="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30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2015</a:t>
            </a:r>
            <a:r>
              <a:rPr lang="en-US" baseline="0" dirty="0" smtClean="0"/>
              <a:t> </a:t>
            </a:r>
            <a:r>
              <a:rPr lang="en-US" dirty="0" smtClean="0"/>
              <a:t>Juniper </a:t>
            </a:r>
            <a:r>
              <a:rPr lang="en-US" dirty="0"/>
              <a:t>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9703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2400614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 baseline="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76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2015 </a:t>
            </a:r>
            <a:r>
              <a:rPr lang="en-US" dirty="0"/>
              <a:t>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4365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29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2015 </a:t>
            </a:r>
            <a:r>
              <a:rPr lang="en-US" dirty="0"/>
              <a:t>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833" r:id="rId4"/>
    <p:sldLayoutId id="2147483838" r:id="rId5"/>
    <p:sldLayoutId id="2147483825" r:id="rId6"/>
    <p:sldLayoutId id="2147483834" r:id="rId7"/>
    <p:sldLayoutId id="2147483839" r:id="rId8"/>
    <p:sldLayoutId id="2147483832" r:id="rId9"/>
    <p:sldLayoutId id="2147483835" r:id="rId10"/>
    <p:sldLayoutId id="2147483840" r:id="rId11"/>
    <p:sldLayoutId id="2147483826" r:id="rId12"/>
    <p:sldLayoutId id="2147483836" r:id="rId13"/>
    <p:sldLayoutId id="2147483841" r:id="rId14"/>
    <p:sldLayoutId id="2147483837" r:id="rId15"/>
    <p:sldLayoutId id="2147483843" r:id="rId16"/>
    <p:sldLayoutId id="2147483653" r:id="rId17"/>
    <p:sldLayoutId id="2147483844" r:id="rId18"/>
    <p:sldLayoutId id="2147483846" r:id="rId19"/>
    <p:sldLayoutId id="2147483827" r:id="rId20"/>
    <p:sldLayoutId id="2147483828" r:id="rId21"/>
    <p:sldLayoutId id="2147483850" r:id="rId22"/>
    <p:sldLayoutId id="2147483655" r:id="rId23"/>
    <p:sldLayoutId id="2147483851" r:id="rId24"/>
    <p:sldLayoutId id="2147483852" r:id="rId25"/>
    <p:sldLayoutId id="2147483853" r:id="rId26"/>
    <p:sldLayoutId id="2147483854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548606" rtl="0" eaLnBrk="1" latinLnBrk="0" hangingPunct="1">
        <a:spcBef>
          <a:spcPct val="0"/>
        </a:spcBef>
        <a:buNone/>
        <a:defRPr sz="40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411455" indent="-411455" algn="l" defTabSz="54860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891485" indent="-342878" algn="l" defTabSz="54860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371515" indent="-274304" algn="l" defTabSz="54860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920117" indent="-274304" algn="l" defTabSz="54860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468722" indent="-274304" algn="l" defTabSz="54860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3017328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35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42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46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11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17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25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33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3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4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09336" y="3316859"/>
            <a:ext cx="8055056" cy="1052596"/>
          </a:xfrm>
        </p:spPr>
        <p:txBody>
          <a:bodyPr/>
          <a:lstStyle/>
          <a:p>
            <a:r>
              <a:rPr lang="en-US" dirty="0" smtClean="0"/>
              <a:t>		   14203 </a:t>
            </a:r>
            <a:r>
              <a:rPr lang="en-US" dirty="0" smtClean="0">
                <a:solidFill>
                  <a:srgbClr val="C00000"/>
                </a:solidFill>
              </a:rPr>
              <a:t>Broncos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1109173" y="4747696"/>
            <a:ext cx="11019567" cy="548788"/>
          </a:xfrm>
        </p:spPr>
        <p:txBody>
          <a:bodyPr/>
          <a:lstStyle/>
          <a:p>
            <a:r>
              <a:rPr lang="en-US" dirty="0" smtClean="0"/>
              <a:t>2017 SDN </a:t>
            </a:r>
            <a:r>
              <a:rPr lang="en-US" dirty="0" err="1" smtClean="0"/>
              <a:t>Throwdown</a:t>
            </a:r>
            <a:r>
              <a:rPr lang="en-US" dirty="0" smtClean="0"/>
              <a:t> – Silicon Valley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Brandon Black, Zora Shu, Kurt Sun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Santa Clara University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Masters of Science, Information Systems - Candidates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26" y="2745120"/>
            <a:ext cx="1431467" cy="1560300"/>
          </a:xfrm>
        </p:spPr>
      </p:pic>
    </p:spTree>
    <p:extLst>
      <p:ext uri="{BB962C8B-B14F-4D97-AF65-F5344CB8AC3E}">
        <p14:creationId xmlns:p14="http://schemas.microsoft.com/office/powerpoint/2010/main" val="4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4923" y="959329"/>
            <a:ext cx="13167362" cy="664797"/>
          </a:xfrm>
        </p:spPr>
        <p:txBody>
          <a:bodyPr/>
          <a:lstStyle/>
          <a:p>
            <a:r>
              <a:rPr lang="en-US" dirty="0" smtClean="0"/>
              <a:t>The Problem 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a small US WAN Service Provider with one </a:t>
            </a:r>
            <a:r>
              <a:rPr lang="en-US" dirty="0" smtClean="0">
                <a:solidFill>
                  <a:schemeClr val="accent5"/>
                </a:solidFill>
              </a:rPr>
              <a:t>MAJOR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customer</a:t>
            </a:r>
          </a:p>
          <a:p>
            <a:r>
              <a:rPr lang="en-US" dirty="0" smtClean="0"/>
              <a:t>You have 2 PE Routers (SF &amp; NY) and 6 Core Routers</a:t>
            </a:r>
          </a:p>
          <a:p>
            <a:r>
              <a:rPr lang="en-US" dirty="0" smtClean="0"/>
              <a:t>Unfortunately, your leased transport infrastructure is highly unstable</a:t>
            </a:r>
          </a:p>
          <a:p>
            <a:r>
              <a:rPr lang="en-US" dirty="0" smtClean="0"/>
              <a:t>Despite long emails and frustrating calls, your team has not been able resolve the issues with the local providers</a:t>
            </a:r>
          </a:p>
          <a:p>
            <a:r>
              <a:rPr lang="en-US" dirty="0" smtClean="0"/>
              <a:t>Your </a:t>
            </a:r>
            <a:r>
              <a:rPr lang="en-US" b="1" i="1" u="sng" dirty="0" smtClean="0">
                <a:solidFill>
                  <a:schemeClr val="accent3">
                    <a:lumMod val="75000"/>
                  </a:schemeClr>
                </a:solidFill>
              </a:rPr>
              <a:t>only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customer is </a:t>
            </a:r>
            <a:r>
              <a:rPr lang="en-US" b="1" i="1" u="sng" dirty="0" smtClean="0">
                <a:solidFill>
                  <a:schemeClr val="accent3">
                    <a:lumMod val="75000"/>
                  </a:schemeClr>
                </a:solidFill>
              </a:rPr>
              <a:t>fed up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C00000"/>
                </a:solidFill>
              </a:rPr>
              <a:t>poor performance </a:t>
            </a:r>
            <a:r>
              <a:rPr lang="en-US" dirty="0" smtClean="0"/>
              <a:t>their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failing connection </a:t>
            </a:r>
            <a:r>
              <a:rPr lang="en-US" dirty="0" smtClean="0"/>
              <a:t>and wants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redundancy </a:t>
            </a:r>
            <a:r>
              <a:rPr lang="en-US" dirty="0" smtClean="0"/>
              <a:t>as well as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application specific paths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Luckily</a:t>
            </a:r>
            <a:r>
              <a:rPr lang="en-US" dirty="0">
                <a:solidFill>
                  <a:srgbClr val="7030A0"/>
                </a:solidFill>
              </a:rPr>
              <a:t>, you recently </a:t>
            </a:r>
            <a:r>
              <a:rPr lang="en-US" dirty="0" smtClean="0">
                <a:solidFill>
                  <a:srgbClr val="7030A0"/>
                </a:solidFill>
              </a:rPr>
              <a:t>installed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the </a:t>
            </a:r>
            <a:r>
              <a:rPr lang="en-US" dirty="0">
                <a:solidFill>
                  <a:srgbClr val="7030A0"/>
                </a:solidFill>
              </a:rPr>
              <a:t>Juniper Networks </a:t>
            </a:r>
            <a:r>
              <a:rPr lang="en-US" dirty="0" err="1" smtClean="0">
                <a:solidFill>
                  <a:srgbClr val="7030A0"/>
                </a:solidFill>
              </a:rPr>
              <a:t>NorthStar</a:t>
            </a:r>
            <a:r>
              <a:rPr lang="en-US" dirty="0" smtClean="0">
                <a:solidFill>
                  <a:srgbClr val="7030A0"/>
                </a:solidFill>
              </a:rPr>
              <a:t> Controller!</a:t>
            </a:r>
            <a:endParaRPr lang="en-US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But you need a little help</a:t>
            </a:r>
            <a:r>
              <a:rPr lang="is-IS" dirty="0" smtClean="0">
                <a:solidFill>
                  <a:srgbClr val="7030A0"/>
                </a:solidFill>
              </a:rPr>
              <a:t>…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4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30" y="698420"/>
            <a:ext cx="13167362" cy="664797"/>
          </a:xfrm>
        </p:spPr>
        <p:txBody>
          <a:bodyPr/>
          <a:lstStyle/>
          <a:p>
            <a:pPr lvl="0"/>
            <a:r>
              <a:rPr lang="en-US" dirty="0" smtClean="0"/>
              <a:t>The Solution: </a:t>
            </a:r>
            <a:r>
              <a:rPr lang="en-US" dirty="0"/>
              <a:t>14203 Broncos Consulting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resolves your network issues with: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Dynamic</a:t>
            </a:r>
            <a:r>
              <a:rPr lang="en-US" dirty="0" smtClean="0"/>
              <a:t> LSP Routing: When a link fails, we optimize your LSPs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Redundant </a:t>
            </a:r>
            <a:r>
              <a:rPr lang="en-US" dirty="0" smtClean="0"/>
              <a:t>Paths: We guarantee all business critical links are redundant through the whole topology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Policy Based Paths</a:t>
            </a:r>
            <a:r>
              <a:rPr lang="en-US" dirty="0" smtClean="0"/>
              <a:t>: LSP are divided into 3 categories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Highest Performing</a:t>
            </a:r>
            <a:r>
              <a:rPr lang="en-US" dirty="0" smtClean="0"/>
              <a:t> Links: All LSP are assigned the lowest latency path available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>
                <a:solidFill>
                  <a:srgbClr val="7030A0"/>
                </a:solidFill>
              </a:rPr>
              <a:t>All by using the </a:t>
            </a:r>
            <a:r>
              <a:rPr lang="en-US" dirty="0" err="1" smtClean="0">
                <a:solidFill>
                  <a:srgbClr val="7030A0"/>
                </a:solidFill>
              </a:rPr>
              <a:t>NorthStar</a:t>
            </a:r>
            <a:r>
              <a:rPr lang="en-US" dirty="0" smtClean="0">
                <a:solidFill>
                  <a:srgbClr val="7030A0"/>
                </a:solidFill>
              </a:rPr>
              <a:t>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>
                <a:solidFill>
                  <a:srgbClr val="7030A0"/>
                </a:solidFill>
              </a:rPr>
              <a:t>You already have installed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74" y="71371"/>
            <a:ext cx="2292267" cy="22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2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55" y="979124"/>
            <a:ext cx="13167362" cy="664797"/>
          </a:xfrm>
        </p:spPr>
        <p:txBody>
          <a:bodyPr/>
          <a:lstStyle/>
          <a:p>
            <a:r>
              <a:rPr lang="en-US" dirty="0" smtClean="0"/>
              <a:t>LSP Path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55" y="2083268"/>
            <a:ext cx="13167362" cy="543115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Sought to emulate IGP routing behavior for LSP selection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Preference to the </a:t>
            </a:r>
            <a:r>
              <a:rPr lang="en-US" i="1" u="sng" dirty="0" smtClean="0"/>
              <a:t>FASTEST </a:t>
            </a:r>
            <a:r>
              <a:rPr lang="en-US" dirty="0" smtClean="0"/>
              <a:t>open route, </a:t>
            </a:r>
            <a:r>
              <a:rPr lang="en-US" i="1" u="sng" dirty="0" smtClean="0"/>
              <a:t>NOT </a:t>
            </a:r>
            <a:r>
              <a:rPr lang="en-US" dirty="0" smtClean="0"/>
              <a:t>shortest open routing.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u="sng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46" y="3610627"/>
            <a:ext cx="1790940" cy="1790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642" y="3610627"/>
            <a:ext cx="1790940" cy="179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38" y="3610627"/>
            <a:ext cx="1790940" cy="1790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46" y="5692136"/>
            <a:ext cx="1790940" cy="1790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38" y="5692136"/>
            <a:ext cx="1790940" cy="179094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988786" y="4506097"/>
            <a:ext cx="1579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59582" y="4506097"/>
            <a:ext cx="1716071" cy="0"/>
          </a:xfrm>
          <a:prstGeom prst="straightConnector1">
            <a:avLst/>
          </a:prstGeom>
          <a:ln w="19050">
            <a:solidFill>
              <a:schemeClr val="accent1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4988786" y="6587606"/>
            <a:ext cx="5155878" cy="0"/>
          </a:xfrm>
          <a:prstGeom prst="straightConnector1">
            <a:avLst/>
          </a:prstGeom>
          <a:ln w="19050">
            <a:solidFill>
              <a:schemeClr val="accent1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1343" y="3923776"/>
            <a:ext cx="1374930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2ms latency</a:t>
            </a:r>
            <a:endParaRPr lang="en-US" sz="16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1951" y="3923028"/>
            <a:ext cx="1475118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2ms latency</a:t>
            </a:r>
            <a:endParaRPr lang="en-US" sz="16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6647" y="6106022"/>
            <a:ext cx="1374930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  <a:latin typeface="Arial"/>
                <a:cs typeface="Arial"/>
              </a:rPr>
              <a:t>6</a:t>
            </a: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ms latency</a:t>
            </a:r>
            <a:endParaRPr lang="en-US" sz="16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792" y="4087961"/>
            <a:ext cx="2654167" cy="71088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</a:rPr>
              <a:t>Longest Path, but highest performing</a:t>
            </a:r>
            <a:endParaRPr lang="en-US" sz="2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655" y="6239865"/>
            <a:ext cx="2654166" cy="71088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</a:rPr>
              <a:t>Shortest Path, but slower performing</a:t>
            </a:r>
            <a:endParaRPr lang="en-US" sz="2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0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Path Selection - The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Paths are divided in to 3 categories: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84" y="2989532"/>
            <a:ext cx="1573842" cy="1573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40" y="3011577"/>
            <a:ext cx="1565215" cy="1565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294" y="3005831"/>
            <a:ext cx="1589602" cy="1589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2832" y="4563374"/>
            <a:ext cx="1901587" cy="3784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u="sng" dirty="0" smtClean="0">
                <a:solidFill>
                  <a:schemeClr val="accent2"/>
                </a:solidFill>
                <a:latin typeface="Arial"/>
                <a:cs typeface="Arial"/>
              </a:rPr>
              <a:t>Gold</a:t>
            </a:r>
            <a:endParaRPr lang="en-US" sz="2400" u="sng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5261" y="4576792"/>
            <a:ext cx="1901587" cy="3784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u="sng" smtClean="0">
                <a:solidFill>
                  <a:schemeClr val="accent2"/>
                </a:solidFill>
                <a:latin typeface="Arial"/>
                <a:cs typeface="Arial"/>
              </a:rPr>
              <a:t>Silver</a:t>
            </a:r>
            <a:endParaRPr lang="en-US" sz="2400" u="sng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1939" y="4601613"/>
            <a:ext cx="1901587" cy="3784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u="sng" smtClean="0">
                <a:solidFill>
                  <a:schemeClr val="accent2"/>
                </a:solidFill>
                <a:latin typeface="Arial"/>
                <a:cs typeface="Arial"/>
              </a:rPr>
              <a:t>Bronze</a:t>
            </a:r>
            <a:endParaRPr lang="en-US" sz="2400" u="sng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7925" y="6487064"/>
            <a:ext cx="92242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793" y="5469147"/>
            <a:ext cx="4641012" cy="2151279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marL="457200" indent="-457200" algn="l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2 Physically </a:t>
            </a:r>
            <a:r>
              <a:rPr lang="en-US" sz="2200" dirty="0" smtClean="0">
                <a:solidFill>
                  <a:srgbClr val="FFC000"/>
                </a:solidFill>
                <a:latin typeface="Arial"/>
                <a:cs typeface="Arial"/>
              </a:rPr>
              <a:t>Redundant</a:t>
            </a: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 LSP</a:t>
            </a:r>
          </a:p>
          <a:p>
            <a:pPr marL="457200" indent="-457200" algn="l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Gold One: Lowest Latency Link</a:t>
            </a:r>
          </a:p>
          <a:p>
            <a:pPr marL="457200" indent="-457200" algn="l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Gold Two: Second lowest redundant link</a:t>
            </a:r>
          </a:p>
          <a:p>
            <a:pPr marL="457200" indent="-457200" algn="l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latin typeface="Arial"/>
                <a:cs typeface="Arial"/>
              </a:rPr>
              <a:t>Business Critical </a:t>
            </a: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&amp; </a:t>
            </a:r>
            <a:r>
              <a:rPr lang="en-US" sz="2200" dirty="0" smtClean="0">
                <a:solidFill>
                  <a:srgbClr val="FFC000"/>
                </a:solidFill>
                <a:latin typeface="Arial"/>
                <a:cs typeface="Arial"/>
              </a:rPr>
              <a:t>Real Time</a:t>
            </a: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 applications</a:t>
            </a:r>
            <a:endParaRPr lang="en-US" sz="22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20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9229" y="5469147"/>
            <a:ext cx="3658750" cy="1541882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marL="457200" indent="-457200" algn="l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Lowest Latency non Gold Link</a:t>
            </a:r>
          </a:p>
          <a:p>
            <a:pPr marL="457200" indent="-457200" algn="l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latin typeface="Arial"/>
                <a:cs typeface="Arial"/>
              </a:rPr>
              <a:t>Business Relevant </a:t>
            </a: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traffic </a:t>
            </a:r>
            <a:endParaRPr lang="en-US" sz="22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20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93535" y="5469147"/>
            <a:ext cx="3658750" cy="1846581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marL="457200" indent="-457200" algn="l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Traditional Scavenger Class traffic</a:t>
            </a:r>
          </a:p>
          <a:p>
            <a:pPr marL="457200" indent="-457200" algn="l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Non-Business relevant </a:t>
            </a: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and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non-performance sensitive </a:t>
            </a:r>
            <a:r>
              <a:rPr lang="en-US" sz="2200" dirty="0" smtClean="0">
                <a:solidFill>
                  <a:schemeClr val="accent2"/>
                </a:solidFill>
                <a:latin typeface="Arial"/>
                <a:cs typeface="Arial"/>
              </a:rPr>
              <a:t>back up traffic</a:t>
            </a:r>
            <a:endParaRPr lang="en-US" sz="22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20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4923" y="959329"/>
            <a:ext cx="13167362" cy="664797"/>
          </a:xfrm>
        </p:spPr>
        <p:txBody>
          <a:bodyPr/>
          <a:lstStyle/>
          <a:p>
            <a:r>
              <a:rPr lang="en-US" dirty="0" smtClean="0"/>
              <a:t>When a Path Fails or Comes Back Online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57539"/>
              </p:ext>
            </p:extLst>
          </p:nvPr>
        </p:nvGraphicFramePr>
        <p:xfrm>
          <a:off x="513690" y="2380444"/>
          <a:ext cx="13166725" cy="543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68" y="1899761"/>
            <a:ext cx="961366" cy="9613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14" y="1852315"/>
            <a:ext cx="1056257" cy="105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959329"/>
            <a:ext cx="13167362" cy="664797"/>
          </a:xfrm>
        </p:spPr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23" y="1948403"/>
            <a:ext cx="13167362" cy="5431156"/>
          </a:xfrm>
        </p:spPr>
        <p:txBody>
          <a:bodyPr/>
          <a:lstStyle/>
          <a:p>
            <a:r>
              <a:rPr lang="en-US" dirty="0" smtClean="0"/>
              <a:t>Addition of Link Utilization into Path Calculation</a:t>
            </a:r>
          </a:p>
          <a:p>
            <a:pPr lvl="1"/>
            <a:r>
              <a:rPr lang="en-US" dirty="0" smtClean="0"/>
              <a:t>Add historical link utilization into the LSP determination algorithm</a:t>
            </a:r>
          </a:p>
          <a:p>
            <a:r>
              <a:rPr lang="en-US" dirty="0" smtClean="0"/>
              <a:t>Path Latency Threshold Parameters</a:t>
            </a:r>
          </a:p>
          <a:p>
            <a:pPr lvl="1"/>
            <a:r>
              <a:rPr lang="en-US" dirty="0" smtClean="0"/>
              <a:t>User be able to set a Latency Threshold per LSP category</a:t>
            </a:r>
          </a:p>
          <a:p>
            <a:pPr lvl="1"/>
            <a:r>
              <a:rPr lang="en-US" dirty="0" smtClean="0"/>
              <a:t>If LSP Latency exceeds threshold re-optimize the topology</a:t>
            </a:r>
          </a:p>
          <a:p>
            <a:r>
              <a:rPr lang="en-US" dirty="0" smtClean="0"/>
              <a:t> Historical Optimization Statistics</a:t>
            </a:r>
          </a:p>
          <a:p>
            <a:pPr lvl="1"/>
            <a:r>
              <a:rPr lang="en-US" dirty="0" smtClean="0"/>
              <a:t>Store in a DB the Optimization events and path statistics</a:t>
            </a:r>
          </a:p>
          <a:p>
            <a:r>
              <a:rPr lang="en-US" dirty="0" smtClean="0"/>
              <a:t>Dynamic Visualization</a:t>
            </a:r>
          </a:p>
          <a:p>
            <a:pPr lvl="1"/>
            <a:r>
              <a:rPr lang="en-US" dirty="0" smtClean="0"/>
              <a:t>Real time visuals into topology changes and LSP optimization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7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2834256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7030A0"/>
                </a:solidFill>
              </a:rPr>
              <a:t>Tire Kicking Time!</a:t>
            </a:r>
            <a:endParaRPr lang="en-US" sz="6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 2014 Templat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72230</TotalTime>
  <Words>415</Words>
  <Application>Microsoft Macintosh PowerPoint</Application>
  <PresentationFormat>Custom</PresentationFormat>
  <Paragraphs>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Juniper 2014 Template</vt:lpstr>
      <vt:lpstr>     14203 Broncos</vt:lpstr>
      <vt:lpstr>The Problem Background</vt:lpstr>
      <vt:lpstr>The Solution: 14203 Broncos Consulting  </vt:lpstr>
      <vt:lpstr>LSP Path Selection</vt:lpstr>
      <vt:lpstr>Optimum Path Selection - The Details</vt:lpstr>
      <vt:lpstr>When a Path Fails or Comes Back Online</vt:lpstr>
      <vt:lpstr>Future Enhancements</vt:lpstr>
      <vt:lpstr>Questions &amp; Answers </vt:lpstr>
      <vt:lpstr>Tire Kicking Time!</vt:lpstr>
    </vt:vector>
  </TitlesOfParts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Networks Corporate PowerPoint Template</dc:title>
  <dc:subject>PowerPoint Template</dc:subject>
  <dc:creator>oschuermann@juniper.net;eddie.arcuri@gmail.com</dc:creator>
  <cp:keywords>PPT, PPT template, toolkit, PPT toolkit,  corporate template, corporate PPT template, PowerPoint template, Juniper PPT template</cp:keywords>
  <cp:lastModifiedBy>Microsoft Office User</cp:lastModifiedBy>
  <cp:revision>1427</cp:revision>
  <cp:lastPrinted>2013-12-27T18:52:02Z</cp:lastPrinted>
  <dcterms:created xsi:type="dcterms:W3CDTF">2013-11-15T20:57:24Z</dcterms:created>
  <dcterms:modified xsi:type="dcterms:W3CDTF">2017-02-28T19:39:17Z</dcterms:modified>
</cp:coreProperties>
</file>