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1"/>
  </p:notesMasterIdLst>
  <p:handoutMasterIdLst>
    <p:handoutMasterId r:id="rId32"/>
  </p:handoutMasterIdLst>
  <p:sldIdLst>
    <p:sldId id="298" r:id="rId2"/>
    <p:sldId id="345" r:id="rId3"/>
    <p:sldId id="346" r:id="rId4"/>
    <p:sldId id="347" r:id="rId5"/>
    <p:sldId id="348" r:id="rId6"/>
    <p:sldId id="363" r:id="rId7"/>
    <p:sldId id="349" r:id="rId8"/>
    <p:sldId id="350" r:id="rId9"/>
    <p:sldId id="351" r:id="rId10"/>
    <p:sldId id="352" r:id="rId11"/>
    <p:sldId id="354" r:id="rId12"/>
    <p:sldId id="353" r:id="rId13"/>
    <p:sldId id="355" r:id="rId14"/>
    <p:sldId id="364" r:id="rId15"/>
    <p:sldId id="357" r:id="rId16"/>
    <p:sldId id="362" r:id="rId17"/>
    <p:sldId id="359" r:id="rId18"/>
    <p:sldId id="360" r:id="rId19"/>
    <p:sldId id="361" r:id="rId20"/>
    <p:sldId id="356" r:id="rId21"/>
    <p:sldId id="365" r:id="rId22"/>
    <p:sldId id="366" r:id="rId23"/>
    <p:sldId id="367" r:id="rId24"/>
    <p:sldId id="369" r:id="rId25"/>
    <p:sldId id="370" r:id="rId26"/>
    <p:sldId id="371" r:id="rId27"/>
    <p:sldId id="368" r:id="rId28"/>
    <p:sldId id="372" r:id="rId29"/>
    <p:sldId id="344" r:id="rId3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1ED8F39-147B-4B90-825F-F1C83C429CB6}">
          <p14:sldIdLst>
            <p14:sldId id="298"/>
            <p14:sldId id="345"/>
            <p14:sldId id="346"/>
            <p14:sldId id="347"/>
            <p14:sldId id="348"/>
            <p14:sldId id="363"/>
            <p14:sldId id="349"/>
            <p14:sldId id="350"/>
            <p14:sldId id="351"/>
            <p14:sldId id="352"/>
            <p14:sldId id="354"/>
            <p14:sldId id="353"/>
            <p14:sldId id="355"/>
            <p14:sldId id="364"/>
            <p14:sldId id="357"/>
            <p14:sldId id="362"/>
            <p14:sldId id="359"/>
            <p14:sldId id="360"/>
            <p14:sldId id="361"/>
            <p14:sldId id="356"/>
            <p14:sldId id="365"/>
            <p14:sldId id="366"/>
            <p14:sldId id="367"/>
            <p14:sldId id="369"/>
            <p14:sldId id="370"/>
            <p14:sldId id="371"/>
            <p14:sldId id="368"/>
            <p14:sldId id="372"/>
            <p14:sldId id="34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3399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639" autoAdjust="0"/>
  </p:normalViewPr>
  <p:slideViewPr>
    <p:cSldViewPr>
      <p:cViewPr>
        <p:scale>
          <a:sx n="100" d="100"/>
          <a:sy n="100" d="100"/>
        </p:scale>
        <p:origin x="-1860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BC7A3-7DEB-44F5-85D6-AC74F1BA5D50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2D040-4897-4FFA-9C1A-6281D1BFB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445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5AA37-2983-40AF-AC5B-B9B4EA02B578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9E64D-5F42-4AC5-B244-DE5F39DE3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635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9E64D-5F42-4AC5-B244-DE5F39DE33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9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9E64D-5F42-4AC5-B244-DE5F39DE33B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1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2AB805B3-9D7B-4BA3-81D8-2928FC443C8B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2AB805B3-9D7B-4BA3-81D8-2928FC443C8B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AB805B3-9D7B-4BA3-81D8-2928FC443C8B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2AB805B3-9D7B-4BA3-81D8-2928FC443C8B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2AB805B3-9D7B-4BA3-81D8-2928FC443C8B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2AB805B3-9D7B-4BA3-81D8-2928FC443C8B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AB805B3-9D7B-4BA3-81D8-2928FC443C8B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2AB805B3-9D7B-4BA3-81D8-2928FC443C8B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2AB805B3-9D7B-4BA3-81D8-2928FC443C8B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AB805B3-9D7B-4BA3-81D8-2928FC443C8B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2AB805B3-9D7B-4BA3-81D8-2928FC443C8B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2AB805B3-9D7B-4BA3-81D8-2928FC443C8B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27D49-8E15-4A9D-AB47-A1AEBE86F1A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3839" y="1371600"/>
            <a:ext cx="8853780" cy="22467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4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Mid-States Organized Crime Information Center</a:t>
            </a:r>
            <a:r>
              <a:rPr lang="en-US" sz="4000" b="1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®</a:t>
            </a:r>
            <a:r>
              <a:rPr lang="en-US" sz="4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(MOCIC)</a:t>
            </a:r>
          </a:p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4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Overview of Services</a:t>
            </a:r>
            <a:endParaRPr lang="en-US" sz="4000" b="1" i="1" dirty="0"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594" y="6094744"/>
            <a:ext cx="962025" cy="665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381000" y="2819400"/>
            <a:ext cx="822960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677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610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0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Criminal Information Services (CIS) Section</a:t>
            </a:r>
          </a:p>
          <a:p>
            <a:pPr algn="l"/>
            <a:endParaRPr lang="en-US" sz="30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Provides investigative assistance by obtaining information from a variety of resources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RISS database searches and entry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Driver’s license photos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Locate fugitives or witnesses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Historical/associate information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Locate identifiers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Phone subscriber information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Law enforcement contacts</a:t>
            </a:r>
          </a:p>
        </p:txBody>
      </p:sp>
    </p:spTree>
    <p:extLst>
      <p:ext uri="{BB962C8B-B14F-4D97-AF65-F5344CB8AC3E}">
        <p14:creationId xmlns:p14="http://schemas.microsoft.com/office/powerpoint/2010/main" val="2574783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Mobile Device Forensics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Assists agencies by gleaning valuable information from mobile devices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Cellebrite’s</a:t>
            </a: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UFED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Need copy of your department’s authorization to search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consent form, search warrant</a:t>
            </a:r>
          </a:p>
        </p:txBody>
      </p:sp>
    </p:spTree>
    <p:extLst>
      <p:ext uri="{BB962C8B-B14F-4D97-AF65-F5344CB8AC3E}">
        <p14:creationId xmlns:p14="http://schemas.microsoft.com/office/powerpoint/2010/main" val="2574783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Confidential Funds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Agencies can request funds to pay for covert operations, including informant expenses and the purchase of evidence, when no other funding source is available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For more information or to request confidential funds, members should contact the MOCIC Comptroller – (800) 846-6242 ext. 4103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83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Equipment Section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610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Members can borrow equipment from our inventory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Equipment is loaned at no charge and is available on a first-come, first-served basis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Required to complete the MOCIC Equipment Request Form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Download from the MOCIC homepage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Contact the Equipment Section to request the form - (800) 846-6242 ext. 4221</a:t>
            </a: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83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Equipment Section (cont’d)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Variety of investigative equipment available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Surveillance equipment</a:t>
            </a:r>
            <a:endParaRPr lang="en-US" sz="16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Communication equipment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IP pole cameras can be custom-built for agencies to purchase at cost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Video enhancement 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Audio filtering and enhancement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60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Publications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sz="2400" i="1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Criminal Information Digest-Online</a:t>
            </a: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is MOCIC’s monthly publication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Currently offered in digital format and can be accessed from MOCIC’s homepage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Provides valuable information for law enforcement officers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Intel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Training opportunities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Officer safety information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Case specific articles 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83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Publications (cont’d)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Members can submit information for inclusion in the </a:t>
            </a:r>
            <a:r>
              <a:rPr lang="en-US" sz="2400" i="1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Digest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88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RISSNET Technical Support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MOCIC’s Help Desk is available Monday-Friday from 8:00 a.m. to 5:00 p.m.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Staff provides support to members who are trying to access RISSNET and its resources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Maintains Security Control Cards on file for all members accessing the secure network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83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Training Section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Two POST-certified courses taught by MOCIC staff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Practical Applications of Surveillance Equipment (PASE)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Revamped in 2013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Basic Financial Investigation Techniques (BFIT)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Each </a:t>
            </a:r>
            <a:r>
              <a:rPr lang="en-US" sz="24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year MOCIC coordinates an Annual Conference and Training Session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POST-certified training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Top notch instructors from across the nation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Location </a:t>
            </a:r>
            <a:r>
              <a:rPr lang="en-US" sz="20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of the Conference rotates throughout the nine-state MOCIC region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83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Training Section (cont’d)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training section also facilitates various training sessions that are held at our headquarters building in Springfield, MO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5760" lvl="1">
              <a:buFont typeface="Arial" pitchFamily="34" charset="0"/>
              <a:buChar char="•"/>
            </a:pPr>
            <a:r>
              <a:rPr lang="en-US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 list of current training offered in the MOCIC region, included those courses taught by MOCIC staff, can be found on the MOCIC homepage under the Training Announcements link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43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152400"/>
            <a:ext cx="91440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Regional Information Sharing Systems</a:t>
            </a:r>
            <a:r>
              <a:rPr lang="en-US" sz="3200" baseline="300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®</a:t>
            </a:r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(RISS)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Federally funded through the Bureau of Justice Assistance (BJA), Office of Justice Programs (OJP), U.S. Department of Justice (DOJ)</a:t>
            </a:r>
            <a:endParaRPr lang="en-US" sz="2400" dirty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6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Intelligence/Officer Safety Services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RISSIntel</a:t>
            </a: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™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Secure, nationwide criminal intelligence database that is connected to the other 5 RISS centers, as well as other state intelligence databases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28 CFR Part 23 compliant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Accessible 24/7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Approximately 2.5 million </a:t>
            </a:r>
            <a:r>
              <a:rPr lang="en-US" sz="2000" dirty="0" err="1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intel</a:t>
            </a:r>
            <a:r>
              <a:rPr lang="en-US" sz="20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records in the database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340,000 from the MOCIC region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Additional 1 million searchable records from Non-RISS type 1 nodes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Approximately 1.2 million searches each quarter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2" descr="RISSIntel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2284" y="1266824"/>
            <a:ext cx="2628900" cy="66675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0"/>
              </a:scheme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457200" y="6400800"/>
            <a:ext cx="1507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accent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*stats through 2012</a:t>
            </a:r>
            <a:endParaRPr lang="en-US" sz="1000" i="1" dirty="0">
              <a:solidFill>
                <a:schemeClr val="accent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783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6868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0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Intelligence/Officer Safety Services (cont’d)</a:t>
            </a:r>
            <a:endParaRPr lang="en-US" sz="30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Quality control of all intelligence that goes into </a:t>
            </a:r>
            <a:r>
              <a:rPr lang="en-US" sz="2400" dirty="0" err="1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RISSIntel</a:t>
            </a: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Submitted by members and entered by MOCIC staff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Remote entry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Batch upload process</a:t>
            </a:r>
            <a:endParaRPr lang="en-US" sz="16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74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6868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0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Intelligence/Officer Safety Services (cont’d)</a:t>
            </a:r>
            <a:endParaRPr lang="en-US" sz="30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RISSGang</a:t>
            </a: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™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Comprehensive tool to assist law enforcement agencies working gang-related investigations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National Database</a:t>
            </a:r>
          </a:p>
          <a:p>
            <a:pPr lvl="3">
              <a:buFont typeface="Arial" pitchFamily="34" charset="0"/>
              <a:buChar char="•"/>
            </a:pPr>
            <a:r>
              <a:rPr lang="en-US" sz="12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Suspects, vehicles, symbols, tattoos, etc.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Website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Bulletin Board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464" y="1143000"/>
            <a:ext cx="1822336" cy="739499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102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6868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0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Intelligence/Officer Safety Services (cont’d)</a:t>
            </a:r>
            <a:endParaRPr lang="en-US" sz="30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RISSLeads</a:t>
            </a: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Investigative Website™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Website dedicated to searching for and sharing investigative information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Upload documents, photos and videos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Search data sources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Collaborate on cases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Discuss investigative leads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Training/Events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Links to other RISS services/databases</a:t>
            </a:r>
          </a:p>
          <a:p>
            <a:pPr lvl="2">
              <a:buFont typeface="Arial" pitchFamily="34" charset="0"/>
              <a:buChar char="•"/>
            </a:pPr>
            <a:endParaRPr lang="en-US" sz="12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933" y="1200150"/>
            <a:ext cx="1983867" cy="781050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804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6868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0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Intelligence/Officer Safety Services (cont’d)</a:t>
            </a:r>
            <a:endParaRPr lang="en-US" sz="30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RISS Officer Safety Website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Nationwide repository for issues related to officer safety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Awareness information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Videos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Training information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Armed and dangerous subjects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Concealment methods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Narcotics awareness information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Border security information</a:t>
            </a:r>
          </a:p>
          <a:p>
            <a:pPr lvl="2">
              <a:buFont typeface="Arial" pitchFamily="34" charset="0"/>
              <a:buChar char="•"/>
            </a:pPr>
            <a:endParaRPr lang="en-US" sz="12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43000"/>
            <a:ext cx="2438400" cy="71860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672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6868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0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Intelligence/Officer Safety Services (cont’d)</a:t>
            </a:r>
            <a:endParaRPr lang="en-US" sz="30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764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RISSafe</a:t>
            </a: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™ - </a:t>
            </a: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Officer Safety Event </a:t>
            </a:r>
            <a:r>
              <a:rPr lang="en-US" sz="2000" dirty="0" err="1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Deconfliction</a:t>
            </a: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System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Only comprehensive and nationwide </a:t>
            </a:r>
            <a:r>
              <a:rPr lang="en-US" sz="2000" dirty="0" err="1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deconfliction</a:t>
            </a: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system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Accessible 24/7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Watch Centers monitor operations and make notifications for conflicts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Operations can be entered in a variety of ways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Call, fax or e-mail Watch Center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Remote entry by officer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Mobile app entry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Nationwide:  168,097 operations with 81,027 conflicts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MOCIC Region:  7,178 operations with 1,249 conflicts</a:t>
            </a:r>
          </a:p>
          <a:p>
            <a:pPr marL="365760" lvl="1" indent="0">
              <a:buNone/>
            </a:pPr>
            <a:endParaRPr lang="en-US" sz="20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en-US" sz="12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1" b="6521"/>
          <a:stretch/>
        </p:blipFill>
        <p:spPr bwMode="auto">
          <a:xfrm>
            <a:off x="6475968" y="1066800"/>
            <a:ext cx="2239407" cy="541712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6400800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accent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*stats for 2012</a:t>
            </a:r>
            <a:endParaRPr lang="en-US" sz="1000" i="1" dirty="0">
              <a:solidFill>
                <a:schemeClr val="accent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397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6868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0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Intelligence/Officer Safety Services (cont’d)</a:t>
            </a:r>
            <a:endParaRPr lang="en-US" sz="30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764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RISSafe</a:t>
            </a: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Mobile™</a:t>
            </a:r>
            <a:endParaRPr lang="en-US" sz="800" dirty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Smartphone app deployed in April 2012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Officers can enter operations and receive notifications of conflicts utilizing mobile devices</a:t>
            </a:r>
          </a:p>
          <a:p>
            <a:pPr marL="365760" lvl="1" indent="0">
              <a:buNone/>
            </a:pPr>
            <a:endParaRPr lang="en-US" sz="20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869790" y="5607785"/>
            <a:ext cx="990600" cy="1125537"/>
            <a:chOff x="5791200" y="1417638"/>
            <a:chExt cx="990600" cy="1125537"/>
          </a:xfrm>
          <a:effectLst/>
        </p:grpSpPr>
        <p:sp>
          <p:nvSpPr>
            <p:cNvPr id="4" name="Rounded Rectangle 3"/>
            <p:cNvSpPr/>
            <p:nvPr/>
          </p:nvSpPr>
          <p:spPr>
            <a:xfrm>
              <a:off x="5791200" y="1417638"/>
              <a:ext cx="990600" cy="1125537"/>
            </a:xfrm>
            <a:prstGeom prst="round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6925" y="1513681"/>
              <a:ext cx="819150" cy="933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8" descr="C:\Users\lvinson.MOCIC2003\AppData\Local\Microsoft\Windows\Temporary Internet Files\Content.Outlook\XFOM2IBG\RISSafe Mobile Graphic - office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"/>
          <a:stretch/>
        </p:blipFill>
        <p:spPr bwMode="auto">
          <a:xfrm>
            <a:off x="7104232" y="4095750"/>
            <a:ext cx="1910227" cy="263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95400"/>
            <a:ext cx="2514600" cy="694439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577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6868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0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Intelligence/Officer Safety Services (cont’d)</a:t>
            </a:r>
            <a:endParaRPr lang="en-US" sz="30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RISS ATIX™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Extends secure information exchange beyond law enforcement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Web pages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Bulletin board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Document library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Secure e-mail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Participants choose a “community” group based on their responsibilities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Public utilities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Education systems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Financial institutions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Emergency management agencies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Other</a:t>
            </a:r>
            <a:endParaRPr lang="en-US" sz="1600" dirty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960438"/>
            <a:ext cx="3457832" cy="715962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399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6868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0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Intelligence/Officer Safety Services (cont’d)</a:t>
            </a:r>
            <a:endParaRPr lang="en-US" sz="30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Collaboration Website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Customized website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Secure sharing environment for a group of people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Intradepartmental 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Multi-jurisdictional</a:t>
            </a:r>
            <a:endParaRPr lang="en-US" sz="1200" dirty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Wide-area investigations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Burglary task forces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Drug task forces</a:t>
            </a:r>
          </a:p>
        </p:txBody>
      </p:sp>
    </p:spTree>
    <p:extLst>
      <p:ext uri="{BB962C8B-B14F-4D97-AF65-F5344CB8AC3E}">
        <p14:creationId xmlns:p14="http://schemas.microsoft.com/office/powerpoint/2010/main" val="3868839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685800"/>
            <a:ext cx="8686800" cy="1905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more information about MOCIC or RISS please contact us</a:t>
            </a:r>
          </a:p>
        </p:txBody>
      </p:sp>
      <p:sp>
        <p:nvSpPr>
          <p:cNvPr id="2" name="Rectangle 1"/>
          <p:cNvSpPr/>
          <p:nvPr/>
        </p:nvSpPr>
        <p:spPr>
          <a:xfrm>
            <a:off x="2822162" y="2175301"/>
            <a:ext cx="34996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(800) 846-6242</a:t>
            </a:r>
            <a:endParaRPr lang="en-US" sz="3200" dirty="0">
              <a:solidFill>
                <a:srgbClr val="00336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59884" y="2895600"/>
            <a:ext cx="42242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info@mocic.riss.net</a:t>
            </a:r>
            <a:endParaRPr lang="en-US" sz="3200" dirty="0">
              <a:solidFill>
                <a:srgbClr val="00336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17" y="3657600"/>
            <a:ext cx="1228366" cy="122836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86102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RISS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Nationwide program comprised of six regional centers and a technology support center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six regional centers serve nearly 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9,000</a:t>
            </a:r>
            <a:r>
              <a:rPr lang="en-US" sz="2400" dirty="0" smtClean="0">
                <a:solidFill>
                  <a:srgbClr val="FF99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member agencies</a:t>
            </a: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, with over 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110,000</a:t>
            </a:r>
            <a:r>
              <a:rPr lang="en-US" sz="2400" dirty="0" smtClean="0">
                <a:solidFill>
                  <a:srgbClr val="FF99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officers</a:t>
            </a: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having direct access to RISS services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1643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accent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*stats from June 2013</a:t>
            </a:r>
            <a:endParaRPr lang="en-US" sz="1000" i="1" dirty="0">
              <a:solidFill>
                <a:schemeClr val="accent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55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1000" y="95250"/>
            <a:ext cx="8382000" cy="742950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6 </a:t>
            </a: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Regional </a:t>
            </a:r>
            <a:r>
              <a:rPr 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RISS Centers</a:t>
            </a:r>
            <a:endParaRPr lang="en-US" sz="32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" name="Group 98"/>
          <p:cNvGrpSpPr>
            <a:grpSpLocks/>
          </p:cNvGrpSpPr>
          <p:nvPr/>
        </p:nvGrpSpPr>
        <p:grpSpPr bwMode="auto">
          <a:xfrm>
            <a:off x="3421063" y="3865563"/>
            <a:ext cx="3690937" cy="2112962"/>
            <a:chOff x="2154" y="2435"/>
            <a:chExt cx="2326" cy="1331"/>
          </a:xfrm>
          <a:solidFill>
            <a:schemeClr val="bg2">
              <a:lumMod val="60000"/>
              <a:lumOff val="40000"/>
            </a:schemeClr>
          </a:solidFill>
        </p:grpSpPr>
        <p:grpSp>
          <p:nvGrpSpPr>
            <p:cNvPr id="4" name="Group 99"/>
            <p:cNvGrpSpPr>
              <a:grpSpLocks/>
            </p:cNvGrpSpPr>
            <p:nvPr/>
          </p:nvGrpSpPr>
          <p:grpSpPr bwMode="auto">
            <a:xfrm>
              <a:off x="2154" y="2435"/>
              <a:ext cx="2326" cy="1331"/>
              <a:chOff x="2154" y="2435"/>
              <a:chExt cx="2326" cy="1331"/>
            </a:xfrm>
            <a:grpFill/>
          </p:grpSpPr>
          <p:sp>
            <p:nvSpPr>
              <p:cNvPr id="6" name="Freeform 100"/>
              <p:cNvSpPr>
                <a:spLocks/>
              </p:cNvSpPr>
              <p:nvPr/>
            </p:nvSpPr>
            <p:spPr bwMode="auto">
              <a:xfrm>
                <a:off x="2154" y="2842"/>
                <a:ext cx="1011" cy="924"/>
              </a:xfrm>
              <a:custGeom>
                <a:avLst/>
                <a:gdLst>
                  <a:gd name="T0" fmla="*/ 314 w 1011"/>
                  <a:gd name="T1" fmla="*/ 0 h 924"/>
                  <a:gd name="T2" fmla="*/ 537 w 1011"/>
                  <a:gd name="T3" fmla="*/ 20 h 924"/>
                  <a:gd name="T4" fmla="*/ 529 w 1011"/>
                  <a:gd name="T5" fmla="*/ 184 h 924"/>
                  <a:gd name="T6" fmla="*/ 641 w 1011"/>
                  <a:gd name="T7" fmla="*/ 233 h 924"/>
                  <a:gd name="T8" fmla="*/ 672 w 1011"/>
                  <a:gd name="T9" fmla="*/ 220 h 924"/>
                  <a:gd name="T10" fmla="*/ 746 w 1011"/>
                  <a:gd name="T11" fmla="*/ 260 h 924"/>
                  <a:gd name="T12" fmla="*/ 790 w 1011"/>
                  <a:gd name="T13" fmla="*/ 260 h 924"/>
                  <a:gd name="T14" fmla="*/ 879 w 1011"/>
                  <a:gd name="T15" fmla="*/ 228 h 924"/>
                  <a:gd name="T16" fmla="*/ 927 w 1011"/>
                  <a:gd name="T17" fmla="*/ 264 h 924"/>
                  <a:gd name="T18" fmla="*/ 970 w 1011"/>
                  <a:gd name="T19" fmla="*/ 277 h 924"/>
                  <a:gd name="T20" fmla="*/ 963 w 1011"/>
                  <a:gd name="T21" fmla="*/ 410 h 924"/>
                  <a:gd name="T22" fmla="*/ 1010 w 1011"/>
                  <a:gd name="T23" fmla="*/ 495 h 924"/>
                  <a:gd name="T24" fmla="*/ 992 w 1011"/>
                  <a:gd name="T25" fmla="*/ 607 h 924"/>
                  <a:gd name="T26" fmla="*/ 935 w 1011"/>
                  <a:gd name="T27" fmla="*/ 650 h 924"/>
                  <a:gd name="T28" fmla="*/ 925 w 1011"/>
                  <a:gd name="T29" fmla="*/ 609 h 924"/>
                  <a:gd name="T30" fmla="*/ 908 w 1011"/>
                  <a:gd name="T31" fmla="*/ 625 h 924"/>
                  <a:gd name="T32" fmla="*/ 918 w 1011"/>
                  <a:gd name="T33" fmla="*/ 653 h 924"/>
                  <a:gd name="T34" fmla="*/ 816 w 1011"/>
                  <a:gd name="T35" fmla="*/ 716 h 924"/>
                  <a:gd name="T36" fmla="*/ 793 w 1011"/>
                  <a:gd name="T37" fmla="*/ 717 h 924"/>
                  <a:gd name="T38" fmla="*/ 740 w 1011"/>
                  <a:gd name="T39" fmla="*/ 748 h 924"/>
                  <a:gd name="T40" fmla="*/ 738 w 1011"/>
                  <a:gd name="T41" fmla="*/ 767 h 924"/>
                  <a:gd name="T42" fmla="*/ 722 w 1011"/>
                  <a:gd name="T43" fmla="*/ 771 h 924"/>
                  <a:gd name="T44" fmla="*/ 733 w 1011"/>
                  <a:gd name="T45" fmla="*/ 794 h 924"/>
                  <a:gd name="T46" fmla="*/ 704 w 1011"/>
                  <a:gd name="T47" fmla="*/ 827 h 924"/>
                  <a:gd name="T48" fmla="*/ 717 w 1011"/>
                  <a:gd name="T49" fmla="*/ 877 h 924"/>
                  <a:gd name="T50" fmla="*/ 732 w 1011"/>
                  <a:gd name="T51" fmla="*/ 893 h 924"/>
                  <a:gd name="T52" fmla="*/ 727 w 1011"/>
                  <a:gd name="T53" fmla="*/ 923 h 924"/>
                  <a:gd name="T54" fmla="*/ 688 w 1011"/>
                  <a:gd name="T55" fmla="*/ 922 h 924"/>
                  <a:gd name="T56" fmla="*/ 653 w 1011"/>
                  <a:gd name="T57" fmla="*/ 906 h 924"/>
                  <a:gd name="T58" fmla="*/ 629 w 1011"/>
                  <a:gd name="T59" fmla="*/ 907 h 924"/>
                  <a:gd name="T60" fmla="*/ 551 w 1011"/>
                  <a:gd name="T61" fmla="*/ 877 h 924"/>
                  <a:gd name="T62" fmla="*/ 522 w 1011"/>
                  <a:gd name="T63" fmla="*/ 772 h 924"/>
                  <a:gd name="T64" fmla="*/ 469 w 1011"/>
                  <a:gd name="T65" fmla="*/ 720 h 924"/>
                  <a:gd name="T66" fmla="*/ 425 w 1011"/>
                  <a:gd name="T67" fmla="*/ 627 h 924"/>
                  <a:gd name="T68" fmla="*/ 403 w 1011"/>
                  <a:gd name="T69" fmla="*/ 616 h 924"/>
                  <a:gd name="T70" fmla="*/ 378 w 1011"/>
                  <a:gd name="T71" fmla="*/ 593 h 924"/>
                  <a:gd name="T72" fmla="*/ 353 w 1011"/>
                  <a:gd name="T73" fmla="*/ 592 h 924"/>
                  <a:gd name="T74" fmla="*/ 317 w 1011"/>
                  <a:gd name="T75" fmla="*/ 582 h 924"/>
                  <a:gd name="T76" fmla="*/ 287 w 1011"/>
                  <a:gd name="T77" fmla="*/ 587 h 924"/>
                  <a:gd name="T78" fmla="*/ 265 w 1011"/>
                  <a:gd name="T79" fmla="*/ 632 h 924"/>
                  <a:gd name="T80" fmla="*/ 235 w 1011"/>
                  <a:gd name="T81" fmla="*/ 640 h 924"/>
                  <a:gd name="T82" fmla="*/ 171 w 1011"/>
                  <a:gd name="T83" fmla="*/ 600 h 924"/>
                  <a:gd name="T84" fmla="*/ 136 w 1011"/>
                  <a:gd name="T85" fmla="*/ 555 h 924"/>
                  <a:gd name="T86" fmla="*/ 132 w 1011"/>
                  <a:gd name="T87" fmla="*/ 503 h 924"/>
                  <a:gd name="T88" fmla="*/ 105 w 1011"/>
                  <a:gd name="T89" fmla="*/ 466 h 924"/>
                  <a:gd name="T90" fmla="*/ 43 w 1011"/>
                  <a:gd name="T91" fmla="*/ 415 h 924"/>
                  <a:gd name="T92" fmla="*/ 0 w 1011"/>
                  <a:gd name="T93" fmla="*/ 360 h 924"/>
                  <a:gd name="T94" fmla="*/ 2 w 1011"/>
                  <a:gd name="T95" fmla="*/ 338 h 924"/>
                  <a:gd name="T96" fmla="*/ 155 w 1011"/>
                  <a:gd name="T97" fmla="*/ 347 h 924"/>
                  <a:gd name="T98" fmla="*/ 278 w 1011"/>
                  <a:gd name="T99" fmla="*/ 365 h 924"/>
                  <a:gd name="T100" fmla="*/ 314 w 1011"/>
                  <a:gd name="T101" fmla="*/ 0 h 9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11" h="924">
                    <a:moveTo>
                      <a:pt x="314" y="0"/>
                    </a:moveTo>
                    <a:lnTo>
                      <a:pt x="537" y="20"/>
                    </a:lnTo>
                    <a:lnTo>
                      <a:pt x="529" y="184"/>
                    </a:lnTo>
                    <a:lnTo>
                      <a:pt x="641" y="233"/>
                    </a:lnTo>
                    <a:lnTo>
                      <a:pt x="672" y="220"/>
                    </a:lnTo>
                    <a:lnTo>
                      <a:pt x="746" y="260"/>
                    </a:lnTo>
                    <a:lnTo>
                      <a:pt x="790" y="260"/>
                    </a:lnTo>
                    <a:lnTo>
                      <a:pt x="879" y="228"/>
                    </a:lnTo>
                    <a:lnTo>
                      <a:pt x="927" y="264"/>
                    </a:lnTo>
                    <a:lnTo>
                      <a:pt x="970" y="277"/>
                    </a:lnTo>
                    <a:lnTo>
                      <a:pt x="963" y="410"/>
                    </a:lnTo>
                    <a:lnTo>
                      <a:pt x="1010" y="495"/>
                    </a:lnTo>
                    <a:lnTo>
                      <a:pt x="992" y="607"/>
                    </a:lnTo>
                    <a:lnTo>
                      <a:pt x="935" y="650"/>
                    </a:lnTo>
                    <a:lnTo>
                      <a:pt x="925" y="609"/>
                    </a:lnTo>
                    <a:lnTo>
                      <a:pt x="908" y="625"/>
                    </a:lnTo>
                    <a:lnTo>
                      <a:pt x="918" y="653"/>
                    </a:lnTo>
                    <a:lnTo>
                      <a:pt x="816" y="716"/>
                    </a:lnTo>
                    <a:lnTo>
                      <a:pt x="793" y="717"/>
                    </a:lnTo>
                    <a:lnTo>
                      <a:pt x="740" y="748"/>
                    </a:lnTo>
                    <a:lnTo>
                      <a:pt x="738" y="767"/>
                    </a:lnTo>
                    <a:lnTo>
                      <a:pt x="722" y="771"/>
                    </a:lnTo>
                    <a:lnTo>
                      <a:pt x="733" y="794"/>
                    </a:lnTo>
                    <a:lnTo>
                      <a:pt x="704" y="827"/>
                    </a:lnTo>
                    <a:lnTo>
                      <a:pt x="717" y="877"/>
                    </a:lnTo>
                    <a:lnTo>
                      <a:pt x="732" y="893"/>
                    </a:lnTo>
                    <a:lnTo>
                      <a:pt x="727" y="923"/>
                    </a:lnTo>
                    <a:lnTo>
                      <a:pt x="688" y="922"/>
                    </a:lnTo>
                    <a:lnTo>
                      <a:pt x="653" y="906"/>
                    </a:lnTo>
                    <a:lnTo>
                      <a:pt x="629" y="907"/>
                    </a:lnTo>
                    <a:lnTo>
                      <a:pt x="551" y="877"/>
                    </a:lnTo>
                    <a:lnTo>
                      <a:pt x="522" y="772"/>
                    </a:lnTo>
                    <a:lnTo>
                      <a:pt x="469" y="720"/>
                    </a:lnTo>
                    <a:lnTo>
                      <a:pt x="425" y="627"/>
                    </a:lnTo>
                    <a:lnTo>
                      <a:pt x="403" y="616"/>
                    </a:lnTo>
                    <a:lnTo>
                      <a:pt x="378" y="593"/>
                    </a:lnTo>
                    <a:lnTo>
                      <a:pt x="353" y="592"/>
                    </a:lnTo>
                    <a:lnTo>
                      <a:pt x="317" y="582"/>
                    </a:lnTo>
                    <a:lnTo>
                      <a:pt x="287" y="587"/>
                    </a:lnTo>
                    <a:lnTo>
                      <a:pt x="265" y="632"/>
                    </a:lnTo>
                    <a:lnTo>
                      <a:pt x="235" y="640"/>
                    </a:lnTo>
                    <a:lnTo>
                      <a:pt x="171" y="600"/>
                    </a:lnTo>
                    <a:lnTo>
                      <a:pt x="136" y="555"/>
                    </a:lnTo>
                    <a:lnTo>
                      <a:pt x="132" y="503"/>
                    </a:lnTo>
                    <a:lnTo>
                      <a:pt x="105" y="466"/>
                    </a:lnTo>
                    <a:lnTo>
                      <a:pt x="43" y="415"/>
                    </a:lnTo>
                    <a:lnTo>
                      <a:pt x="0" y="360"/>
                    </a:lnTo>
                    <a:lnTo>
                      <a:pt x="2" y="338"/>
                    </a:lnTo>
                    <a:lnTo>
                      <a:pt x="155" y="347"/>
                    </a:lnTo>
                    <a:lnTo>
                      <a:pt x="278" y="365"/>
                    </a:lnTo>
                    <a:lnTo>
                      <a:pt x="314" y="0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Freeform 101"/>
              <p:cNvSpPr>
                <a:spLocks/>
              </p:cNvSpPr>
              <p:nvPr/>
            </p:nvSpPr>
            <p:spPr bwMode="auto">
              <a:xfrm>
                <a:off x="2469" y="2791"/>
                <a:ext cx="624" cy="320"/>
              </a:xfrm>
              <a:custGeom>
                <a:avLst/>
                <a:gdLst>
                  <a:gd name="T0" fmla="*/ 6 w 624"/>
                  <a:gd name="T1" fmla="*/ 0 h 320"/>
                  <a:gd name="T2" fmla="*/ 0 w 624"/>
                  <a:gd name="T3" fmla="*/ 51 h 320"/>
                  <a:gd name="T4" fmla="*/ 221 w 624"/>
                  <a:gd name="T5" fmla="*/ 72 h 320"/>
                  <a:gd name="T6" fmla="*/ 214 w 624"/>
                  <a:gd name="T7" fmla="*/ 235 h 320"/>
                  <a:gd name="T8" fmla="*/ 327 w 624"/>
                  <a:gd name="T9" fmla="*/ 286 h 320"/>
                  <a:gd name="T10" fmla="*/ 358 w 624"/>
                  <a:gd name="T11" fmla="*/ 271 h 320"/>
                  <a:gd name="T12" fmla="*/ 428 w 624"/>
                  <a:gd name="T13" fmla="*/ 311 h 320"/>
                  <a:gd name="T14" fmla="*/ 476 w 624"/>
                  <a:gd name="T15" fmla="*/ 312 h 320"/>
                  <a:gd name="T16" fmla="*/ 565 w 624"/>
                  <a:gd name="T17" fmla="*/ 282 h 320"/>
                  <a:gd name="T18" fmla="*/ 614 w 624"/>
                  <a:gd name="T19" fmla="*/ 319 h 320"/>
                  <a:gd name="T20" fmla="*/ 623 w 624"/>
                  <a:gd name="T21" fmla="*/ 141 h 320"/>
                  <a:gd name="T22" fmla="*/ 613 w 624"/>
                  <a:gd name="T23" fmla="*/ 36 h 320"/>
                  <a:gd name="T24" fmla="*/ 6 w 624"/>
                  <a:gd name="T25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4" h="320">
                    <a:moveTo>
                      <a:pt x="6" y="0"/>
                    </a:moveTo>
                    <a:lnTo>
                      <a:pt x="0" y="51"/>
                    </a:lnTo>
                    <a:lnTo>
                      <a:pt x="221" y="72"/>
                    </a:lnTo>
                    <a:lnTo>
                      <a:pt x="214" y="235"/>
                    </a:lnTo>
                    <a:lnTo>
                      <a:pt x="327" y="286"/>
                    </a:lnTo>
                    <a:lnTo>
                      <a:pt x="358" y="271"/>
                    </a:lnTo>
                    <a:lnTo>
                      <a:pt x="428" y="311"/>
                    </a:lnTo>
                    <a:lnTo>
                      <a:pt x="476" y="312"/>
                    </a:lnTo>
                    <a:lnTo>
                      <a:pt x="565" y="282"/>
                    </a:lnTo>
                    <a:lnTo>
                      <a:pt x="614" y="319"/>
                    </a:lnTo>
                    <a:lnTo>
                      <a:pt x="623" y="141"/>
                    </a:lnTo>
                    <a:lnTo>
                      <a:pt x="613" y="36"/>
                    </a:lnTo>
                    <a:lnTo>
                      <a:pt x="6" y="0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Freeform 102"/>
              <p:cNvSpPr>
                <a:spLocks/>
              </p:cNvSpPr>
              <p:nvPr/>
            </p:nvSpPr>
            <p:spPr bwMode="auto">
              <a:xfrm>
                <a:off x="3076" y="2854"/>
                <a:ext cx="361" cy="303"/>
              </a:xfrm>
              <a:custGeom>
                <a:avLst/>
                <a:gdLst>
                  <a:gd name="T0" fmla="*/ 6 w 361"/>
                  <a:gd name="T1" fmla="*/ 12 h 303"/>
                  <a:gd name="T2" fmla="*/ 148 w 361"/>
                  <a:gd name="T3" fmla="*/ 3 h 303"/>
                  <a:gd name="T4" fmla="*/ 321 w 361"/>
                  <a:gd name="T5" fmla="*/ 0 h 303"/>
                  <a:gd name="T6" fmla="*/ 309 w 361"/>
                  <a:gd name="T7" fmla="*/ 40 h 303"/>
                  <a:gd name="T8" fmla="*/ 348 w 361"/>
                  <a:gd name="T9" fmla="*/ 33 h 303"/>
                  <a:gd name="T10" fmla="*/ 360 w 361"/>
                  <a:gd name="T11" fmla="*/ 62 h 303"/>
                  <a:gd name="T12" fmla="*/ 318 w 361"/>
                  <a:gd name="T13" fmla="*/ 86 h 303"/>
                  <a:gd name="T14" fmla="*/ 326 w 361"/>
                  <a:gd name="T15" fmla="*/ 129 h 303"/>
                  <a:gd name="T16" fmla="*/ 281 w 361"/>
                  <a:gd name="T17" fmla="*/ 200 h 303"/>
                  <a:gd name="T18" fmla="*/ 248 w 361"/>
                  <a:gd name="T19" fmla="*/ 244 h 303"/>
                  <a:gd name="T20" fmla="*/ 263 w 361"/>
                  <a:gd name="T21" fmla="*/ 302 h 303"/>
                  <a:gd name="T22" fmla="*/ 43 w 361"/>
                  <a:gd name="T23" fmla="*/ 301 h 303"/>
                  <a:gd name="T24" fmla="*/ 44 w 361"/>
                  <a:gd name="T25" fmla="*/ 265 h 303"/>
                  <a:gd name="T26" fmla="*/ 0 w 361"/>
                  <a:gd name="T27" fmla="*/ 256 h 303"/>
                  <a:gd name="T28" fmla="*/ 9 w 361"/>
                  <a:gd name="T29" fmla="*/ 70 h 303"/>
                  <a:gd name="T30" fmla="*/ 6 w 361"/>
                  <a:gd name="T31" fmla="*/ 12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1" h="303">
                    <a:moveTo>
                      <a:pt x="6" y="12"/>
                    </a:moveTo>
                    <a:lnTo>
                      <a:pt x="148" y="3"/>
                    </a:lnTo>
                    <a:lnTo>
                      <a:pt x="321" y="0"/>
                    </a:lnTo>
                    <a:lnTo>
                      <a:pt x="309" y="40"/>
                    </a:lnTo>
                    <a:lnTo>
                      <a:pt x="348" y="33"/>
                    </a:lnTo>
                    <a:lnTo>
                      <a:pt x="360" y="62"/>
                    </a:lnTo>
                    <a:lnTo>
                      <a:pt x="318" y="86"/>
                    </a:lnTo>
                    <a:lnTo>
                      <a:pt x="326" y="129"/>
                    </a:lnTo>
                    <a:lnTo>
                      <a:pt x="281" y="200"/>
                    </a:lnTo>
                    <a:lnTo>
                      <a:pt x="248" y="244"/>
                    </a:lnTo>
                    <a:lnTo>
                      <a:pt x="263" y="302"/>
                    </a:lnTo>
                    <a:lnTo>
                      <a:pt x="43" y="301"/>
                    </a:lnTo>
                    <a:lnTo>
                      <a:pt x="44" y="265"/>
                    </a:lnTo>
                    <a:lnTo>
                      <a:pt x="0" y="256"/>
                    </a:lnTo>
                    <a:lnTo>
                      <a:pt x="9" y="70"/>
                    </a:lnTo>
                    <a:lnTo>
                      <a:pt x="6" y="12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Freeform 103"/>
              <p:cNvSpPr>
                <a:spLocks/>
              </p:cNvSpPr>
              <p:nvPr/>
            </p:nvSpPr>
            <p:spPr bwMode="auto">
              <a:xfrm>
                <a:off x="3116" y="3150"/>
                <a:ext cx="420" cy="342"/>
              </a:xfrm>
              <a:custGeom>
                <a:avLst/>
                <a:gdLst>
                  <a:gd name="T0" fmla="*/ 4 w 420"/>
                  <a:gd name="T1" fmla="*/ 0 h 342"/>
                  <a:gd name="T2" fmla="*/ 220 w 420"/>
                  <a:gd name="T3" fmla="*/ 4 h 342"/>
                  <a:gd name="T4" fmla="*/ 254 w 420"/>
                  <a:gd name="T5" fmla="*/ 74 h 342"/>
                  <a:gd name="T6" fmla="*/ 217 w 420"/>
                  <a:gd name="T7" fmla="*/ 153 h 342"/>
                  <a:gd name="T8" fmla="*/ 205 w 420"/>
                  <a:gd name="T9" fmla="*/ 189 h 342"/>
                  <a:gd name="T10" fmla="*/ 350 w 420"/>
                  <a:gd name="T11" fmla="*/ 181 h 342"/>
                  <a:gd name="T12" fmla="*/ 357 w 420"/>
                  <a:gd name="T13" fmla="*/ 233 h 342"/>
                  <a:gd name="T14" fmla="*/ 314 w 420"/>
                  <a:gd name="T15" fmla="*/ 228 h 342"/>
                  <a:gd name="T16" fmla="*/ 292 w 420"/>
                  <a:gd name="T17" fmla="*/ 248 h 342"/>
                  <a:gd name="T18" fmla="*/ 314 w 420"/>
                  <a:gd name="T19" fmla="*/ 265 h 342"/>
                  <a:gd name="T20" fmla="*/ 355 w 420"/>
                  <a:gd name="T21" fmla="*/ 249 h 342"/>
                  <a:gd name="T22" fmla="*/ 355 w 420"/>
                  <a:gd name="T23" fmla="*/ 274 h 342"/>
                  <a:gd name="T24" fmla="*/ 379 w 420"/>
                  <a:gd name="T25" fmla="*/ 255 h 342"/>
                  <a:gd name="T26" fmla="*/ 395 w 420"/>
                  <a:gd name="T27" fmla="*/ 256 h 342"/>
                  <a:gd name="T28" fmla="*/ 375 w 420"/>
                  <a:gd name="T29" fmla="*/ 298 h 342"/>
                  <a:gd name="T30" fmla="*/ 410 w 420"/>
                  <a:gd name="T31" fmla="*/ 308 h 342"/>
                  <a:gd name="T32" fmla="*/ 419 w 420"/>
                  <a:gd name="T33" fmla="*/ 334 h 342"/>
                  <a:gd name="T34" fmla="*/ 403 w 420"/>
                  <a:gd name="T35" fmla="*/ 339 h 342"/>
                  <a:gd name="T36" fmla="*/ 381 w 420"/>
                  <a:gd name="T37" fmla="*/ 322 h 342"/>
                  <a:gd name="T38" fmla="*/ 339 w 420"/>
                  <a:gd name="T39" fmla="*/ 309 h 342"/>
                  <a:gd name="T40" fmla="*/ 348 w 420"/>
                  <a:gd name="T41" fmla="*/ 338 h 342"/>
                  <a:gd name="T42" fmla="*/ 326 w 420"/>
                  <a:gd name="T43" fmla="*/ 341 h 342"/>
                  <a:gd name="T44" fmla="*/ 310 w 420"/>
                  <a:gd name="T45" fmla="*/ 314 h 342"/>
                  <a:gd name="T46" fmla="*/ 300 w 420"/>
                  <a:gd name="T47" fmla="*/ 329 h 342"/>
                  <a:gd name="T48" fmla="*/ 236 w 420"/>
                  <a:gd name="T49" fmla="*/ 326 h 342"/>
                  <a:gd name="T50" fmla="*/ 236 w 420"/>
                  <a:gd name="T51" fmla="*/ 309 h 342"/>
                  <a:gd name="T52" fmla="*/ 215 w 420"/>
                  <a:gd name="T53" fmla="*/ 289 h 342"/>
                  <a:gd name="T54" fmla="*/ 167 w 420"/>
                  <a:gd name="T55" fmla="*/ 285 h 342"/>
                  <a:gd name="T56" fmla="*/ 205 w 420"/>
                  <a:gd name="T57" fmla="*/ 308 h 342"/>
                  <a:gd name="T58" fmla="*/ 150 w 420"/>
                  <a:gd name="T59" fmla="*/ 316 h 342"/>
                  <a:gd name="T60" fmla="*/ 63 w 420"/>
                  <a:gd name="T61" fmla="*/ 297 h 342"/>
                  <a:gd name="T62" fmla="*/ 30 w 420"/>
                  <a:gd name="T63" fmla="*/ 299 h 342"/>
                  <a:gd name="T64" fmla="*/ 48 w 420"/>
                  <a:gd name="T65" fmla="*/ 188 h 342"/>
                  <a:gd name="T66" fmla="*/ 0 w 420"/>
                  <a:gd name="T67" fmla="*/ 99 h 342"/>
                  <a:gd name="T68" fmla="*/ 4 w 420"/>
                  <a:gd name="T69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20" h="342">
                    <a:moveTo>
                      <a:pt x="4" y="0"/>
                    </a:moveTo>
                    <a:lnTo>
                      <a:pt x="220" y="4"/>
                    </a:lnTo>
                    <a:lnTo>
                      <a:pt x="254" y="74"/>
                    </a:lnTo>
                    <a:lnTo>
                      <a:pt x="217" y="153"/>
                    </a:lnTo>
                    <a:lnTo>
                      <a:pt x="205" y="189"/>
                    </a:lnTo>
                    <a:lnTo>
                      <a:pt x="350" y="181"/>
                    </a:lnTo>
                    <a:lnTo>
                      <a:pt x="357" y="233"/>
                    </a:lnTo>
                    <a:lnTo>
                      <a:pt x="314" y="228"/>
                    </a:lnTo>
                    <a:lnTo>
                      <a:pt x="292" y="248"/>
                    </a:lnTo>
                    <a:lnTo>
                      <a:pt x="314" y="265"/>
                    </a:lnTo>
                    <a:lnTo>
                      <a:pt x="355" y="249"/>
                    </a:lnTo>
                    <a:lnTo>
                      <a:pt x="355" y="274"/>
                    </a:lnTo>
                    <a:lnTo>
                      <a:pt x="379" y="255"/>
                    </a:lnTo>
                    <a:lnTo>
                      <a:pt x="395" y="256"/>
                    </a:lnTo>
                    <a:lnTo>
                      <a:pt x="375" y="298"/>
                    </a:lnTo>
                    <a:lnTo>
                      <a:pt x="410" y="308"/>
                    </a:lnTo>
                    <a:lnTo>
                      <a:pt x="419" y="334"/>
                    </a:lnTo>
                    <a:lnTo>
                      <a:pt x="403" y="339"/>
                    </a:lnTo>
                    <a:lnTo>
                      <a:pt x="381" y="322"/>
                    </a:lnTo>
                    <a:lnTo>
                      <a:pt x="339" y="309"/>
                    </a:lnTo>
                    <a:lnTo>
                      <a:pt x="348" y="338"/>
                    </a:lnTo>
                    <a:lnTo>
                      <a:pt x="326" y="341"/>
                    </a:lnTo>
                    <a:lnTo>
                      <a:pt x="310" y="314"/>
                    </a:lnTo>
                    <a:lnTo>
                      <a:pt x="300" y="329"/>
                    </a:lnTo>
                    <a:lnTo>
                      <a:pt x="236" y="326"/>
                    </a:lnTo>
                    <a:lnTo>
                      <a:pt x="236" y="309"/>
                    </a:lnTo>
                    <a:lnTo>
                      <a:pt x="215" y="289"/>
                    </a:lnTo>
                    <a:lnTo>
                      <a:pt x="167" y="285"/>
                    </a:lnTo>
                    <a:lnTo>
                      <a:pt x="205" y="308"/>
                    </a:lnTo>
                    <a:lnTo>
                      <a:pt x="150" y="316"/>
                    </a:lnTo>
                    <a:lnTo>
                      <a:pt x="63" y="297"/>
                    </a:lnTo>
                    <a:lnTo>
                      <a:pt x="30" y="299"/>
                    </a:lnTo>
                    <a:lnTo>
                      <a:pt x="48" y="188"/>
                    </a:lnTo>
                    <a:lnTo>
                      <a:pt x="0" y="99"/>
                    </a:lnTo>
                    <a:lnTo>
                      <a:pt x="4" y="0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104"/>
              <p:cNvSpPr>
                <a:spLocks/>
              </p:cNvSpPr>
              <p:nvPr/>
            </p:nvSpPr>
            <p:spPr bwMode="auto">
              <a:xfrm>
                <a:off x="3433" y="2600"/>
                <a:ext cx="544" cy="269"/>
              </a:xfrm>
              <a:custGeom>
                <a:avLst/>
                <a:gdLst>
                  <a:gd name="T0" fmla="*/ 0 w 544"/>
                  <a:gd name="T1" fmla="*/ 268 h 269"/>
                  <a:gd name="T2" fmla="*/ 132 w 544"/>
                  <a:gd name="T3" fmla="*/ 256 h 269"/>
                  <a:gd name="T4" fmla="*/ 132 w 544"/>
                  <a:gd name="T5" fmla="*/ 244 h 269"/>
                  <a:gd name="T6" fmla="*/ 446 w 544"/>
                  <a:gd name="T7" fmla="*/ 219 h 269"/>
                  <a:gd name="T8" fmla="*/ 454 w 544"/>
                  <a:gd name="T9" fmla="*/ 198 h 269"/>
                  <a:gd name="T10" fmla="*/ 501 w 544"/>
                  <a:gd name="T11" fmla="*/ 184 h 269"/>
                  <a:gd name="T12" fmla="*/ 507 w 544"/>
                  <a:gd name="T13" fmla="*/ 161 h 269"/>
                  <a:gd name="T14" fmla="*/ 528 w 544"/>
                  <a:gd name="T15" fmla="*/ 156 h 269"/>
                  <a:gd name="T16" fmla="*/ 543 w 544"/>
                  <a:gd name="T17" fmla="*/ 123 h 269"/>
                  <a:gd name="T18" fmla="*/ 502 w 544"/>
                  <a:gd name="T19" fmla="*/ 85 h 269"/>
                  <a:gd name="T20" fmla="*/ 497 w 544"/>
                  <a:gd name="T21" fmla="*/ 41 h 269"/>
                  <a:gd name="T22" fmla="*/ 464 w 544"/>
                  <a:gd name="T23" fmla="*/ 17 h 269"/>
                  <a:gd name="T24" fmla="*/ 393 w 544"/>
                  <a:gd name="T25" fmla="*/ 25 h 269"/>
                  <a:gd name="T26" fmla="*/ 361 w 544"/>
                  <a:gd name="T27" fmla="*/ 3 h 269"/>
                  <a:gd name="T28" fmla="*/ 330 w 544"/>
                  <a:gd name="T29" fmla="*/ 0 h 269"/>
                  <a:gd name="T30" fmla="*/ 336 w 544"/>
                  <a:gd name="T31" fmla="*/ 32 h 269"/>
                  <a:gd name="T32" fmla="*/ 289 w 544"/>
                  <a:gd name="T33" fmla="*/ 47 h 269"/>
                  <a:gd name="T34" fmla="*/ 258 w 544"/>
                  <a:gd name="T35" fmla="*/ 115 h 269"/>
                  <a:gd name="T36" fmla="*/ 218 w 544"/>
                  <a:gd name="T37" fmla="*/ 101 h 269"/>
                  <a:gd name="T38" fmla="*/ 170 w 544"/>
                  <a:gd name="T39" fmla="*/ 125 h 269"/>
                  <a:gd name="T40" fmla="*/ 109 w 544"/>
                  <a:gd name="T41" fmla="*/ 132 h 269"/>
                  <a:gd name="T42" fmla="*/ 106 w 544"/>
                  <a:gd name="T43" fmla="*/ 172 h 269"/>
                  <a:gd name="T44" fmla="*/ 77 w 544"/>
                  <a:gd name="T45" fmla="*/ 169 h 269"/>
                  <a:gd name="T46" fmla="*/ 76 w 544"/>
                  <a:gd name="T47" fmla="*/ 205 h 269"/>
                  <a:gd name="T48" fmla="*/ 46 w 544"/>
                  <a:gd name="T49" fmla="*/ 188 h 269"/>
                  <a:gd name="T50" fmla="*/ 28 w 544"/>
                  <a:gd name="T51" fmla="*/ 195 h 269"/>
                  <a:gd name="T52" fmla="*/ 42 w 544"/>
                  <a:gd name="T53" fmla="*/ 218 h 269"/>
                  <a:gd name="T54" fmla="*/ 7 w 544"/>
                  <a:gd name="T55" fmla="*/ 249 h 269"/>
                  <a:gd name="T56" fmla="*/ 0 w 544"/>
                  <a:gd name="T57" fmla="*/ 26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44" h="269">
                    <a:moveTo>
                      <a:pt x="0" y="268"/>
                    </a:moveTo>
                    <a:lnTo>
                      <a:pt x="132" y="256"/>
                    </a:lnTo>
                    <a:lnTo>
                      <a:pt x="132" y="244"/>
                    </a:lnTo>
                    <a:lnTo>
                      <a:pt x="446" y="219"/>
                    </a:lnTo>
                    <a:lnTo>
                      <a:pt x="454" y="198"/>
                    </a:lnTo>
                    <a:lnTo>
                      <a:pt x="501" y="184"/>
                    </a:lnTo>
                    <a:lnTo>
                      <a:pt x="507" y="161"/>
                    </a:lnTo>
                    <a:lnTo>
                      <a:pt x="528" y="156"/>
                    </a:lnTo>
                    <a:lnTo>
                      <a:pt x="543" y="123"/>
                    </a:lnTo>
                    <a:lnTo>
                      <a:pt x="502" y="85"/>
                    </a:lnTo>
                    <a:lnTo>
                      <a:pt x="497" y="41"/>
                    </a:lnTo>
                    <a:lnTo>
                      <a:pt x="464" y="17"/>
                    </a:lnTo>
                    <a:lnTo>
                      <a:pt x="393" y="25"/>
                    </a:lnTo>
                    <a:lnTo>
                      <a:pt x="361" y="3"/>
                    </a:lnTo>
                    <a:lnTo>
                      <a:pt x="330" y="0"/>
                    </a:lnTo>
                    <a:lnTo>
                      <a:pt x="336" y="32"/>
                    </a:lnTo>
                    <a:lnTo>
                      <a:pt x="289" y="47"/>
                    </a:lnTo>
                    <a:lnTo>
                      <a:pt x="258" y="115"/>
                    </a:lnTo>
                    <a:lnTo>
                      <a:pt x="218" y="101"/>
                    </a:lnTo>
                    <a:lnTo>
                      <a:pt x="170" y="125"/>
                    </a:lnTo>
                    <a:lnTo>
                      <a:pt x="109" y="132"/>
                    </a:lnTo>
                    <a:lnTo>
                      <a:pt x="106" y="172"/>
                    </a:lnTo>
                    <a:lnTo>
                      <a:pt x="77" y="169"/>
                    </a:lnTo>
                    <a:lnTo>
                      <a:pt x="76" y="205"/>
                    </a:lnTo>
                    <a:lnTo>
                      <a:pt x="46" y="188"/>
                    </a:lnTo>
                    <a:lnTo>
                      <a:pt x="28" y="195"/>
                    </a:lnTo>
                    <a:lnTo>
                      <a:pt x="42" y="218"/>
                    </a:lnTo>
                    <a:lnTo>
                      <a:pt x="7" y="249"/>
                    </a:lnTo>
                    <a:lnTo>
                      <a:pt x="0" y="268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105"/>
              <p:cNvSpPr>
                <a:spLocks/>
              </p:cNvSpPr>
              <p:nvPr/>
            </p:nvSpPr>
            <p:spPr bwMode="auto">
              <a:xfrm>
                <a:off x="3393" y="2798"/>
                <a:ext cx="626" cy="184"/>
              </a:xfrm>
              <a:custGeom>
                <a:avLst/>
                <a:gdLst>
                  <a:gd name="T0" fmla="*/ 42 w 626"/>
                  <a:gd name="T1" fmla="*/ 68 h 184"/>
                  <a:gd name="T2" fmla="*/ 41 w 626"/>
                  <a:gd name="T3" fmla="*/ 71 h 184"/>
                  <a:gd name="T4" fmla="*/ 30 w 626"/>
                  <a:gd name="T5" fmla="*/ 91 h 184"/>
                  <a:gd name="T6" fmla="*/ 41 w 626"/>
                  <a:gd name="T7" fmla="*/ 119 h 184"/>
                  <a:gd name="T8" fmla="*/ 0 w 626"/>
                  <a:gd name="T9" fmla="*/ 142 h 184"/>
                  <a:gd name="T10" fmla="*/ 8 w 626"/>
                  <a:gd name="T11" fmla="*/ 183 h 184"/>
                  <a:gd name="T12" fmla="*/ 168 w 626"/>
                  <a:gd name="T13" fmla="*/ 180 h 184"/>
                  <a:gd name="T14" fmla="*/ 361 w 626"/>
                  <a:gd name="T15" fmla="*/ 167 h 184"/>
                  <a:gd name="T16" fmla="*/ 458 w 626"/>
                  <a:gd name="T17" fmla="*/ 156 h 184"/>
                  <a:gd name="T18" fmla="*/ 481 w 626"/>
                  <a:gd name="T19" fmla="*/ 102 h 184"/>
                  <a:gd name="T20" fmla="*/ 514 w 626"/>
                  <a:gd name="T21" fmla="*/ 100 h 184"/>
                  <a:gd name="T22" fmla="*/ 625 w 626"/>
                  <a:gd name="T23" fmla="*/ 0 h 184"/>
                  <a:gd name="T24" fmla="*/ 488 w 626"/>
                  <a:gd name="T25" fmla="*/ 18 h 184"/>
                  <a:gd name="T26" fmla="*/ 168 w 626"/>
                  <a:gd name="T27" fmla="*/ 46 h 184"/>
                  <a:gd name="T28" fmla="*/ 171 w 626"/>
                  <a:gd name="T29" fmla="*/ 59 h 184"/>
                  <a:gd name="T30" fmla="*/ 42 w 626"/>
                  <a:gd name="T31" fmla="*/ 68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26" h="184">
                    <a:moveTo>
                      <a:pt x="42" y="68"/>
                    </a:moveTo>
                    <a:lnTo>
                      <a:pt x="41" y="71"/>
                    </a:lnTo>
                    <a:lnTo>
                      <a:pt x="30" y="91"/>
                    </a:lnTo>
                    <a:lnTo>
                      <a:pt x="41" y="119"/>
                    </a:lnTo>
                    <a:lnTo>
                      <a:pt x="0" y="142"/>
                    </a:lnTo>
                    <a:lnTo>
                      <a:pt x="8" y="183"/>
                    </a:lnTo>
                    <a:lnTo>
                      <a:pt x="168" y="180"/>
                    </a:lnTo>
                    <a:lnTo>
                      <a:pt x="361" y="167"/>
                    </a:lnTo>
                    <a:lnTo>
                      <a:pt x="458" y="156"/>
                    </a:lnTo>
                    <a:lnTo>
                      <a:pt x="481" y="102"/>
                    </a:lnTo>
                    <a:lnTo>
                      <a:pt x="514" y="100"/>
                    </a:lnTo>
                    <a:lnTo>
                      <a:pt x="625" y="0"/>
                    </a:lnTo>
                    <a:lnTo>
                      <a:pt x="488" y="18"/>
                    </a:lnTo>
                    <a:lnTo>
                      <a:pt x="168" y="46"/>
                    </a:lnTo>
                    <a:lnTo>
                      <a:pt x="171" y="59"/>
                    </a:lnTo>
                    <a:lnTo>
                      <a:pt x="42" y="68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106"/>
              <p:cNvSpPr>
                <a:spLocks/>
              </p:cNvSpPr>
              <p:nvPr/>
            </p:nvSpPr>
            <p:spPr bwMode="auto">
              <a:xfrm>
                <a:off x="3317" y="2974"/>
                <a:ext cx="255" cy="418"/>
              </a:xfrm>
              <a:custGeom>
                <a:avLst/>
                <a:gdLst>
                  <a:gd name="T0" fmla="*/ 85 w 255"/>
                  <a:gd name="T1" fmla="*/ 4 h 418"/>
                  <a:gd name="T2" fmla="*/ 44 w 255"/>
                  <a:gd name="T3" fmla="*/ 75 h 418"/>
                  <a:gd name="T4" fmla="*/ 8 w 255"/>
                  <a:gd name="T5" fmla="*/ 120 h 418"/>
                  <a:gd name="T6" fmla="*/ 16 w 255"/>
                  <a:gd name="T7" fmla="*/ 175 h 418"/>
                  <a:gd name="T8" fmla="*/ 50 w 255"/>
                  <a:gd name="T9" fmla="*/ 252 h 418"/>
                  <a:gd name="T10" fmla="*/ 16 w 255"/>
                  <a:gd name="T11" fmla="*/ 326 h 418"/>
                  <a:gd name="T12" fmla="*/ 0 w 255"/>
                  <a:gd name="T13" fmla="*/ 367 h 418"/>
                  <a:gd name="T14" fmla="*/ 150 w 255"/>
                  <a:gd name="T15" fmla="*/ 357 h 418"/>
                  <a:gd name="T16" fmla="*/ 154 w 255"/>
                  <a:gd name="T17" fmla="*/ 409 h 418"/>
                  <a:gd name="T18" fmla="*/ 183 w 255"/>
                  <a:gd name="T19" fmla="*/ 417 h 418"/>
                  <a:gd name="T20" fmla="*/ 193 w 255"/>
                  <a:gd name="T21" fmla="*/ 391 h 418"/>
                  <a:gd name="T22" fmla="*/ 247 w 255"/>
                  <a:gd name="T23" fmla="*/ 386 h 418"/>
                  <a:gd name="T24" fmla="*/ 239 w 255"/>
                  <a:gd name="T25" fmla="*/ 301 h 418"/>
                  <a:gd name="T26" fmla="*/ 254 w 255"/>
                  <a:gd name="T27" fmla="*/ 0 h 418"/>
                  <a:gd name="T28" fmla="*/ 85 w 255"/>
                  <a:gd name="T29" fmla="*/ 4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5" h="418">
                    <a:moveTo>
                      <a:pt x="85" y="4"/>
                    </a:moveTo>
                    <a:lnTo>
                      <a:pt x="44" y="75"/>
                    </a:lnTo>
                    <a:lnTo>
                      <a:pt x="8" y="120"/>
                    </a:lnTo>
                    <a:lnTo>
                      <a:pt x="16" y="175"/>
                    </a:lnTo>
                    <a:lnTo>
                      <a:pt x="50" y="252"/>
                    </a:lnTo>
                    <a:lnTo>
                      <a:pt x="16" y="326"/>
                    </a:lnTo>
                    <a:lnTo>
                      <a:pt x="0" y="367"/>
                    </a:lnTo>
                    <a:lnTo>
                      <a:pt x="150" y="357"/>
                    </a:lnTo>
                    <a:lnTo>
                      <a:pt x="154" y="409"/>
                    </a:lnTo>
                    <a:lnTo>
                      <a:pt x="183" y="417"/>
                    </a:lnTo>
                    <a:lnTo>
                      <a:pt x="193" y="391"/>
                    </a:lnTo>
                    <a:lnTo>
                      <a:pt x="247" y="386"/>
                    </a:lnTo>
                    <a:lnTo>
                      <a:pt x="239" y="301"/>
                    </a:lnTo>
                    <a:lnTo>
                      <a:pt x="254" y="0"/>
                    </a:lnTo>
                    <a:lnTo>
                      <a:pt x="85" y="4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07"/>
              <p:cNvSpPr>
                <a:spLocks/>
              </p:cNvSpPr>
              <p:nvPr/>
            </p:nvSpPr>
            <p:spPr bwMode="auto">
              <a:xfrm>
                <a:off x="3554" y="2962"/>
                <a:ext cx="289" cy="419"/>
              </a:xfrm>
              <a:custGeom>
                <a:avLst/>
                <a:gdLst>
                  <a:gd name="T0" fmla="*/ 13 w 289"/>
                  <a:gd name="T1" fmla="*/ 13 h 419"/>
                  <a:gd name="T2" fmla="*/ 200 w 289"/>
                  <a:gd name="T3" fmla="*/ 0 h 419"/>
                  <a:gd name="T4" fmla="*/ 249 w 289"/>
                  <a:gd name="T5" fmla="*/ 199 h 419"/>
                  <a:gd name="T6" fmla="*/ 288 w 289"/>
                  <a:gd name="T7" fmla="*/ 234 h 419"/>
                  <a:gd name="T8" fmla="*/ 252 w 289"/>
                  <a:gd name="T9" fmla="*/ 289 h 419"/>
                  <a:gd name="T10" fmla="*/ 281 w 289"/>
                  <a:gd name="T11" fmla="*/ 346 h 419"/>
                  <a:gd name="T12" fmla="*/ 91 w 289"/>
                  <a:gd name="T13" fmla="*/ 355 h 419"/>
                  <a:gd name="T14" fmla="*/ 97 w 289"/>
                  <a:gd name="T15" fmla="*/ 404 h 419"/>
                  <a:gd name="T16" fmla="*/ 68 w 289"/>
                  <a:gd name="T17" fmla="*/ 418 h 419"/>
                  <a:gd name="T18" fmla="*/ 49 w 289"/>
                  <a:gd name="T19" fmla="*/ 358 h 419"/>
                  <a:gd name="T20" fmla="*/ 33 w 289"/>
                  <a:gd name="T21" fmla="*/ 406 h 419"/>
                  <a:gd name="T22" fmla="*/ 9 w 289"/>
                  <a:gd name="T23" fmla="*/ 400 h 419"/>
                  <a:gd name="T24" fmla="*/ 5 w 289"/>
                  <a:gd name="T25" fmla="*/ 350 h 419"/>
                  <a:gd name="T26" fmla="*/ 0 w 289"/>
                  <a:gd name="T27" fmla="*/ 308 h 419"/>
                  <a:gd name="T28" fmla="*/ 13 w 289"/>
                  <a:gd name="T29" fmla="*/ 13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9" h="419">
                    <a:moveTo>
                      <a:pt x="13" y="13"/>
                    </a:moveTo>
                    <a:lnTo>
                      <a:pt x="200" y="0"/>
                    </a:lnTo>
                    <a:lnTo>
                      <a:pt x="249" y="199"/>
                    </a:lnTo>
                    <a:lnTo>
                      <a:pt x="288" y="234"/>
                    </a:lnTo>
                    <a:lnTo>
                      <a:pt x="252" y="289"/>
                    </a:lnTo>
                    <a:lnTo>
                      <a:pt x="281" y="346"/>
                    </a:lnTo>
                    <a:lnTo>
                      <a:pt x="91" y="355"/>
                    </a:lnTo>
                    <a:lnTo>
                      <a:pt x="97" y="404"/>
                    </a:lnTo>
                    <a:lnTo>
                      <a:pt x="68" y="418"/>
                    </a:lnTo>
                    <a:lnTo>
                      <a:pt x="49" y="358"/>
                    </a:lnTo>
                    <a:lnTo>
                      <a:pt x="33" y="406"/>
                    </a:lnTo>
                    <a:lnTo>
                      <a:pt x="9" y="400"/>
                    </a:lnTo>
                    <a:lnTo>
                      <a:pt x="5" y="350"/>
                    </a:lnTo>
                    <a:lnTo>
                      <a:pt x="0" y="308"/>
                    </a:lnTo>
                    <a:lnTo>
                      <a:pt x="13" y="13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08"/>
              <p:cNvSpPr>
                <a:spLocks/>
              </p:cNvSpPr>
              <p:nvPr/>
            </p:nvSpPr>
            <p:spPr bwMode="auto">
              <a:xfrm>
                <a:off x="3754" y="2950"/>
                <a:ext cx="383" cy="394"/>
              </a:xfrm>
              <a:custGeom>
                <a:avLst/>
                <a:gdLst>
                  <a:gd name="T0" fmla="*/ 0 w 383"/>
                  <a:gd name="T1" fmla="*/ 15 h 394"/>
                  <a:gd name="T2" fmla="*/ 4 w 383"/>
                  <a:gd name="T3" fmla="*/ 15 h 394"/>
                  <a:gd name="T4" fmla="*/ 97 w 383"/>
                  <a:gd name="T5" fmla="*/ 4 h 394"/>
                  <a:gd name="T6" fmla="*/ 179 w 383"/>
                  <a:gd name="T7" fmla="*/ 0 h 394"/>
                  <a:gd name="T8" fmla="*/ 166 w 383"/>
                  <a:gd name="T9" fmla="*/ 20 h 394"/>
                  <a:gd name="T10" fmla="*/ 191 w 383"/>
                  <a:gd name="T11" fmla="*/ 21 h 394"/>
                  <a:gd name="T12" fmla="*/ 325 w 383"/>
                  <a:gd name="T13" fmla="*/ 149 h 394"/>
                  <a:gd name="T14" fmla="*/ 376 w 383"/>
                  <a:gd name="T15" fmla="*/ 230 h 394"/>
                  <a:gd name="T16" fmla="*/ 382 w 383"/>
                  <a:gd name="T17" fmla="*/ 282 h 394"/>
                  <a:gd name="T18" fmla="*/ 363 w 383"/>
                  <a:gd name="T19" fmla="*/ 295 h 394"/>
                  <a:gd name="T20" fmla="*/ 370 w 383"/>
                  <a:gd name="T21" fmla="*/ 348 h 394"/>
                  <a:gd name="T22" fmla="*/ 331 w 383"/>
                  <a:gd name="T23" fmla="*/ 347 h 394"/>
                  <a:gd name="T24" fmla="*/ 329 w 383"/>
                  <a:gd name="T25" fmla="*/ 393 h 394"/>
                  <a:gd name="T26" fmla="*/ 298 w 383"/>
                  <a:gd name="T27" fmla="*/ 368 h 394"/>
                  <a:gd name="T28" fmla="*/ 93 w 383"/>
                  <a:gd name="T29" fmla="*/ 387 h 394"/>
                  <a:gd name="T30" fmla="*/ 52 w 383"/>
                  <a:gd name="T31" fmla="*/ 300 h 394"/>
                  <a:gd name="T32" fmla="*/ 88 w 383"/>
                  <a:gd name="T33" fmla="*/ 246 h 394"/>
                  <a:gd name="T34" fmla="*/ 46 w 383"/>
                  <a:gd name="T35" fmla="*/ 214 h 394"/>
                  <a:gd name="T36" fmla="*/ 0 w 383"/>
                  <a:gd name="T37" fmla="*/ 15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3" h="394">
                    <a:moveTo>
                      <a:pt x="0" y="15"/>
                    </a:moveTo>
                    <a:lnTo>
                      <a:pt x="4" y="15"/>
                    </a:lnTo>
                    <a:lnTo>
                      <a:pt x="97" y="4"/>
                    </a:lnTo>
                    <a:lnTo>
                      <a:pt x="179" y="0"/>
                    </a:lnTo>
                    <a:lnTo>
                      <a:pt x="166" y="20"/>
                    </a:lnTo>
                    <a:lnTo>
                      <a:pt x="191" y="21"/>
                    </a:lnTo>
                    <a:lnTo>
                      <a:pt x="325" y="149"/>
                    </a:lnTo>
                    <a:lnTo>
                      <a:pt x="376" y="230"/>
                    </a:lnTo>
                    <a:lnTo>
                      <a:pt x="382" y="282"/>
                    </a:lnTo>
                    <a:lnTo>
                      <a:pt x="363" y="295"/>
                    </a:lnTo>
                    <a:lnTo>
                      <a:pt x="370" y="348"/>
                    </a:lnTo>
                    <a:lnTo>
                      <a:pt x="331" y="347"/>
                    </a:lnTo>
                    <a:lnTo>
                      <a:pt x="329" y="393"/>
                    </a:lnTo>
                    <a:lnTo>
                      <a:pt x="298" y="368"/>
                    </a:lnTo>
                    <a:lnTo>
                      <a:pt x="93" y="387"/>
                    </a:lnTo>
                    <a:lnTo>
                      <a:pt x="52" y="300"/>
                    </a:lnTo>
                    <a:lnTo>
                      <a:pt x="88" y="246"/>
                    </a:lnTo>
                    <a:lnTo>
                      <a:pt x="46" y="214"/>
                    </a:lnTo>
                    <a:lnTo>
                      <a:pt x="0" y="15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109"/>
              <p:cNvSpPr>
                <a:spLocks/>
              </p:cNvSpPr>
              <p:nvPr/>
            </p:nvSpPr>
            <p:spPr bwMode="auto">
              <a:xfrm>
                <a:off x="3920" y="2906"/>
                <a:ext cx="360" cy="277"/>
              </a:xfrm>
              <a:custGeom>
                <a:avLst/>
                <a:gdLst>
                  <a:gd name="T0" fmla="*/ 14 w 360"/>
                  <a:gd name="T1" fmla="*/ 41 h 277"/>
                  <a:gd name="T2" fmla="*/ 45 w 360"/>
                  <a:gd name="T3" fmla="*/ 18 h 277"/>
                  <a:gd name="T4" fmla="*/ 154 w 360"/>
                  <a:gd name="T5" fmla="*/ 0 h 277"/>
                  <a:gd name="T6" fmla="*/ 185 w 360"/>
                  <a:gd name="T7" fmla="*/ 15 h 277"/>
                  <a:gd name="T8" fmla="*/ 255 w 360"/>
                  <a:gd name="T9" fmla="*/ 8 h 277"/>
                  <a:gd name="T10" fmla="*/ 308 w 360"/>
                  <a:gd name="T11" fmla="*/ 50 h 277"/>
                  <a:gd name="T12" fmla="*/ 359 w 360"/>
                  <a:gd name="T13" fmla="*/ 83 h 277"/>
                  <a:gd name="T14" fmla="*/ 325 w 360"/>
                  <a:gd name="T15" fmla="*/ 164 h 277"/>
                  <a:gd name="T16" fmla="*/ 281 w 360"/>
                  <a:gd name="T17" fmla="*/ 202 h 277"/>
                  <a:gd name="T18" fmla="*/ 233 w 360"/>
                  <a:gd name="T19" fmla="*/ 212 h 277"/>
                  <a:gd name="T20" fmla="*/ 239 w 360"/>
                  <a:gd name="T21" fmla="*/ 245 h 277"/>
                  <a:gd name="T22" fmla="*/ 210 w 360"/>
                  <a:gd name="T23" fmla="*/ 276 h 277"/>
                  <a:gd name="T24" fmla="*/ 159 w 360"/>
                  <a:gd name="T25" fmla="*/ 196 h 277"/>
                  <a:gd name="T26" fmla="*/ 24 w 360"/>
                  <a:gd name="T27" fmla="*/ 65 h 277"/>
                  <a:gd name="T28" fmla="*/ 0 w 360"/>
                  <a:gd name="T29" fmla="*/ 64 h 277"/>
                  <a:gd name="T30" fmla="*/ 14 w 360"/>
                  <a:gd name="T31" fmla="*/ 41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0" h="277">
                    <a:moveTo>
                      <a:pt x="14" y="41"/>
                    </a:moveTo>
                    <a:lnTo>
                      <a:pt x="45" y="18"/>
                    </a:lnTo>
                    <a:lnTo>
                      <a:pt x="154" y="0"/>
                    </a:lnTo>
                    <a:lnTo>
                      <a:pt x="185" y="15"/>
                    </a:lnTo>
                    <a:lnTo>
                      <a:pt x="255" y="8"/>
                    </a:lnTo>
                    <a:lnTo>
                      <a:pt x="308" y="50"/>
                    </a:lnTo>
                    <a:lnTo>
                      <a:pt x="359" y="83"/>
                    </a:lnTo>
                    <a:lnTo>
                      <a:pt x="325" y="164"/>
                    </a:lnTo>
                    <a:lnTo>
                      <a:pt x="281" y="202"/>
                    </a:lnTo>
                    <a:lnTo>
                      <a:pt x="233" y="212"/>
                    </a:lnTo>
                    <a:lnTo>
                      <a:pt x="239" y="245"/>
                    </a:lnTo>
                    <a:lnTo>
                      <a:pt x="210" y="276"/>
                    </a:lnTo>
                    <a:lnTo>
                      <a:pt x="159" y="196"/>
                    </a:lnTo>
                    <a:lnTo>
                      <a:pt x="24" y="65"/>
                    </a:lnTo>
                    <a:lnTo>
                      <a:pt x="0" y="64"/>
                    </a:lnTo>
                    <a:lnTo>
                      <a:pt x="14" y="41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110"/>
              <p:cNvSpPr>
                <a:spLocks/>
              </p:cNvSpPr>
              <p:nvPr/>
            </p:nvSpPr>
            <p:spPr bwMode="auto">
              <a:xfrm>
                <a:off x="3645" y="3296"/>
                <a:ext cx="657" cy="446"/>
              </a:xfrm>
              <a:custGeom>
                <a:avLst/>
                <a:gdLst>
                  <a:gd name="T0" fmla="*/ 0 w 657"/>
                  <a:gd name="T1" fmla="*/ 19 h 446"/>
                  <a:gd name="T2" fmla="*/ 186 w 657"/>
                  <a:gd name="T3" fmla="*/ 13 h 446"/>
                  <a:gd name="T4" fmla="*/ 203 w 657"/>
                  <a:gd name="T5" fmla="*/ 42 h 446"/>
                  <a:gd name="T6" fmla="*/ 404 w 657"/>
                  <a:gd name="T7" fmla="*/ 23 h 446"/>
                  <a:gd name="T8" fmla="*/ 437 w 657"/>
                  <a:gd name="T9" fmla="*/ 49 h 446"/>
                  <a:gd name="T10" fmla="*/ 439 w 657"/>
                  <a:gd name="T11" fmla="*/ 3 h 446"/>
                  <a:gd name="T12" fmla="*/ 437 w 657"/>
                  <a:gd name="T13" fmla="*/ 0 h 446"/>
                  <a:gd name="T14" fmla="*/ 476 w 657"/>
                  <a:gd name="T15" fmla="*/ 5 h 446"/>
                  <a:gd name="T16" fmla="*/ 514 w 657"/>
                  <a:gd name="T17" fmla="*/ 74 h 446"/>
                  <a:gd name="T18" fmla="*/ 576 w 657"/>
                  <a:gd name="T19" fmla="*/ 169 h 446"/>
                  <a:gd name="T20" fmla="*/ 606 w 657"/>
                  <a:gd name="T21" fmla="*/ 251 h 446"/>
                  <a:gd name="T22" fmla="*/ 652 w 657"/>
                  <a:gd name="T23" fmla="*/ 308 h 446"/>
                  <a:gd name="T24" fmla="*/ 656 w 657"/>
                  <a:gd name="T25" fmla="*/ 390 h 446"/>
                  <a:gd name="T26" fmla="*/ 638 w 657"/>
                  <a:gd name="T27" fmla="*/ 437 h 446"/>
                  <a:gd name="T28" fmla="*/ 567 w 657"/>
                  <a:gd name="T29" fmla="*/ 445 h 446"/>
                  <a:gd name="T30" fmla="*/ 556 w 657"/>
                  <a:gd name="T31" fmla="*/ 423 h 446"/>
                  <a:gd name="T32" fmla="*/ 507 w 657"/>
                  <a:gd name="T33" fmla="*/ 391 h 446"/>
                  <a:gd name="T34" fmla="*/ 493 w 657"/>
                  <a:gd name="T35" fmla="*/ 361 h 446"/>
                  <a:gd name="T36" fmla="*/ 481 w 657"/>
                  <a:gd name="T37" fmla="*/ 349 h 446"/>
                  <a:gd name="T38" fmla="*/ 475 w 657"/>
                  <a:gd name="T39" fmla="*/ 322 h 446"/>
                  <a:gd name="T40" fmla="*/ 463 w 657"/>
                  <a:gd name="T41" fmla="*/ 329 h 446"/>
                  <a:gd name="T42" fmla="*/ 424 w 657"/>
                  <a:gd name="T43" fmla="*/ 290 h 446"/>
                  <a:gd name="T44" fmla="*/ 436 w 657"/>
                  <a:gd name="T45" fmla="*/ 257 h 446"/>
                  <a:gd name="T46" fmla="*/ 427 w 657"/>
                  <a:gd name="T47" fmla="*/ 238 h 446"/>
                  <a:gd name="T48" fmla="*/ 416 w 657"/>
                  <a:gd name="T49" fmla="*/ 244 h 446"/>
                  <a:gd name="T50" fmla="*/ 416 w 657"/>
                  <a:gd name="T51" fmla="*/ 263 h 446"/>
                  <a:gd name="T52" fmla="*/ 404 w 657"/>
                  <a:gd name="T53" fmla="*/ 237 h 446"/>
                  <a:gd name="T54" fmla="*/ 408 w 657"/>
                  <a:gd name="T55" fmla="*/ 176 h 446"/>
                  <a:gd name="T56" fmla="*/ 385 w 657"/>
                  <a:gd name="T57" fmla="*/ 137 h 446"/>
                  <a:gd name="T58" fmla="*/ 323 w 657"/>
                  <a:gd name="T59" fmla="*/ 103 h 446"/>
                  <a:gd name="T60" fmla="*/ 294 w 657"/>
                  <a:gd name="T61" fmla="*/ 68 h 446"/>
                  <a:gd name="T62" fmla="*/ 259 w 657"/>
                  <a:gd name="T63" fmla="*/ 62 h 446"/>
                  <a:gd name="T64" fmla="*/ 243 w 657"/>
                  <a:gd name="T65" fmla="*/ 84 h 446"/>
                  <a:gd name="T66" fmla="*/ 189 w 657"/>
                  <a:gd name="T67" fmla="*/ 95 h 446"/>
                  <a:gd name="T68" fmla="*/ 160 w 657"/>
                  <a:gd name="T69" fmla="*/ 79 h 446"/>
                  <a:gd name="T70" fmla="*/ 146 w 657"/>
                  <a:gd name="T71" fmla="*/ 55 h 446"/>
                  <a:gd name="T72" fmla="*/ 46 w 657"/>
                  <a:gd name="T73" fmla="*/ 70 h 446"/>
                  <a:gd name="T74" fmla="*/ 26 w 657"/>
                  <a:gd name="T75" fmla="*/ 52 h 446"/>
                  <a:gd name="T76" fmla="*/ 2 w 657"/>
                  <a:gd name="T77" fmla="*/ 68 h 446"/>
                  <a:gd name="T78" fmla="*/ 0 w 657"/>
                  <a:gd name="T79" fmla="*/ 19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57" h="446">
                    <a:moveTo>
                      <a:pt x="0" y="19"/>
                    </a:moveTo>
                    <a:lnTo>
                      <a:pt x="186" y="13"/>
                    </a:lnTo>
                    <a:lnTo>
                      <a:pt x="203" y="42"/>
                    </a:lnTo>
                    <a:lnTo>
                      <a:pt x="404" y="23"/>
                    </a:lnTo>
                    <a:lnTo>
                      <a:pt x="437" y="49"/>
                    </a:lnTo>
                    <a:lnTo>
                      <a:pt x="439" y="3"/>
                    </a:lnTo>
                    <a:lnTo>
                      <a:pt x="437" y="0"/>
                    </a:lnTo>
                    <a:lnTo>
                      <a:pt x="476" y="5"/>
                    </a:lnTo>
                    <a:lnTo>
                      <a:pt x="514" y="74"/>
                    </a:lnTo>
                    <a:lnTo>
                      <a:pt x="576" y="169"/>
                    </a:lnTo>
                    <a:lnTo>
                      <a:pt x="606" y="251"/>
                    </a:lnTo>
                    <a:lnTo>
                      <a:pt x="652" y="308"/>
                    </a:lnTo>
                    <a:lnTo>
                      <a:pt x="656" y="390"/>
                    </a:lnTo>
                    <a:lnTo>
                      <a:pt x="638" y="437"/>
                    </a:lnTo>
                    <a:lnTo>
                      <a:pt x="567" y="445"/>
                    </a:lnTo>
                    <a:lnTo>
                      <a:pt x="556" y="423"/>
                    </a:lnTo>
                    <a:lnTo>
                      <a:pt x="507" y="391"/>
                    </a:lnTo>
                    <a:lnTo>
                      <a:pt x="493" y="361"/>
                    </a:lnTo>
                    <a:lnTo>
                      <a:pt x="481" y="349"/>
                    </a:lnTo>
                    <a:lnTo>
                      <a:pt x="475" y="322"/>
                    </a:lnTo>
                    <a:lnTo>
                      <a:pt x="463" y="329"/>
                    </a:lnTo>
                    <a:lnTo>
                      <a:pt x="424" y="290"/>
                    </a:lnTo>
                    <a:lnTo>
                      <a:pt x="436" y="257"/>
                    </a:lnTo>
                    <a:lnTo>
                      <a:pt x="427" y="238"/>
                    </a:lnTo>
                    <a:lnTo>
                      <a:pt x="416" y="244"/>
                    </a:lnTo>
                    <a:lnTo>
                      <a:pt x="416" y="263"/>
                    </a:lnTo>
                    <a:lnTo>
                      <a:pt x="404" y="237"/>
                    </a:lnTo>
                    <a:lnTo>
                      <a:pt x="408" y="176"/>
                    </a:lnTo>
                    <a:lnTo>
                      <a:pt x="385" y="137"/>
                    </a:lnTo>
                    <a:lnTo>
                      <a:pt x="323" y="103"/>
                    </a:lnTo>
                    <a:lnTo>
                      <a:pt x="294" y="68"/>
                    </a:lnTo>
                    <a:lnTo>
                      <a:pt x="259" y="62"/>
                    </a:lnTo>
                    <a:lnTo>
                      <a:pt x="243" y="84"/>
                    </a:lnTo>
                    <a:lnTo>
                      <a:pt x="189" y="95"/>
                    </a:lnTo>
                    <a:lnTo>
                      <a:pt x="160" y="79"/>
                    </a:lnTo>
                    <a:lnTo>
                      <a:pt x="146" y="55"/>
                    </a:lnTo>
                    <a:lnTo>
                      <a:pt x="46" y="70"/>
                    </a:lnTo>
                    <a:lnTo>
                      <a:pt x="26" y="52"/>
                    </a:lnTo>
                    <a:lnTo>
                      <a:pt x="2" y="68"/>
                    </a:lnTo>
                    <a:lnTo>
                      <a:pt x="0" y="19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111"/>
              <p:cNvSpPr>
                <a:spLocks/>
              </p:cNvSpPr>
              <p:nvPr/>
            </p:nvSpPr>
            <p:spPr bwMode="auto">
              <a:xfrm>
                <a:off x="3850" y="2735"/>
                <a:ext cx="630" cy="255"/>
              </a:xfrm>
              <a:custGeom>
                <a:avLst/>
                <a:gdLst>
                  <a:gd name="T0" fmla="*/ 25 w 630"/>
                  <a:gd name="T1" fmla="*/ 165 h 255"/>
                  <a:gd name="T2" fmla="*/ 0 w 630"/>
                  <a:gd name="T3" fmla="*/ 220 h 255"/>
                  <a:gd name="T4" fmla="*/ 80 w 630"/>
                  <a:gd name="T5" fmla="*/ 215 h 255"/>
                  <a:gd name="T6" fmla="*/ 114 w 630"/>
                  <a:gd name="T7" fmla="*/ 191 h 255"/>
                  <a:gd name="T8" fmla="*/ 224 w 630"/>
                  <a:gd name="T9" fmla="*/ 171 h 255"/>
                  <a:gd name="T10" fmla="*/ 253 w 630"/>
                  <a:gd name="T11" fmla="*/ 186 h 255"/>
                  <a:gd name="T12" fmla="*/ 325 w 630"/>
                  <a:gd name="T13" fmla="*/ 181 h 255"/>
                  <a:gd name="T14" fmla="*/ 325 w 630"/>
                  <a:gd name="T15" fmla="*/ 184 h 255"/>
                  <a:gd name="T16" fmla="*/ 429 w 630"/>
                  <a:gd name="T17" fmla="*/ 254 h 255"/>
                  <a:gd name="T18" fmla="*/ 493 w 630"/>
                  <a:gd name="T19" fmla="*/ 238 h 255"/>
                  <a:gd name="T20" fmla="*/ 531 w 630"/>
                  <a:gd name="T21" fmla="*/ 169 h 255"/>
                  <a:gd name="T22" fmla="*/ 594 w 630"/>
                  <a:gd name="T23" fmla="*/ 151 h 255"/>
                  <a:gd name="T24" fmla="*/ 626 w 630"/>
                  <a:gd name="T25" fmla="*/ 100 h 255"/>
                  <a:gd name="T26" fmla="*/ 629 w 630"/>
                  <a:gd name="T27" fmla="*/ 36 h 255"/>
                  <a:gd name="T28" fmla="*/ 618 w 630"/>
                  <a:gd name="T29" fmla="*/ 89 h 255"/>
                  <a:gd name="T30" fmla="*/ 582 w 630"/>
                  <a:gd name="T31" fmla="*/ 133 h 255"/>
                  <a:gd name="T32" fmla="*/ 569 w 630"/>
                  <a:gd name="T33" fmla="*/ 127 h 255"/>
                  <a:gd name="T34" fmla="*/ 522 w 630"/>
                  <a:gd name="T35" fmla="*/ 138 h 255"/>
                  <a:gd name="T36" fmla="*/ 523 w 630"/>
                  <a:gd name="T37" fmla="*/ 123 h 255"/>
                  <a:gd name="T38" fmla="*/ 570 w 630"/>
                  <a:gd name="T39" fmla="*/ 110 h 255"/>
                  <a:gd name="T40" fmla="*/ 528 w 630"/>
                  <a:gd name="T41" fmla="*/ 103 h 255"/>
                  <a:gd name="T42" fmla="*/ 576 w 630"/>
                  <a:gd name="T43" fmla="*/ 91 h 255"/>
                  <a:gd name="T44" fmla="*/ 594 w 630"/>
                  <a:gd name="T45" fmla="*/ 99 h 255"/>
                  <a:gd name="T46" fmla="*/ 605 w 630"/>
                  <a:gd name="T47" fmla="*/ 50 h 255"/>
                  <a:gd name="T48" fmla="*/ 593 w 630"/>
                  <a:gd name="T49" fmla="*/ 38 h 255"/>
                  <a:gd name="T50" fmla="*/ 536 w 630"/>
                  <a:gd name="T51" fmla="*/ 55 h 255"/>
                  <a:gd name="T52" fmla="*/ 539 w 630"/>
                  <a:gd name="T53" fmla="*/ 25 h 255"/>
                  <a:gd name="T54" fmla="*/ 563 w 630"/>
                  <a:gd name="T55" fmla="*/ 34 h 255"/>
                  <a:gd name="T56" fmla="*/ 595 w 630"/>
                  <a:gd name="T57" fmla="*/ 12 h 255"/>
                  <a:gd name="T58" fmla="*/ 579 w 630"/>
                  <a:gd name="T59" fmla="*/ 0 h 255"/>
                  <a:gd name="T60" fmla="*/ 393 w 630"/>
                  <a:gd name="T61" fmla="*/ 31 h 255"/>
                  <a:gd name="T62" fmla="*/ 163 w 630"/>
                  <a:gd name="T63" fmla="*/ 64 h 255"/>
                  <a:gd name="T64" fmla="*/ 55 w 630"/>
                  <a:gd name="T65" fmla="*/ 165 h 255"/>
                  <a:gd name="T66" fmla="*/ 25 w 630"/>
                  <a:gd name="T67" fmla="*/ 16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0" h="255">
                    <a:moveTo>
                      <a:pt x="25" y="165"/>
                    </a:moveTo>
                    <a:lnTo>
                      <a:pt x="0" y="220"/>
                    </a:lnTo>
                    <a:lnTo>
                      <a:pt x="80" y="215"/>
                    </a:lnTo>
                    <a:lnTo>
                      <a:pt x="114" y="191"/>
                    </a:lnTo>
                    <a:lnTo>
                      <a:pt x="224" y="171"/>
                    </a:lnTo>
                    <a:lnTo>
                      <a:pt x="253" y="186"/>
                    </a:lnTo>
                    <a:lnTo>
                      <a:pt x="325" y="181"/>
                    </a:lnTo>
                    <a:lnTo>
                      <a:pt x="325" y="184"/>
                    </a:lnTo>
                    <a:lnTo>
                      <a:pt x="429" y="254"/>
                    </a:lnTo>
                    <a:lnTo>
                      <a:pt x="493" y="238"/>
                    </a:lnTo>
                    <a:lnTo>
                      <a:pt x="531" y="169"/>
                    </a:lnTo>
                    <a:lnTo>
                      <a:pt x="594" y="151"/>
                    </a:lnTo>
                    <a:lnTo>
                      <a:pt x="626" y="100"/>
                    </a:lnTo>
                    <a:lnTo>
                      <a:pt x="629" y="36"/>
                    </a:lnTo>
                    <a:lnTo>
                      <a:pt x="618" y="89"/>
                    </a:lnTo>
                    <a:lnTo>
                      <a:pt x="582" y="133"/>
                    </a:lnTo>
                    <a:lnTo>
                      <a:pt x="569" y="127"/>
                    </a:lnTo>
                    <a:lnTo>
                      <a:pt x="522" y="138"/>
                    </a:lnTo>
                    <a:lnTo>
                      <a:pt x="523" y="123"/>
                    </a:lnTo>
                    <a:lnTo>
                      <a:pt x="570" y="110"/>
                    </a:lnTo>
                    <a:lnTo>
                      <a:pt x="528" y="103"/>
                    </a:lnTo>
                    <a:lnTo>
                      <a:pt x="576" y="91"/>
                    </a:lnTo>
                    <a:lnTo>
                      <a:pt x="594" y="99"/>
                    </a:lnTo>
                    <a:lnTo>
                      <a:pt x="605" y="50"/>
                    </a:lnTo>
                    <a:lnTo>
                      <a:pt x="593" y="38"/>
                    </a:lnTo>
                    <a:lnTo>
                      <a:pt x="536" y="55"/>
                    </a:lnTo>
                    <a:lnTo>
                      <a:pt x="539" y="25"/>
                    </a:lnTo>
                    <a:lnTo>
                      <a:pt x="563" y="34"/>
                    </a:lnTo>
                    <a:lnTo>
                      <a:pt x="595" y="12"/>
                    </a:lnTo>
                    <a:lnTo>
                      <a:pt x="579" y="0"/>
                    </a:lnTo>
                    <a:lnTo>
                      <a:pt x="393" y="31"/>
                    </a:lnTo>
                    <a:lnTo>
                      <a:pt x="163" y="64"/>
                    </a:lnTo>
                    <a:lnTo>
                      <a:pt x="55" y="165"/>
                    </a:lnTo>
                    <a:lnTo>
                      <a:pt x="25" y="165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112"/>
              <p:cNvSpPr>
                <a:spLocks/>
              </p:cNvSpPr>
              <p:nvPr/>
            </p:nvSpPr>
            <p:spPr bwMode="auto">
              <a:xfrm>
                <a:off x="3883" y="2511"/>
                <a:ext cx="551" cy="305"/>
              </a:xfrm>
              <a:custGeom>
                <a:avLst/>
                <a:gdLst>
                  <a:gd name="T0" fmla="*/ 94 w 551"/>
                  <a:gd name="T1" fmla="*/ 213 h 305"/>
                  <a:gd name="T2" fmla="*/ 76 w 551"/>
                  <a:gd name="T3" fmla="*/ 245 h 305"/>
                  <a:gd name="T4" fmla="*/ 53 w 551"/>
                  <a:gd name="T5" fmla="*/ 252 h 305"/>
                  <a:gd name="T6" fmla="*/ 52 w 551"/>
                  <a:gd name="T7" fmla="*/ 273 h 305"/>
                  <a:gd name="T8" fmla="*/ 3 w 551"/>
                  <a:gd name="T9" fmla="*/ 287 h 305"/>
                  <a:gd name="T10" fmla="*/ 0 w 551"/>
                  <a:gd name="T11" fmla="*/ 304 h 305"/>
                  <a:gd name="T12" fmla="*/ 130 w 551"/>
                  <a:gd name="T13" fmla="*/ 290 h 305"/>
                  <a:gd name="T14" fmla="*/ 366 w 551"/>
                  <a:gd name="T15" fmla="*/ 256 h 305"/>
                  <a:gd name="T16" fmla="*/ 547 w 551"/>
                  <a:gd name="T17" fmla="*/ 223 h 305"/>
                  <a:gd name="T18" fmla="*/ 550 w 551"/>
                  <a:gd name="T19" fmla="*/ 191 h 305"/>
                  <a:gd name="T20" fmla="*/ 529 w 551"/>
                  <a:gd name="T21" fmla="*/ 181 h 305"/>
                  <a:gd name="T22" fmla="*/ 513 w 551"/>
                  <a:gd name="T23" fmla="*/ 195 h 305"/>
                  <a:gd name="T24" fmla="*/ 506 w 551"/>
                  <a:gd name="T25" fmla="*/ 151 h 305"/>
                  <a:gd name="T26" fmla="*/ 517 w 551"/>
                  <a:gd name="T27" fmla="*/ 112 h 305"/>
                  <a:gd name="T28" fmla="*/ 451 w 551"/>
                  <a:gd name="T29" fmla="*/ 80 h 305"/>
                  <a:gd name="T30" fmla="*/ 405 w 551"/>
                  <a:gd name="T31" fmla="*/ 85 h 305"/>
                  <a:gd name="T32" fmla="*/ 408 w 551"/>
                  <a:gd name="T33" fmla="*/ 24 h 305"/>
                  <a:gd name="T34" fmla="*/ 361 w 551"/>
                  <a:gd name="T35" fmla="*/ 0 h 305"/>
                  <a:gd name="T36" fmla="*/ 325 w 551"/>
                  <a:gd name="T37" fmla="*/ 11 h 305"/>
                  <a:gd name="T38" fmla="*/ 299 w 551"/>
                  <a:gd name="T39" fmla="*/ 66 h 305"/>
                  <a:gd name="T40" fmla="*/ 256 w 551"/>
                  <a:gd name="T41" fmla="*/ 87 h 305"/>
                  <a:gd name="T42" fmla="*/ 234 w 551"/>
                  <a:gd name="T43" fmla="*/ 175 h 305"/>
                  <a:gd name="T44" fmla="*/ 164 w 551"/>
                  <a:gd name="T45" fmla="*/ 216 h 305"/>
                  <a:gd name="T46" fmla="*/ 108 w 551"/>
                  <a:gd name="T47" fmla="*/ 230 h 305"/>
                  <a:gd name="T48" fmla="*/ 94 w 551"/>
                  <a:gd name="T49" fmla="*/ 213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1" h="305">
                    <a:moveTo>
                      <a:pt x="94" y="213"/>
                    </a:moveTo>
                    <a:lnTo>
                      <a:pt x="76" y="245"/>
                    </a:lnTo>
                    <a:lnTo>
                      <a:pt x="53" y="252"/>
                    </a:lnTo>
                    <a:lnTo>
                      <a:pt x="52" y="273"/>
                    </a:lnTo>
                    <a:lnTo>
                      <a:pt x="3" y="287"/>
                    </a:lnTo>
                    <a:lnTo>
                      <a:pt x="0" y="304"/>
                    </a:lnTo>
                    <a:lnTo>
                      <a:pt x="130" y="290"/>
                    </a:lnTo>
                    <a:lnTo>
                      <a:pt x="366" y="256"/>
                    </a:lnTo>
                    <a:lnTo>
                      <a:pt x="547" y="223"/>
                    </a:lnTo>
                    <a:lnTo>
                      <a:pt x="550" y="191"/>
                    </a:lnTo>
                    <a:lnTo>
                      <a:pt x="529" y="181"/>
                    </a:lnTo>
                    <a:lnTo>
                      <a:pt x="513" y="195"/>
                    </a:lnTo>
                    <a:lnTo>
                      <a:pt x="506" y="151"/>
                    </a:lnTo>
                    <a:lnTo>
                      <a:pt x="517" y="112"/>
                    </a:lnTo>
                    <a:lnTo>
                      <a:pt x="451" y="80"/>
                    </a:lnTo>
                    <a:lnTo>
                      <a:pt x="405" y="85"/>
                    </a:lnTo>
                    <a:lnTo>
                      <a:pt x="408" y="24"/>
                    </a:lnTo>
                    <a:lnTo>
                      <a:pt x="361" y="0"/>
                    </a:lnTo>
                    <a:lnTo>
                      <a:pt x="325" y="11"/>
                    </a:lnTo>
                    <a:lnTo>
                      <a:pt x="299" y="66"/>
                    </a:lnTo>
                    <a:lnTo>
                      <a:pt x="256" y="87"/>
                    </a:lnTo>
                    <a:lnTo>
                      <a:pt x="234" y="175"/>
                    </a:lnTo>
                    <a:lnTo>
                      <a:pt x="164" y="216"/>
                    </a:lnTo>
                    <a:lnTo>
                      <a:pt x="108" y="230"/>
                    </a:lnTo>
                    <a:lnTo>
                      <a:pt x="94" y="213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13"/>
              <p:cNvSpPr>
                <a:spLocks/>
              </p:cNvSpPr>
              <p:nvPr/>
            </p:nvSpPr>
            <p:spPr bwMode="auto">
              <a:xfrm>
                <a:off x="3930" y="2435"/>
                <a:ext cx="315" cy="307"/>
              </a:xfrm>
              <a:custGeom>
                <a:avLst/>
                <a:gdLst>
                  <a:gd name="T0" fmla="*/ 32 w 315"/>
                  <a:gd name="T1" fmla="*/ 158 h 307"/>
                  <a:gd name="T2" fmla="*/ 11 w 315"/>
                  <a:gd name="T3" fmla="*/ 150 h 307"/>
                  <a:gd name="T4" fmla="*/ 0 w 315"/>
                  <a:gd name="T5" fmla="*/ 199 h 307"/>
                  <a:gd name="T6" fmla="*/ 5 w 315"/>
                  <a:gd name="T7" fmla="*/ 250 h 307"/>
                  <a:gd name="T8" fmla="*/ 47 w 315"/>
                  <a:gd name="T9" fmla="*/ 288 h 307"/>
                  <a:gd name="T10" fmla="*/ 57 w 315"/>
                  <a:gd name="T11" fmla="*/ 306 h 307"/>
                  <a:gd name="T12" fmla="*/ 114 w 315"/>
                  <a:gd name="T13" fmla="*/ 291 h 307"/>
                  <a:gd name="T14" fmla="*/ 184 w 315"/>
                  <a:gd name="T15" fmla="*/ 253 h 307"/>
                  <a:gd name="T16" fmla="*/ 208 w 315"/>
                  <a:gd name="T17" fmla="*/ 165 h 307"/>
                  <a:gd name="T18" fmla="*/ 253 w 315"/>
                  <a:gd name="T19" fmla="*/ 143 h 307"/>
                  <a:gd name="T20" fmla="*/ 278 w 315"/>
                  <a:gd name="T21" fmla="*/ 89 h 307"/>
                  <a:gd name="T22" fmla="*/ 314 w 315"/>
                  <a:gd name="T23" fmla="*/ 76 h 307"/>
                  <a:gd name="T24" fmla="*/ 269 w 315"/>
                  <a:gd name="T25" fmla="*/ 66 h 307"/>
                  <a:gd name="T26" fmla="*/ 190 w 315"/>
                  <a:gd name="T27" fmla="*/ 101 h 307"/>
                  <a:gd name="T28" fmla="*/ 180 w 315"/>
                  <a:gd name="T29" fmla="*/ 62 h 307"/>
                  <a:gd name="T30" fmla="*/ 113 w 315"/>
                  <a:gd name="T31" fmla="*/ 62 h 307"/>
                  <a:gd name="T32" fmla="*/ 101 w 315"/>
                  <a:gd name="T33" fmla="*/ 0 h 307"/>
                  <a:gd name="T34" fmla="*/ 83 w 315"/>
                  <a:gd name="T35" fmla="*/ 16 h 307"/>
                  <a:gd name="T36" fmla="*/ 83 w 315"/>
                  <a:gd name="T37" fmla="*/ 104 h 307"/>
                  <a:gd name="T38" fmla="*/ 53 w 315"/>
                  <a:gd name="T39" fmla="*/ 110 h 307"/>
                  <a:gd name="T40" fmla="*/ 32 w 315"/>
                  <a:gd name="T41" fmla="*/ 158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5" h="307">
                    <a:moveTo>
                      <a:pt x="32" y="158"/>
                    </a:moveTo>
                    <a:lnTo>
                      <a:pt x="11" y="150"/>
                    </a:lnTo>
                    <a:lnTo>
                      <a:pt x="0" y="199"/>
                    </a:lnTo>
                    <a:lnTo>
                      <a:pt x="5" y="250"/>
                    </a:lnTo>
                    <a:lnTo>
                      <a:pt x="47" y="288"/>
                    </a:lnTo>
                    <a:lnTo>
                      <a:pt x="57" y="306"/>
                    </a:lnTo>
                    <a:lnTo>
                      <a:pt x="114" y="291"/>
                    </a:lnTo>
                    <a:lnTo>
                      <a:pt x="184" y="253"/>
                    </a:lnTo>
                    <a:lnTo>
                      <a:pt x="208" y="165"/>
                    </a:lnTo>
                    <a:lnTo>
                      <a:pt x="253" y="143"/>
                    </a:lnTo>
                    <a:lnTo>
                      <a:pt x="278" y="89"/>
                    </a:lnTo>
                    <a:lnTo>
                      <a:pt x="314" y="76"/>
                    </a:lnTo>
                    <a:lnTo>
                      <a:pt x="269" y="66"/>
                    </a:lnTo>
                    <a:lnTo>
                      <a:pt x="190" y="101"/>
                    </a:lnTo>
                    <a:lnTo>
                      <a:pt x="180" y="62"/>
                    </a:lnTo>
                    <a:lnTo>
                      <a:pt x="113" y="62"/>
                    </a:lnTo>
                    <a:lnTo>
                      <a:pt x="101" y="0"/>
                    </a:lnTo>
                    <a:lnTo>
                      <a:pt x="83" y="16"/>
                    </a:lnTo>
                    <a:lnTo>
                      <a:pt x="83" y="104"/>
                    </a:lnTo>
                    <a:lnTo>
                      <a:pt x="53" y="110"/>
                    </a:lnTo>
                    <a:lnTo>
                      <a:pt x="32" y="158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" name="Freeform 114"/>
            <p:cNvSpPr>
              <a:spLocks/>
            </p:cNvSpPr>
            <p:nvPr/>
          </p:nvSpPr>
          <p:spPr bwMode="auto">
            <a:xfrm>
              <a:off x="4320" y="2498"/>
              <a:ext cx="40" cy="61"/>
            </a:xfrm>
            <a:custGeom>
              <a:avLst/>
              <a:gdLst>
                <a:gd name="T0" fmla="*/ 2 w 40"/>
                <a:gd name="T1" fmla="*/ 3 h 61"/>
                <a:gd name="T2" fmla="*/ 39 w 40"/>
                <a:gd name="T3" fmla="*/ 0 h 61"/>
                <a:gd name="T4" fmla="*/ 15 w 40"/>
                <a:gd name="T5" fmla="*/ 60 h 61"/>
                <a:gd name="T6" fmla="*/ 0 w 40"/>
                <a:gd name="T7" fmla="*/ 57 h 61"/>
                <a:gd name="T8" fmla="*/ 2 w 40"/>
                <a:gd name="T9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1">
                  <a:moveTo>
                    <a:pt x="2" y="3"/>
                  </a:moveTo>
                  <a:lnTo>
                    <a:pt x="39" y="0"/>
                  </a:lnTo>
                  <a:lnTo>
                    <a:pt x="15" y="60"/>
                  </a:lnTo>
                  <a:lnTo>
                    <a:pt x="0" y="57"/>
                  </a:lnTo>
                  <a:lnTo>
                    <a:pt x="2" y="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Oval 126"/>
          <p:cNvSpPr>
            <a:spLocks noChangeArrowheads="1"/>
          </p:cNvSpPr>
          <p:nvPr/>
        </p:nvSpPr>
        <p:spPr bwMode="auto">
          <a:xfrm>
            <a:off x="5797550" y="4502150"/>
            <a:ext cx="139700" cy="139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29"/>
          <p:cNvSpPr>
            <a:spLocks noChangeArrowheads="1"/>
          </p:cNvSpPr>
          <p:nvPr/>
        </p:nvSpPr>
        <p:spPr bwMode="auto">
          <a:xfrm>
            <a:off x="5487988" y="4641850"/>
            <a:ext cx="1063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ROCIC</a:t>
            </a:r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2057400" y="3254375"/>
            <a:ext cx="682625" cy="1085850"/>
          </a:xfrm>
          <a:custGeom>
            <a:avLst/>
            <a:gdLst>
              <a:gd name="T0" fmla="*/ 80 w 430"/>
              <a:gd name="T1" fmla="*/ 0 h 684"/>
              <a:gd name="T2" fmla="*/ 0 w 430"/>
              <a:gd name="T3" fmla="*/ 257 h 684"/>
              <a:gd name="T4" fmla="*/ 235 w 430"/>
              <a:gd name="T5" fmla="*/ 683 h 684"/>
              <a:gd name="T6" fmla="*/ 254 w 430"/>
              <a:gd name="T7" fmla="*/ 668 h 684"/>
              <a:gd name="T8" fmla="*/ 260 w 430"/>
              <a:gd name="T9" fmla="*/ 590 h 684"/>
              <a:gd name="T10" fmla="*/ 295 w 430"/>
              <a:gd name="T11" fmla="*/ 599 h 684"/>
              <a:gd name="T12" fmla="*/ 357 w 430"/>
              <a:gd name="T13" fmla="*/ 360 h 684"/>
              <a:gd name="T14" fmla="*/ 399 w 430"/>
              <a:gd name="T15" fmla="*/ 198 h 684"/>
              <a:gd name="T16" fmla="*/ 411 w 430"/>
              <a:gd name="T17" fmla="*/ 151 h 684"/>
              <a:gd name="T18" fmla="*/ 429 w 430"/>
              <a:gd name="T19" fmla="*/ 107 h 684"/>
              <a:gd name="T20" fmla="*/ 248 w 430"/>
              <a:gd name="T21" fmla="*/ 59 h 684"/>
              <a:gd name="T22" fmla="*/ 80 w 430"/>
              <a:gd name="T23" fmla="*/ 0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0" h="684">
                <a:moveTo>
                  <a:pt x="80" y="0"/>
                </a:moveTo>
                <a:lnTo>
                  <a:pt x="0" y="257"/>
                </a:lnTo>
                <a:lnTo>
                  <a:pt x="235" y="683"/>
                </a:lnTo>
                <a:lnTo>
                  <a:pt x="254" y="668"/>
                </a:lnTo>
                <a:lnTo>
                  <a:pt x="260" y="590"/>
                </a:lnTo>
                <a:lnTo>
                  <a:pt x="295" y="599"/>
                </a:lnTo>
                <a:lnTo>
                  <a:pt x="357" y="360"/>
                </a:lnTo>
                <a:lnTo>
                  <a:pt x="399" y="198"/>
                </a:lnTo>
                <a:lnTo>
                  <a:pt x="411" y="151"/>
                </a:lnTo>
                <a:lnTo>
                  <a:pt x="429" y="107"/>
                </a:lnTo>
                <a:lnTo>
                  <a:pt x="248" y="59"/>
                </a:lnTo>
                <a:lnTo>
                  <a:pt x="80" y="0"/>
                </a:lnTo>
              </a:path>
            </a:pathLst>
          </a:custGeom>
          <a:solidFill>
            <a:schemeClr val="bg2">
              <a:lumMod val="50000"/>
            </a:schemeClr>
          </a:solidFill>
          <a:ln w="127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Freeform 14"/>
          <p:cNvSpPr>
            <a:spLocks/>
          </p:cNvSpPr>
          <p:nvPr/>
        </p:nvSpPr>
        <p:spPr bwMode="auto">
          <a:xfrm>
            <a:off x="2451100" y="2438400"/>
            <a:ext cx="611188" cy="1054100"/>
          </a:xfrm>
          <a:custGeom>
            <a:avLst/>
            <a:gdLst>
              <a:gd name="T0" fmla="*/ 150 w 385"/>
              <a:gd name="T1" fmla="*/ 0 h 664"/>
              <a:gd name="T2" fmla="*/ 90 w 385"/>
              <a:gd name="T3" fmla="*/ 246 h 664"/>
              <a:gd name="T4" fmla="*/ 119 w 385"/>
              <a:gd name="T5" fmla="*/ 301 h 664"/>
              <a:gd name="T6" fmla="*/ 60 w 385"/>
              <a:gd name="T7" fmla="*/ 352 h 664"/>
              <a:gd name="T8" fmla="*/ 48 w 385"/>
              <a:gd name="T9" fmla="*/ 388 h 664"/>
              <a:gd name="T10" fmla="*/ 61 w 385"/>
              <a:gd name="T11" fmla="*/ 417 h 664"/>
              <a:gd name="T12" fmla="*/ 44 w 385"/>
              <a:gd name="T13" fmla="*/ 430 h 664"/>
              <a:gd name="T14" fmla="*/ 0 w 385"/>
              <a:gd name="T15" fmla="*/ 571 h 664"/>
              <a:gd name="T16" fmla="*/ 172 w 385"/>
              <a:gd name="T17" fmla="*/ 621 h 664"/>
              <a:gd name="T18" fmla="*/ 337 w 385"/>
              <a:gd name="T19" fmla="*/ 663 h 664"/>
              <a:gd name="T20" fmla="*/ 367 w 385"/>
              <a:gd name="T21" fmla="*/ 532 h 664"/>
              <a:gd name="T22" fmla="*/ 384 w 385"/>
              <a:gd name="T23" fmla="*/ 461 h 664"/>
              <a:gd name="T24" fmla="*/ 371 w 385"/>
              <a:gd name="T25" fmla="*/ 433 h 664"/>
              <a:gd name="T26" fmla="*/ 332 w 385"/>
              <a:gd name="T27" fmla="*/ 437 h 664"/>
              <a:gd name="T28" fmla="*/ 281 w 385"/>
              <a:gd name="T29" fmla="*/ 439 h 664"/>
              <a:gd name="T30" fmla="*/ 278 w 385"/>
              <a:gd name="T31" fmla="*/ 378 h 664"/>
              <a:gd name="T32" fmla="*/ 224 w 385"/>
              <a:gd name="T33" fmla="*/ 324 h 664"/>
              <a:gd name="T34" fmla="*/ 235 w 385"/>
              <a:gd name="T35" fmla="*/ 294 h 664"/>
              <a:gd name="T36" fmla="*/ 246 w 385"/>
              <a:gd name="T37" fmla="*/ 240 h 664"/>
              <a:gd name="T38" fmla="*/ 183 w 385"/>
              <a:gd name="T39" fmla="*/ 115 h 664"/>
              <a:gd name="T40" fmla="*/ 203 w 385"/>
              <a:gd name="T41" fmla="*/ 12 h 664"/>
              <a:gd name="T42" fmla="*/ 150 w 385"/>
              <a:gd name="T43" fmla="*/ 0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5" h="664">
                <a:moveTo>
                  <a:pt x="150" y="0"/>
                </a:moveTo>
                <a:lnTo>
                  <a:pt x="90" y="246"/>
                </a:lnTo>
                <a:lnTo>
                  <a:pt x="119" y="301"/>
                </a:lnTo>
                <a:lnTo>
                  <a:pt x="60" y="352"/>
                </a:lnTo>
                <a:lnTo>
                  <a:pt x="48" y="388"/>
                </a:lnTo>
                <a:lnTo>
                  <a:pt x="61" y="417"/>
                </a:lnTo>
                <a:lnTo>
                  <a:pt x="44" y="430"/>
                </a:lnTo>
                <a:lnTo>
                  <a:pt x="0" y="571"/>
                </a:lnTo>
                <a:lnTo>
                  <a:pt x="172" y="621"/>
                </a:lnTo>
                <a:lnTo>
                  <a:pt x="337" y="663"/>
                </a:lnTo>
                <a:lnTo>
                  <a:pt x="367" y="532"/>
                </a:lnTo>
                <a:lnTo>
                  <a:pt x="384" y="461"/>
                </a:lnTo>
                <a:lnTo>
                  <a:pt x="371" y="433"/>
                </a:lnTo>
                <a:lnTo>
                  <a:pt x="332" y="437"/>
                </a:lnTo>
                <a:lnTo>
                  <a:pt x="281" y="439"/>
                </a:lnTo>
                <a:lnTo>
                  <a:pt x="278" y="378"/>
                </a:lnTo>
                <a:lnTo>
                  <a:pt x="224" y="324"/>
                </a:lnTo>
                <a:lnTo>
                  <a:pt x="235" y="294"/>
                </a:lnTo>
                <a:lnTo>
                  <a:pt x="246" y="240"/>
                </a:lnTo>
                <a:lnTo>
                  <a:pt x="183" y="115"/>
                </a:lnTo>
                <a:lnTo>
                  <a:pt x="203" y="12"/>
                </a:lnTo>
                <a:lnTo>
                  <a:pt x="150" y="0"/>
                </a:lnTo>
              </a:path>
            </a:pathLst>
          </a:custGeom>
          <a:solidFill>
            <a:schemeClr val="bg2">
              <a:lumMod val="50000"/>
            </a:schemeClr>
          </a:solidFill>
          <a:ln w="127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Freeform 15"/>
          <p:cNvSpPr>
            <a:spLocks/>
          </p:cNvSpPr>
          <p:nvPr/>
        </p:nvSpPr>
        <p:spPr bwMode="auto">
          <a:xfrm>
            <a:off x="2552700" y="3424238"/>
            <a:ext cx="595313" cy="792162"/>
          </a:xfrm>
          <a:custGeom>
            <a:avLst/>
            <a:gdLst>
              <a:gd name="T0" fmla="*/ 110 w 375"/>
              <a:gd name="T1" fmla="*/ 0 h 499"/>
              <a:gd name="T2" fmla="*/ 276 w 375"/>
              <a:gd name="T3" fmla="*/ 44 h 499"/>
              <a:gd name="T4" fmla="*/ 254 w 375"/>
              <a:gd name="T5" fmla="*/ 132 h 499"/>
              <a:gd name="T6" fmla="*/ 374 w 375"/>
              <a:gd name="T7" fmla="*/ 156 h 499"/>
              <a:gd name="T8" fmla="*/ 305 w 375"/>
              <a:gd name="T9" fmla="*/ 498 h 499"/>
              <a:gd name="T10" fmla="*/ 0 w 375"/>
              <a:gd name="T11" fmla="*/ 431 h 499"/>
              <a:gd name="T12" fmla="*/ 54 w 375"/>
              <a:gd name="T13" fmla="*/ 213 h 499"/>
              <a:gd name="T14" fmla="*/ 110 w 375"/>
              <a:gd name="T15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5" h="499">
                <a:moveTo>
                  <a:pt x="110" y="0"/>
                </a:moveTo>
                <a:lnTo>
                  <a:pt x="276" y="44"/>
                </a:lnTo>
                <a:lnTo>
                  <a:pt x="254" y="132"/>
                </a:lnTo>
                <a:lnTo>
                  <a:pt x="374" y="156"/>
                </a:lnTo>
                <a:lnTo>
                  <a:pt x="305" y="498"/>
                </a:lnTo>
                <a:lnTo>
                  <a:pt x="0" y="431"/>
                </a:lnTo>
                <a:lnTo>
                  <a:pt x="54" y="213"/>
                </a:lnTo>
                <a:lnTo>
                  <a:pt x="110" y="0"/>
                </a:lnTo>
              </a:path>
            </a:pathLst>
          </a:custGeom>
          <a:solidFill>
            <a:schemeClr val="bg2">
              <a:lumMod val="50000"/>
            </a:schemeClr>
          </a:solidFill>
          <a:ln w="127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Freeform 16"/>
          <p:cNvSpPr>
            <a:spLocks/>
          </p:cNvSpPr>
          <p:nvPr/>
        </p:nvSpPr>
        <p:spPr bwMode="auto">
          <a:xfrm>
            <a:off x="2736850" y="2455863"/>
            <a:ext cx="1023938" cy="763587"/>
          </a:xfrm>
          <a:custGeom>
            <a:avLst/>
            <a:gdLst>
              <a:gd name="T0" fmla="*/ 22 w 645"/>
              <a:gd name="T1" fmla="*/ 0 h 481"/>
              <a:gd name="T2" fmla="*/ 145 w 645"/>
              <a:gd name="T3" fmla="*/ 29 h 481"/>
              <a:gd name="T4" fmla="*/ 221 w 645"/>
              <a:gd name="T5" fmla="*/ 48 h 481"/>
              <a:gd name="T6" fmla="*/ 319 w 645"/>
              <a:gd name="T7" fmla="*/ 71 h 481"/>
              <a:gd name="T8" fmla="*/ 412 w 645"/>
              <a:gd name="T9" fmla="*/ 89 h 481"/>
              <a:gd name="T10" fmla="*/ 569 w 645"/>
              <a:gd name="T11" fmla="*/ 118 h 481"/>
              <a:gd name="T12" fmla="*/ 644 w 645"/>
              <a:gd name="T13" fmla="*/ 132 h 481"/>
              <a:gd name="T14" fmla="*/ 604 w 645"/>
              <a:gd name="T15" fmla="*/ 480 h 481"/>
              <a:gd name="T16" fmla="*/ 217 w 645"/>
              <a:gd name="T17" fmla="*/ 403 h 481"/>
              <a:gd name="T18" fmla="*/ 203 w 645"/>
              <a:gd name="T19" fmla="*/ 449 h 481"/>
              <a:gd name="T20" fmla="*/ 191 w 645"/>
              <a:gd name="T21" fmla="*/ 426 h 481"/>
              <a:gd name="T22" fmla="*/ 155 w 645"/>
              <a:gd name="T23" fmla="*/ 425 h 481"/>
              <a:gd name="T24" fmla="*/ 102 w 645"/>
              <a:gd name="T25" fmla="*/ 429 h 481"/>
              <a:gd name="T26" fmla="*/ 99 w 645"/>
              <a:gd name="T27" fmla="*/ 367 h 481"/>
              <a:gd name="T28" fmla="*/ 44 w 645"/>
              <a:gd name="T29" fmla="*/ 313 h 481"/>
              <a:gd name="T30" fmla="*/ 56 w 645"/>
              <a:gd name="T31" fmla="*/ 269 h 481"/>
              <a:gd name="T32" fmla="*/ 65 w 645"/>
              <a:gd name="T33" fmla="*/ 231 h 481"/>
              <a:gd name="T34" fmla="*/ 0 w 645"/>
              <a:gd name="T35" fmla="*/ 103 h 481"/>
              <a:gd name="T36" fmla="*/ 22 w 645"/>
              <a:gd name="T37" fmla="*/ 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5" h="481">
                <a:moveTo>
                  <a:pt x="22" y="0"/>
                </a:moveTo>
                <a:lnTo>
                  <a:pt x="145" y="29"/>
                </a:lnTo>
                <a:lnTo>
                  <a:pt x="221" y="48"/>
                </a:lnTo>
                <a:lnTo>
                  <a:pt x="319" y="71"/>
                </a:lnTo>
                <a:lnTo>
                  <a:pt x="412" y="89"/>
                </a:lnTo>
                <a:lnTo>
                  <a:pt x="569" y="118"/>
                </a:lnTo>
                <a:lnTo>
                  <a:pt x="644" y="132"/>
                </a:lnTo>
                <a:lnTo>
                  <a:pt x="604" y="480"/>
                </a:lnTo>
                <a:lnTo>
                  <a:pt x="217" y="403"/>
                </a:lnTo>
                <a:lnTo>
                  <a:pt x="203" y="449"/>
                </a:lnTo>
                <a:lnTo>
                  <a:pt x="191" y="426"/>
                </a:lnTo>
                <a:lnTo>
                  <a:pt x="155" y="425"/>
                </a:lnTo>
                <a:lnTo>
                  <a:pt x="102" y="429"/>
                </a:lnTo>
                <a:lnTo>
                  <a:pt x="99" y="367"/>
                </a:lnTo>
                <a:lnTo>
                  <a:pt x="44" y="313"/>
                </a:lnTo>
                <a:lnTo>
                  <a:pt x="56" y="269"/>
                </a:lnTo>
                <a:lnTo>
                  <a:pt x="65" y="231"/>
                </a:lnTo>
                <a:lnTo>
                  <a:pt x="0" y="103"/>
                </a:lnTo>
                <a:lnTo>
                  <a:pt x="22" y="0"/>
                </a:lnTo>
              </a:path>
            </a:pathLst>
          </a:custGeom>
          <a:solidFill>
            <a:schemeClr val="bg2">
              <a:lumMod val="50000"/>
            </a:schemeClr>
          </a:solidFill>
          <a:ln w="127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Freeform 17"/>
          <p:cNvSpPr>
            <a:spLocks/>
          </p:cNvSpPr>
          <p:nvPr/>
        </p:nvSpPr>
        <p:spPr bwMode="auto">
          <a:xfrm>
            <a:off x="2947988" y="3094038"/>
            <a:ext cx="750887" cy="668337"/>
          </a:xfrm>
          <a:custGeom>
            <a:avLst/>
            <a:gdLst>
              <a:gd name="T0" fmla="*/ 81 w 473"/>
              <a:gd name="T1" fmla="*/ 0 h 421"/>
              <a:gd name="T2" fmla="*/ 49 w 473"/>
              <a:gd name="T3" fmla="*/ 139 h 421"/>
              <a:gd name="T4" fmla="*/ 0 w 473"/>
              <a:gd name="T5" fmla="*/ 341 h 421"/>
              <a:gd name="T6" fmla="*/ 127 w 473"/>
              <a:gd name="T7" fmla="*/ 365 h 421"/>
              <a:gd name="T8" fmla="*/ 421 w 473"/>
              <a:gd name="T9" fmla="*/ 420 h 421"/>
              <a:gd name="T10" fmla="*/ 472 w 473"/>
              <a:gd name="T11" fmla="*/ 80 h 421"/>
              <a:gd name="T12" fmla="*/ 81 w 473"/>
              <a:gd name="T13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3" h="421">
                <a:moveTo>
                  <a:pt x="81" y="0"/>
                </a:moveTo>
                <a:lnTo>
                  <a:pt x="49" y="139"/>
                </a:lnTo>
                <a:lnTo>
                  <a:pt x="0" y="341"/>
                </a:lnTo>
                <a:lnTo>
                  <a:pt x="127" y="365"/>
                </a:lnTo>
                <a:lnTo>
                  <a:pt x="421" y="420"/>
                </a:lnTo>
                <a:lnTo>
                  <a:pt x="472" y="80"/>
                </a:lnTo>
                <a:lnTo>
                  <a:pt x="81" y="0"/>
                </a:lnTo>
              </a:path>
            </a:pathLst>
          </a:custGeom>
          <a:solidFill>
            <a:schemeClr val="bg2">
              <a:lumMod val="50000"/>
            </a:schemeClr>
          </a:solidFill>
          <a:ln w="127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Freeform 18"/>
          <p:cNvSpPr>
            <a:spLocks/>
          </p:cNvSpPr>
          <p:nvPr/>
        </p:nvSpPr>
        <p:spPr bwMode="auto">
          <a:xfrm>
            <a:off x="3030538" y="3675063"/>
            <a:ext cx="781050" cy="644525"/>
          </a:xfrm>
          <a:custGeom>
            <a:avLst/>
            <a:gdLst>
              <a:gd name="T0" fmla="*/ 74 w 492"/>
              <a:gd name="T1" fmla="*/ 0 h 406"/>
              <a:gd name="T2" fmla="*/ 28 w 492"/>
              <a:gd name="T3" fmla="*/ 216 h 406"/>
              <a:gd name="T4" fmla="*/ 0 w 492"/>
              <a:gd name="T5" fmla="*/ 339 h 406"/>
              <a:gd name="T6" fmla="*/ 227 w 492"/>
              <a:gd name="T7" fmla="*/ 376 h 406"/>
              <a:gd name="T8" fmla="*/ 444 w 492"/>
              <a:gd name="T9" fmla="*/ 405 h 406"/>
              <a:gd name="T10" fmla="*/ 470 w 492"/>
              <a:gd name="T11" fmla="*/ 236 h 406"/>
              <a:gd name="T12" fmla="*/ 491 w 492"/>
              <a:gd name="T13" fmla="*/ 72 h 406"/>
              <a:gd name="T14" fmla="*/ 366 w 492"/>
              <a:gd name="T15" fmla="*/ 56 h 406"/>
              <a:gd name="T16" fmla="*/ 74 w 492"/>
              <a:gd name="T17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2" h="406">
                <a:moveTo>
                  <a:pt x="74" y="0"/>
                </a:moveTo>
                <a:lnTo>
                  <a:pt x="28" y="216"/>
                </a:lnTo>
                <a:lnTo>
                  <a:pt x="0" y="339"/>
                </a:lnTo>
                <a:lnTo>
                  <a:pt x="227" y="376"/>
                </a:lnTo>
                <a:lnTo>
                  <a:pt x="444" y="405"/>
                </a:lnTo>
                <a:lnTo>
                  <a:pt x="470" y="236"/>
                </a:lnTo>
                <a:lnTo>
                  <a:pt x="491" y="72"/>
                </a:lnTo>
                <a:lnTo>
                  <a:pt x="366" y="56"/>
                </a:lnTo>
                <a:lnTo>
                  <a:pt x="74" y="0"/>
                </a:lnTo>
              </a:path>
            </a:pathLst>
          </a:custGeom>
          <a:solidFill>
            <a:schemeClr val="bg2">
              <a:lumMod val="50000"/>
            </a:schemeClr>
          </a:solidFill>
          <a:ln w="127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Freeform 19"/>
          <p:cNvSpPr>
            <a:spLocks/>
          </p:cNvSpPr>
          <p:nvPr/>
        </p:nvSpPr>
        <p:spPr bwMode="auto">
          <a:xfrm>
            <a:off x="2324100" y="4102100"/>
            <a:ext cx="714375" cy="823913"/>
          </a:xfrm>
          <a:custGeom>
            <a:avLst/>
            <a:gdLst>
              <a:gd name="T0" fmla="*/ 143 w 450"/>
              <a:gd name="T1" fmla="*/ 0 h 519"/>
              <a:gd name="T2" fmla="*/ 127 w 450"/>
              <a:gd name="T3" fmla="*/ 63 h 519"/>
              <a:gd name="T4" fmla="*/ 93 w 450"/>
              <a:gd name="T5" fmla="*/ 53 h 519"/>
              <a:gd name="T6" fmla="*/ 86 w 450"/>
              <a:gd name="T7" fmla="*/ 136 h 519"/>
              <a:gd name="T8" fmla="*/ 67 w 450"/>
              <a:gd name="T9" fmla="*/ 150 h 519"/>
              <a:gd name="T10" fmla="*/ 88 w 450"/>
              <a:gd name="T11" fmla="*/ 202 h 519"/>
              <a:gd name="T12" fmla="*/ 60 w 450"/>
              <a:gd name="T13" fmla="*/ 223 h 519"/>
              <a:gd name="T14" fmla="*/ 42 w 450"/>
              <a:gd name="T15" fmla="*/ 257 h 519"/>
              <a:gd name="T16" fmla="*/ 19 w 450"/>
              <a:gd name="T17" fmla="*/ 292 h 519"/>
              <a:gd name="T18" fmla="*/ 29 w 450"/>
              <a:gd name="T19" fmla="*/ 314 h 519"/>
              <a:gd name="T20" fmla="*/ 6 w 450"/>
              <a:gd name="T21" fmla="*/ 321 h 519"/>
              <a:gd name="T22" fmla="*/ 0 w 450"/>
              <a:gd name="T23" fmla="*/ 354 h 519"/>
              <a:gd name="T24" fmla="*/ 218 w 450"/>
              <a:gd name="T25" fmla="*/ 504 h 519"/>
              <a:gd name="T26" fmla="*/ 350 w 450"/>
              <a:gd name="T27" fmla="*/ 518 h 519"/>
              <a:gd name="T28" fmla="*/ 449 w 450"/>
              <a:gd name="T29" fmla="*/ 71 h 519"/>
              <a:gd name="T30" fmla="*/ 143 w 450"/>
              <a:gd name="T31" fmla="*/ 0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0" h="519">
                <a:moveTo>
                  <a:pt x="143" y="0"/>
                </a:moveTo>
                <a:lnTo>
                  <a:pt x="127" y="63"/>
                </a:lnTo>
                <a:lnTo>
                  <a:pt x="93" y="53"/>
                </a:lnTo>
                <a:lnTo>
                  <a:pt x="86" y="136"/>
                </a:lnTo>
                <a:lnTo>
                  <a:pt x="67" y="150"/>
                </a:lnTo>
                <a:lnTo>
                  <a:pt x="88" y="202"/>
                </a:lnTo>
                <a:lnTo>
                  <a:pt x="60" y="223"/>
                </a:lnTo>
                <a:lnTo>
                  <a:pt x="42" y="257"/>
                </a:lnTo>
                <a:lnTo>
                  <a:pt x="19" y="292"/>
                </a:lnTo>
                <a:lnTo>
                  <a:pt x="29" y="314"/>
                </a:lnTo>
                <a:lnTo>
                  <a:pt x="6" y="321"/>
                </a:lnTo>
                <a:lnTo>
                  <a:pt x="0" y="354"/>
                </a:lnTo>
                <a:lnTo>
                  <a:pt x="218" y="504"/>
                </a:lnTo>
                <a:lnTo>
                  <a:pt x="350" y="518"/>
                </a:lnTo>
                <a:lnTo>
                  <a:pt x="449" y="71"/>
                </a:lnTo>
                <a:lnTo>
                  <a:pt x="143" y="0"/>
                </a:lnTo>
              </a:path>
            </a:pathLst>
          </a:custGeom>
          <a:solidFill>
            <a:schemeClr val="bg2">
              <a:lumMod val="50000"/>
            </a:schemeClr>
          </a:solidFill>
          <a:ln w="127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Freeform 20"/>
          <p:cNvSpPr>
            <a:spLocks/>
          </p:cNvSpPr>
          <p:nvPr/>
        </p:nvSpPr>
        <p:spPr bwMode="auto">
          <a:xfrm>
            <a:off x="2876550" y="4206875"/>
            <a:ext cx="773113" cy="747713"/>
          </a:xfrm>
          <a:custGeom>
            <a:avLst/>
            <a:gdLst>
              <a:gd name="T0" fmla="*/ 102 w 487"/>
              <a:gd name="T1" fmla="*/ 0 h 471"/>
              <a:gd name="T2" fmla="*/ 486 w 487"/>
              <a:gd name="T3" fmla="*/ 57 h 471"/>
              <a:gd name="T4" fmla="*/ 423 w 487"/>
              <a:gd name="T5" fmla="*/ 470 h 471"/>
              <a:gd name="T6" fmla="*/ 299 w 487"/>
              <a:gd name="T7" fmla="*/ 448 h 471"/>
              <a:gd name="T8" fmla="*/ 181 w 487"/>
              <a:gd name="T9" fmla="*/ 433 h 471"/>
              <a:gd name="T10" fmla="*/ 179 w 487"/>
              <a:gd name="T11" fmla="*/ 450 h 471"/>
              <a:gd name="T12" fmla="*/ 82 w 487"/>
              <a:gd name="T13" fmla="*/ 439 h 471"/>
              <a:gd name="T14" fmla="*/ 72 w 487"/>
              <a:gd name="T15" fmla="*/ 469 h 471"/>
              <a:gd name="T16" fmla="*/ 0 w 487"/>
              <a:gd name="T17" fmla="*/ 450 h 471"/>
              <a:gd name="T18" fmla="*/ 78 w 487"/>
              <a:gd name="T19" fmla="*/ 105 h 471"/>
              <a:gd name="T20" fmla="*/ 102 w 487"/>
              <a:gd name="T21" fmla="*/ 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7" h="471">
                <a:moveTo>
                  <a:pt x="102" y="0"/>
                </a:moveTo>
                <a:lnTo>
                  <a:pt x="486" y="57"/>
                </a:lnTo>
                <a:lnTo>
                  <a:pt x="423" y="470"/>
                </a:lnTo>
                <a:lnTo>
                  <a:pt x="299" y="448"/>
                </a:lnTo>
                <a:lnTo>
                  <a:pt x="181" y="433"/>
                </a:lnTo>
                <a:lnTo>
                  <a:pt x="179" y="450"/>
                </a:lnTo>
                <a:lnTo>
                  <a:pt x="82" y="439"/>
                </a:lnTo>
                <a:lnTo>
                  <a:pt x="72" y="469"/>
                </a:lnTo>
                <a:lnTo>
                  <a:pt x="0" y="450"/>
                </a:lnTo>
                <a:lnTo>
                  <a:pt x="78" y="105"/>
                </a:lnTo>
                <a:lnTo>
                  <a:pt x="102" y="0"/>
                </a:lnTo>
              </a:path>
            </a:pathLst>
          </a:custGeom>
          <a:solidFill>
            <a:schemeClr val="bg2">
              <a:lumMod val="50000"/>
            </a:schemeClr>
          </a:solidFill>
          <a:ln w="127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Oval 130"/>
          <p:cNvSpPr>
            <a:spLocks noChangeArrowheads="1"/>
          </p:cNvSpPr>
          <p:nvPr/>
        </p:nvSpPr>
        <p:spPr bwMode="auto">
          <a:xfrm>
            <a:off x="2597150" y="4578350"/>
            <a:ext cx="139700" cy="139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131"/>
          <p:cNvSpPr>
            <a:spLocks noChangeArrowheads="1"/>
          </p:cNvSpPr>
          <p:nvPr/>
        </p:nvSpPr>
        <p:spPr bwMode="auto">
          <a:xfrm>
            <a:off x="2744788" y="4413250"/>
            <a:ext cx="1063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RMIN</a:t>
            </a:r>
          </a:p>
        </p:txBody>
      </p:sp>
      <p:grpSp>
        <p:nvGrpSpPr>
          <p:cNvPr id="32" name="Group 22"/>
          <p:cNvGrpSpPr>
            <a:grpSpLocks/>
          </p:cNvGrpSpPr>
          <p:nvPr/>
        </p:nvGrpSpPr>
        <p:grpSpPr bwMode="auto">
          <a:xfrm>
            <a:off x="3886200" y="2438400"/>
            <a:ext cx="1781175" cy="1908175"/>
            <a:chOff x="2494" y="1638"/>
            <a:chExt cx="1122" cy="1202"/>
          </a:xfrm>
          <a:solidFill>
            <a:schemeClr val="accent2"/>
          </a:solidFill>
        </p:grpSpPr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2522" y="1664"/>
              <a:ext cx="478" cy="298"/>
            </a:xfrm>
            <a:custGeom>
              <a:avLst/>
              <a:gdLst>
                <a:gd name="T0" fmla="*/ 7 w 478"/>
                <a:gd name="T1" fmla="*/ 0 h 298"/>
                <a:gd name="T2" fmla="*/ 404 w 478"/>
                <a:gd name="T3" fmla="*/ 16 h 298"/>
                <a:gd name="T4" fmla="*/ 433 w 478"/>
                <a:gd name="T5" fmla="*/ 101 h 298"/>
                <a:gd name="T6" fmla="*/ 460 w 478"/>
                <a:gd name="T7" fmla="*/ 167 h 298"/>
                <a:gd name="T8" fmla="*/ 477 w 478"/>
                <a:gd name="T9" fmla="*/ 273 h 298"/>
                <a:gd name="T10" fmla="*/ 464 w 478"/>
                <a:gd name="T11" fmla="*/ 297 h 298"/>
                <a:gd name="T12" fmla="*/ 318 w 478"/>
                <a:gd name="T13" fmla="*/ 291 h 298"/>
                <a:gd name="T14" fmla="*/ 0 w 478"/>
                <a:gd name="T15" fmla="*/ 279 h 298"/>
                <a:gd name="T16" fmla="*/ 7 w 478"/>
                <a:gd name="T1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298">
                  <a:moveTo>
                    <a:pt x="7" y="0"/>
                  </a:moveTo>
                  <a:lnTo>
                    <a:pt x="404" y="16"/>
                  </a:lnTo>
                  <a:lnTo>
                    <a:pt x="433" y="101"/>
                  </a:lnTo>
                  <a:lnTo>
                    <a:pt x="460" y="167"/>
                  </a:lnTo>
                  <a:lnTo>
                    <a:pt x="477" y="273"/>
                  </a:lnTo>
                  <a:lnTo>
                    <a:pt x="464" y="297"/>
                  </a:lnTo>
                  <a:lnTo>
                    <a:pt x="318" y="291"/>
                  </a:lnTo>
                  <a:lnTo>
                    <a:pt x="0" y="279"/>
                  </a:lnTo>
                  <a:lnTo>
                    <a:pt x="7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2505" y="1941"/>
              <a:ext cx="505" cy="347"/>
            </a:xfrm>
            <a:custGeom>
              <a:avLst/>
              <a:gdLst>
                <a:gd name="T0" fmla="*/ 13 w 505"/>
                <a:gd name="T1" fmla="*/ 0 h 347"/>
                <a:gd name="T2" fmla="*/ 10 w 505"/>
                <a:gd name="T3" fmla="*/ 132 h 347"/>
                <a:gd name="T4" fmla="*/ 0 w 505"/>
                <a:gd name="T5" fmla="*/ 286 h 347"/>
                <a:gd name="T6" fmla="*/ 362 w 505"/>
                <a:gd name="T7" fmla="*/ 297 h 347"/>
                <a:gd name="T8" fmla="*/ 401 w 505"/>
                <a:gd name="T9" fmla="*/ 319 h 347"/>
                <a:gd name="T10" fmla="*/ 430 w 505"/>
                <a:gd name="T11" fmla="*/ 289 h 347"/>
                <a:gd name="T12" fmla="*/ 500 w 505"/>
                <a:gd name="T13" fmla="*/ 346 h 347"/>
                <a:gd name="T14" fmla="*/ 490 w 505"/>
                <a:gd name="T15" fmla="*/ 288 h 347"/>
                <a:gd name="T16" fmla="*/ 497 w 505"/>
                <a:gd name="T17" fmla="*/ 242 h 347"/>
                <a:gd name="T18" fmla="*/ 504 w 505"/>
                <a:gd name="T19" fmla="*/ 89 h 347"/>
                <a:gd name="T20" fmla="*/ 472 w 505"/>
                <a:gd name="T21" fmla="*/ 56 h 347"/>
                <a:gd name="T22" fmla="*/ 485 w 505"/>
                <a:gd name="T23" fmla="*/ 13 h 347"/>
                <a:gd name="T24" fmla="*/ 248 w 505"/>
                <a:gd name="T25" fmla="*/ 8 h 347"/>
                <a:gd name="T26" fmla="*/ 13 w 505"/>
                <a:gd name="T2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5" h="347">
                  <a:moveTo>
                    <a:pt x="13" y="0"/>
                  </a:moveTo>
                  <a:lnTo>
                    <a:pt x="10" y="132"/>
                  </a:lnTo>
                  <a:lnTo>
                    <a:pt x="0" y="286"/>
                  </a:lnTo>
                  <a:lnTo>
                    <a:pt x="362" y="297"/>
                  </a:lnTo>
                  <a:lnTo>
                    <a:pt x="401" y="319"/>
                  </a:lnTo>
                  <a:lnTo>
                    <a:pt x="430" y="289"/>
                  </a:lnTo>
                  <a:lnTo>
                    <a:pt x="500" y="346"/>
                  </a:lnTo>
                  <a:lnTo>
                    <a:pt x="490" y="288"/>
                  </a:lnTo>
                  <a:lnTo>
                    <a:pt x="497" y="242"/>
                  </a:lnTo>
                  <a:lnTo>
                    <a:pt x="504" y="89"/>
                  </a:lnTo>
                  <a:lnTo>
                    <a:pt x="472" y="56"/>
                  </a:lnTo>
                  <a:lnTo>
                    <a:pt x="485" y="13"/>
                  </a:lnTo>
                  <a:lnTo>
                    <a:pt x="248" y="8"/>
                  </a:lnTo>
                  <a:lnTo>
                    <a:pt x="13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2494" y="2223"/>
              <a:ext cx="596" cy="286"/>
            </a:xfrm>
            <a:custGeom>
              <a:avLst/>
              <a:gdLst>
                <a:gd name="T0" fmla="*/ 10 w 596"/>
                <a:gd name="T1" fmla="*/ 0 h 286"/>
                <a:gd name="T2" fmla="*/ 0 w 596"/>
                <a:gd name="T3" fmla="*/ 184 h 286"/>
                <a:gd name="T4" fmla="*/ 134 w 596"/>
                <a:gd name="T5" fmla="*/ 190 h 286"/>
                <a:gd name="T6" fmla="*/ 132 w 596"/>
                <a:gd name="T7" fmla="*/ 279 h 286"/>
                <a:gd name="T8" fmla="*/ 314 w 596"/>
                <a:gd name="T9" fmla="*/ 280 h 286"/>
                <a:gd name="T10" fmla="*/ 476 w 596"/>
                <a:gd name="T11" fmla="*/ 281 h 286"/>
                <a:gd name="T12" fmla="*/ 595 w 596"/>
                <a:gd name="T13" fmla="*/ 285 h 286"/>
                <a:gd name="T14" fmla="*/ 559 w 596"/>
                <a:gd name="T15" fmla="*/ 206 h 286"/>
                <a:gd name="T16" fmla="*/ 534 w 596"/>
                <a:gd name="T17" fmla="*/ 133 h 286"/>
                <a:gd name="T18" fmla="*/ 508 w 596"/>
                <a:gd name="T19" fmla="*/ 57 h 286"/>
                <a:gd name="T20" fmla="*/ 442 w 596"/>
                <a:gd name="T21" fmla="*/ 8 h 286"/>
                <a:gd name="T22" fmla="*/ 410 w 596"/>
                <a:gd name="T23" fmla="*/ 36 h 286"/>
                <a:gd name="T24" fmla="*/ 372 w 596"/>
                <a:gd name="T25" fmla="*/ 16 h 286"/>
                <a:gd name="T26" fmla="*/ 211 w 596"/>
                <a:gd name="T27" fmla="*/ 7 h 286"/>
                <a:gd name="T28" fmla="*/ 10 w 596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6" h="286">
                  <a:moveTo>
                    <a:pt x="10" y="0"/>
                  </a:moveTo>
                  <a:lnTo>
                    <a:pt x="0" y="184"/>
                  </a:lnTo>
                  <a:lnTo>
                    <a:pt x="134" y="190"/>
                  </a:lnTo>
                  <a:lnTo>
                    <a:pt x="132" y="279"/>
                  </a:lnTo>
                  <a:lnTo>
                    <a:pt x="314" y="280"/>
                  </a:lnTo>
                  <a:lnTo>
                    <a:pt x="476" y="281"/>
                  </a:lnTo>
                  <a:lnTo>
                    <a:pt x="595" y="285"/>
                  </a:lnTo>
                  <a:lnTo>
                    <a:pt x="559" y="206"/>
                  </a:lnTo>
                  <a:lnTo>
                    <a:pt x="534" y="133"/>
                  </a:lnTo>
                  <a:lnTo>
                    <a:pt x="508" y="57"/>
                  </a:lnTo>
                  <a:lnTo>
                    <a:pt x="442" y="8"/>
                  </a:lnTo>
                  <a:lnTo>
                    <a:pt x="410" y="36"/>
                  </a:lnTo>
                  <a:lnTo>
                    <a:pt x="372" y="16"/>
                  </a:lnTo>
                  <a:lnTo>
                    <a:pt x="211" y="7"/>
                  </a:lnTo>
                  <a:lnTo>
                    <a:pt x="10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2615" y="2498"/>
              <a:ext cx="525" cy="285"/>
            </a:xfrm>
            <a:custGeom>
              <a:avLst/>
              <a:gdLst>
                <a:gd name="T0" fmla="*/ 9 w 525"/>
                <a:gd name="T1" fmla="*/ 0 h 285"/>
                <a:gd name="T2" fmla="*/ 5 w 525"/>
                <a:gd name="T3" fmla="*/ 159 h 285"/>
                <a:gd name="T4" fmla="*/ 0 w 525"/>
                <a:gd name="T5" fmla="*/ 272 h 285"/>
                <a:gd name="T6" fmla="*/ 524 w 525"/>
                <a:gd name="T7" fmla="*/ 284 h 285"/>
                <a:gd name="T8" fmla="*/ 518 w 525"/>
                <a:gd name="T9" fmla="*/ 139 h 285"/>
                <a:gd name="T10" fmla="*/ 519 w 525"/>
                <a:gd name="T11" fmla="*/ 84 h 285"/>
                <a:gd name="T12" fmla="*/ 475 w 525"/>
                <a:gd name="T13" fmla="*/ 51 h 285"/>
                <a:gd name="T14" fmla="*/ 489 w 525"/>
                <a:gd name="T15" fmla="*/ 21 h 285"/>
                <a:gd name="T16" fmla="*/ 471 w 525"/>
                <a:gd name="T17" fmla="*/ 5 h 285"/>
                <a:gd name="T18" fmla="*/ 234 w 525"/>
                <a:gd name="T19" fmla="*/ 4 h 285"/>
                <a:gd name="T20" fmla="*/ 9 w 525"/>
                <a:gd name="T2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5" h="285">
                  <a:moveTo>
                    <a:pt x="9" y="0"/>
                  </a:moveTo>
                  <a:lnTo>
                    <a:pt x="5" y="159"/>
                  </a:lnTo>
                  <a:lnTo>
                    <a:pt x="0" y="272"/>
                  </a:lnTo>
                  <a:lnTo>
                    <a:pt x="524" y="284"/>
                  </a:lnTo>
                  <a:lnTo>
                    <a:pt x="518" y="139"/>
                  </a:lnTo>
                  <a:lnTo>
                    <a:pt x="519" y="84"/>
                  </a:lnTo>
                  <a:lnTo>
                    <a:pt x="475" y="51"/>
                  </a:lnTo>
                  <a:lnTo>
                    <a:pt x="489" y="21"/>
                  </a:lnTo>
                  <a:lnTo>
                    <a:pt x="471" y="5"/>
                  </a:lnTo>
                  <a:lnTo>
                    <a:pt x="234" y="4"/>
                  </a:lnTo>
                  <a:lnTo>
                    <a:pt x="9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>
              <a:off x="2925" y="1638"/>
              <a:ext cx="469" cy="545"/>
            </a:xfrm>
            <a:custGeom>
              <a:avLst/>
              <a:gdLst>
                <a:gd name="T0" fmla="*/ 0 w 469"/>
                <a:gd name="T1" fmla="*/ 40 h 545"/>
                <a:gd name="T2" fmla="*/ 123 w 469"/>
                <a:gd name="T3" fmla="*/ 42 h 545"/>
                <a:gd name="T4" fmla="*/ 123 w 469"/>
                <a:gd name="T5" fmla="*/ 0 h 545"/>
                <a:gd name="T6" fmla="*/ 150 w 469"/>
                <a:gd name="T7" fmla="*/ 13 h 545"/>
                <a:gd name="T8" fmla="*/ 154 w 469"/>
                <a:gd name="T9" fmla="*/ 47 h 545"/>
                <a:gd name="T10" fmla="*/ 213 w 469"/>
                <a:gd name="T11" fmla="*/ 82 h 545"/>
                <a:gd name="T12" fmla="*/ 231 w 469"/>
                <a:gd name="T13" fmla="*/ 67 h 545"/>
                <a:gd name="T14" fmla="*/ 265 w 469"/>
                <a:gd name="T15" fmla="*/ 68 h 545"/>
                <a:gd name="T16" fmla="*/ 291 w 469"/>
                <a:gd name="T17" fmla="*/ 100 h 545"/>
                <a:gd name="T18" fmla="*/ 309 w 469"/>
                <a:gd name="T19" fmla="*/ 88 h 545"/>
                <a:gd name="T20" fmla="*/ 360 w 469"/>
                <a:gd name="T21" fmla="*/ 102 h 545"/>
                <a:gd name="T22" fmla="*/ 379 w 469"/>
                <a:gd name="T23" fmla="*/ 79 h 545"/>
                <a:gd name="T24" fmla="*/ 410 w 469"/>
                <a:gd name="T25" fmla="*/ 97 h 545"/>
                <a:gd name="T26" fmla="*/ 468 w 469"/>
                <a:gd name="T27" fmla="*/ 96 h 545"/>
                <a:gd name="T28" fmla="*/ 374 w 469"/>
                <a:gd name="T29" fmla="*/ 162 h 545"/>
                <a:gd name="T30" fmla="*/ 326 w 469"/>
                <a:gd name="T31" fmla="*/ 222 h 545"/>
                <a:gd name="T32" fmla="*/ 334 w 469"/>
                <a:gd name="T33" fmla="*/ 308 h 545"/>
                <a:gd name="T34" fmla="*/ 301 w 469"/>
                <a:gd name="T35" fmla="*/ 342 h 545"/>
                <a:gd name="T36" fmla="*/ 314 w 469"/>
                <a:gd name="T37" fmla="*/ 367 h 545"/>
                <a:gd name="T38" fmla="*/ 312 w 469"/>
                <a:gd name="T39" fmla="*/ 431 h 545"/>
                <a:gd name="T40" fmla="*/ 343 w 469"/>
                <a:gd name="T41" fmla="*/ 432 h 545"/>
                <a:gd name="T42" fmla="*/ 391 w 469"/>
                <a:gd name="T43" fmla="*/ 479 h 545"/>
                <a:gd name="T44" fmla="*/ 410 w 469"/>
                <a:gd name="T45" fmla="*/ 535 h 545"/>
                <a:gd name="T46" fmla="*/ 77 w 469"/>
                <a:gd name="T47" fmla="*/ 544 h 545"/>
                <a:gd name="T48" fmla="*/ 81 w 469"/>
                <a:gd name="T49" fmla="*/ 394 h 545"/>
                <a:gd name="T50" fmla="*/ 53 w 469"/>
                <a:gd name="T51" fmla="*/ 360 h 545"/>
                <a:gd name="T52" fmla="*/ 63 w 469"/>
                <a:gd name="T53" fmla="*/ 321 h 545"/>
                <a:gd name="T54" fmla="*/ 75 w 469"/>
                <a:gd name="T55" fmla="*/ 298 h 545"/>
                <a:gd name="T56" fmla="*/ 56 w 469"/>
                <a:gd name="T57" fmla="*/ 194 h 545"/>
                <a:gd name="T58" fmla="*/ 29 w 469"/>
                <a:gd name="T59" fmla="*/ 124 h 545"/>
                <a:gd name="T60" fmla="*/ 0 w 469"/>
                <a:gd name="T61" fmla="*/ 4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9" h="545">
                  <a:moveTo>
                    <a:pt x="0" y="40"/>
                  </a:moveTo>
                  <a:lnTo>
                    <a:pt x="123" y="42"/>
                  </a:lnTo>
                  <a:lnTo>
                    <a:pt x="123" y="0"/>
                  </a:lnTo>
                  <a:lnTo>
                    <a:pt x="150" y="13"/>
                  </a:lnTo>
                  <a:lnTo>
                    <a:pt x="154" y="47"/>
                  </a:lnTo>
                  <a:lnTo>
                    <a:pt x="213" y="82"/>
                  </a:lnTo>
                  <a:lnTo>
                    <a:pt x="231" y="67"/>
                  </a:lnTo>
                  <a:lnTo>
                    <a:pt x="265" y="68"/>
                  </a:lnTo>
                  <a:lnTo>
                    <a:pt x="291" y="100"/>
                  </a:lnTo>
                  <a:lnTo>
                    <a:pt x="309" y="88"/>
                  </a:lnTo>
                  <a:lnTo>
                    <a:pt x="360" y="102"/>
                  </a:lnTo>
                  <a:lnTo>
                    <a:pt x="379" y="79"/>
                  </a:lnTo>
                  <a:lnTo>
                    <a:pt x="410" y="97"/>
                  </a:lnTo>
                  <a:lnTo>
                    <a:pt x="468" y="96"/>
                  </a:lnTo>
                  <a:lnTo>
                    <a:pt x="374" y="162"/>
                  </a:lnTo>
                  <a:lnTo>
                    <a:pt x="326" y="222"/>
                  </a:lnTo>
                  <a:lnTo>
                    <a:pt x="334" y="308"/>
                  </a:lnTo>
                  <a:lnTo>
                    <a:pt x="301" y="342"/>
                  </a:lnTo>
                  <a:lnTo>
                    <a:pt x="314" y="367"/>
                  </a:lnTo>
                  <a:lnTo>
                    <a:pt x="312" y="431"/>
                  </a:lnTo>
                  <a:lnTo>
                    <a:pt x="343" y="432"/>
                  </a:lnTo>
                  <a:lnTo>
                    <a:pt x="391" y="479"/>
                  </a:lnTo>
                  <a:lnTo>
                    <a:pt x="410" y="535"/>
                  </a:lnTo>
                  <a:lnTo>
                    <a:pt x="77" y="544"/>
                  </a:lnTo>
                  <a:lnTo>
                    <a:pt x="81" y="394"/>
                  </a:lnTo>
                  <a:lnTo>
                    <a:pt x="53" y="360"/>
                  </a:lnTo>
                  <a:lnTo>
                    <a:pt x="63" y="321"/>
                  </a:lnTo>
                  <a:lnTo>
                    <a:pt x="75" y="298"/>
                  </a:lnTo>
                  <a:lnTo>
                    <a:pt x="56" y="194"/>
                  </a:lnTo>
                  <a:lnTo>
                    <a:pt x="29" y="124"/>
                  </a:lnTo>
                  <a:lnTo>
                    <a:pt x="0" y="4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3223" y="1831"/>
              <a:ext cx="357" cy="433"/>
            </a:xfrm>
            <a:custGeom>
              <a:avLst/>
              <a:gdLst>
                <a:gd name="T0" fmla="*/ 28 w 357"/>
                <a:gd name="T1" fmla="*/ 28 h 433"/>
                <a:gd name="T2" fmla="*/ 55 w 357"/>
                <a:gd name="T3" fmla="*/ 24 h 433"/>
                <a:gd name="T4" fmla="*/ 79 w 357"/>
                <a:gd name="T5" fmla="*/ 25 h 433"/>
                <a:gd name="T6" fmla="*/ 95 w 357"/>
                <a:gd name="T7" fmla="*/ 0 h 433"/>
                <a:gd name="T8" fmla="*/ 106 w 357"/>
                <a:gd name="T9" fmla="*/ 32 h 433"/>
                <a:gd name="T10" fmla="*/ 145 w 357"/>
                <a:gd name="T11" fmla="*/ 33 h 433"/>
                <a:gd name="T12" fmla="*/ 165 w 357"/>
                <a:gd name="T13" fmla="*/ 62 h 433"/>
                <a:gd name="T14" fmla="*/ 205 w 357"/>
                <a:gd name="T15" fmla="*/ 55 h 433"/>
                <a:gd name="T16" fmla="*/ 230 w 357"/>
                <a:gd name="T17" fmla="*/ 74 h 433"/>
                <a:gd name="T18" fmla="*/ 280 w 357"/>
                <a:gd name="T19" fmla="*/ 88 h 433"/>
                <a:gd name="T20" fmla="*/ 290 w 357"/>
                <a:gd name="T21" fmla="*/ 110 h 433"/>
                <a:gd name="T22" fmla="*/ 315 w 357"/>
                <a:gd name="T23" fmla="*/ 113 h 433"/>
                <a:gd name="T24" fmla="*/ 307 w 357"/>
                <a:gd name="T25" fmla="*/ 135 h 433"/>
                <a:gd name="T26" fmla="*/ 315 w 357"/>
                <a:gd name="T27" fmla="*/ 160 h 433"/>
                <a:gd name="T28" fmla="*/ 297 w 357"/>
                <a:gd name="T29" fmla="*/ 192 h 433"/>
                <a:gd name="T30" fmla="*/ 309 w 357"/>
                <a:gd name="T31" fmla="*/ 199 h 433"/>
                <a:gd name="T32" fmla="*/ 338 w 357"/>
                <a:gd name="T33" fmla="*/ 164 h 433"/>
                <a:gd name="T34" fmla="*/ 337 w 357"/>
                <a:gd name="T35" fmla="*/ 152 h 433"/>
                <a:gd name="T36" fmla="*/ 349 w 357"/>
                <a:gd name="T37" fmla="*/ 147 h 433"/>
                <a:gd name="T38" fmla="*/ 356 w 357"/>
                <a:gd name="T39" fmla="*/ 164 h 433"/>
                <a:gd name="T40" fmla="*/ 333 w 357"/>
                <a:gd name="T41" fmla="*/ 188 h 433"/>
                <a:gd name="T42" fmla="*/ 324 w 357"/>
                <a:gd name="T43" fmla="*/ 243 h 433"/>
                <a:gd name="T44" fmla="*/ 323 w 357"/>
                <a:gd name="T45" fmla="*/ 335 h 433"/>
                <a:gd name="T46" fmla="*/ 335 w 357"/>
                <a:gd name="T47" fmla="*/ 350 h 433"/>
                <a:gd name="T48" fmla="*/ 329 w 357"/>
                <a:gd name="T49" fmla="*/ 408 h 433"/>
                <a:gd name="T50" fmla="*/ 159 w 357"/>
                <a:gd name="T51" fmla="*/ 432 h 433"/>
                <a:gd name="T52" fmla="*/ 118 w 357"/>
                <a:gd name="T53" fmla="*/ 405 h 433"/>
                <a:gd name="T54" fmla="*/ 127 w 357"/>
                <a:gd name="T55" fmla="*/ 370 h 433"/>
                <a:gd name="T56" fmla="*/ 107 w 357"/>
                <a:gd name="T57" fmla="*/ 333 h 433"/>
                <a:gd name="T58" fmla="*/ 90 w 357"/>
                <a:gd name="T59" fmla="*/ 287 h 433"/>
                <a:gd name="T60" fmla="*/ 43 w 357"/>
                <a:gd name="T61" fmla="*/ 239 h 433"/>
                <a:gd name="T62" fmla="*/ 14 w 357"/>
                <a:gd name="T63" fmla="*/ 238 h 433"/>
                <a:gd name="T64" fmla="*/ 16 w 357"/>
                <a:gd name="T65" fmla="*/ 175 h 433"/>
                <a:gd name="T66" fmla="*/ 0 w 357"/>
                <a:gd name="T67" fmla="*/ 151 h 433"/>
                <a:gd name="T68" fmla="*/ 35 w 357"/>
                <a:gd name="T69" fmla="*/ 115 h 433"/>
                <a:gd name="T70" fmla="*/ 28 w 357"/>
                <a:gd name="T71" fmla="*/ 28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7" h="433">
                  <a:moveTo>
                    <a:pt x="28" y="28"/>
                  </a:moveTo>
                  <a:lnTo>
                    <a:pt x="55" y="24"/>
                  </a:lnTo>
                  <a:lnTo>
                    <a:pt x="79" y="25"/>
                  </a:lnTo>
                  <a:lnTo>
                    <a:pt x="95" y="0"/>
                  </a:lnTo>
                  <a:lnTo>
                    <a:pt x="106" y="32"/>
                  </a:lnTo>
                  <a:lnTo>
                    <a:pt x="145" y="33"/>
                  </a:lnTo>
                  <a:lnTo>
                    <a:pt x="165" y="62"/>
                  </a:lnTo>
                  <a:lnTo>
                    <a:pt x="205" y="55"/>
                  </a:lnTo>
                  <a:lnTo>
                    <a:pt x="230" y="74"/>
                  </a:lnTo>
                  <a:lnTo>
                    <a:pt x="280" y="88"/>
                  </a:lnTo>
                  <a:lnTo>
                    <a:pt x="290" y="110"/>
                  </a:lnTo>
                  <a:lnTo>
                    <a:pt x="315" y="113"/>
                  </a:lnTo>
                  <a:lnTo>
                    <a:pt x="307" y="135"/>
                  </a:lnTo>
                  <a:lnTo>
                    <a:pt x="315" y="160"/>
                  </a:lnTo>
                  <a:lnTo>
                    <a:pt x="297" y="192"/>
                  </a:lnTo>
                  <a:lnTo>
                    <a:pt x="309" y="199"/>
                  </a:lnTo>
                  <a:lnTo>
                    <a:pt x="338" y="164"/>
                  </a:lnTo>
                  <a:lnTo>
                    <a:pt x="337" y="152"/>
                  </a:lnTo>
                  <a:lnTo>
                    <a:pt x="349" y="147"/>
                  </a:lnTo>
                  <a:lnTo>
                    <a:pt x="356" y="164"/>
                  </a:lnTo>
                  <a:lnTo>
                    <a:pt x="333" y="188"/>
                  </a:lnTo>
                  <a:lnTo>
                    <a:pt x="324" y="243"/>
                  </a:lnTo>
                  <a:lnTo>
                    <a:pt x="323" y="335"/>
                  </a:lnTo>
                  <a:lnTo>
                    <a:pt x="335" y="350"/>
                  </a:lnTo>
                  <a:lnTo>
                    <a:pt x="329" y="408"/>
                  </a:lnTo>
                  <a:lnTo>
                    <a:pt x="159" y="432"/>
                  </a:lnTo>
                  <a:lnTo>
                    <a:pt x="118" y="405"/>
                  </a:lnTo>
                  <a:lnTo>
                    <a:pt x="127" y="370"/>
                  </a:lnTo>
                  <a:lnTo>
                    <a:pt x="107" y="333"/>
                  </a:lnTo>
                  <a:lnTo>
                    <a:pt x="90" y="287"/>
                  </a:lnTo>
                  <a:lnTo>
                    <a:pt x="43" y="239"/>
                  </a:lnTo>
                  <a:lnTo>
                    <a:pt x="14" y="238"/>
                  </a:lnTo>
                  <a:lnTo>
                    <a:pt x="16" y="175"/>
                  </a:lnTo>
                  <a:lnTo>
                    <a:pt x="0" y="151"/>
                  </a:lnTo>
                  <a:lnTo>
                    <a:pt x="35" y="115"/>
                  </a:lnTo>
                  <a:lnTo>
                    <a:pt x="28" y="28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2994" y="2171"/>
              <a:ext cx="413" cy="280"/>
            </a:xfrm>
            <a:custGeom>
              <a:avLst/>
              <a:gdLst>
                <a:gd name="T0" fmla="*/ 6 w 413"/>
                <a:gd name="T1" fmla="*/ 9 h 280"/>
                <a:gd name="T2" fmla="*/ 0 w 413"/>
                <a:gd name="T3" fmla="*/ 58 h 280"/>
                <a:gd name="T4" fmla="*/ 7 w 413"/>
                <a:gd name="T5" fmla="*/ 110 h 280"/>
                <a:gd name="T6" fmla="*/ 44 w 413"/>
                <a:gd name="T7" fmla="*/ 217 h 280"/>
                <a:gd name="T8" fmla="*/ 65 w 413"/>
                <a:gd name="T9" fmla="*/ 274 h 280"/>
                <a:gd name="T10" fmla="*/ 308 w 413"/>
                <a:gd name="T11" fmla="*/ 266 h 280"/>
                <a:gd name="T12" fmla="*/ 348 w 413"/>
                <a:gd name="T13" fmla="*/ 279 h 280"/>
                <a:gd name="T14" fmla="*/ 373 w 413"/>
                <a:gd name="T15" fmla="*/ 226 h 280"/>
                <a:gd name="T16" fmla="*/ 365 w 413"/>
                <a:gd name="T17" fmla="*/ 187 h 280"/>
                <a:gd name="T18" fmla="*/ 407 w 413"/>
                <a:gd name="T19" fmla="*/ 179 h 280"/>
                <a:gd name="T20" fmla="*/ 412 w 413"/>
                <a:gd name="T21" fmla="*/ 118 h 280"/>
                <a:gd name="T22" fmla="*/ 388 w 413"/>
                <a:gd name="T23" fmla="*/ 91 h 280"/>
                <a:gd name="T24" fmla="*/ 347 w 413"/>
                <a:gd name="T25" fmla="*/ 64 h 280"/>
                <a:gd name="T26" fmla="*/ 356 w 413"/>
                <a:gd name="T27" fmla="*/ 27 h 280"/>
                <a:gd name="T28" fmla="*/ 339 w 413"/>
                <a:gd name="T29" fmla="*/ 0 h 280"/>
                <a:gd name="T30" fmla="*/ 248 w 413"/>
                <a:gd name="T31" fmla="*/ 3 h 280"/>
                <a:gd name="T32" fmla="*/ 155 w 413"/>
                <a:gd name="T33" fmla="*/ 6 h 280"/>
                <a:gd name="T34" fmla="*/ 6 w 413"/>
                <a:gd name="T35" fmla="*/ 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3" h="280">
                  <a:moveTo>
                    <a:pt x="6" y="9"/>
                  </a:moveTo>
                  <a:lnTo>
                    <a:pt x="0" y="58"/>
                  </a:lnTo>
                  <a:lnTo>
                    <a:pt x="7" y="110"/>
                  </a:lnTo>
                  <a:lnTo>
                    <a:pt x="44" y="217"/>
                  </a:lnTo>
                  <a:lnTo>
                    <a:pt x="65" y="274"/>
                  </a:lnTo>
                  <a:lnTo>
                    <a:pt x="308" y="266"/>
                  </a:lnTo>
                  <a:lnTo>
                    <a:pt x="348" y="279"/>
                  </a:lnTo>
                  <a:lnTo>
                    <a:pt x="373" y="226"/>
                  </a:lnTo>
                  <a:lnTo>
                    <a:pt x="365" y="187"/>
                  </a:lnTo>
                  <a:lnTo>
                    <a:pt x="407" y="179"/>
                  </a:lnTo>
                  <a:lnTo>
                    <a:pt x="412" y="118"/>
                  </a:lnTo>
                  <a:lnTo>
                    <a:pt x="388" y="91"/>
                  </a:lnTo>
                  <a:lnTo>
                    <a:pt x="347" y="64"/>
                  </a:lnTo>
                  <a:lnTo>
                    <a:pt x="356" y="27"/>
                  </a:lnTo>
                  <a:lnTo>
                    <a:pt x="339" y="0"/>
                  </a:lnTo>
                  <a:lnTo>
                    <a:pt x="248" y="3"/>
                  </a:lnTo>
                  <a:lnTo>
                    <a:pt x="155" y="6"/>
                  </a:lnTo>
                  <a:lnTo>
                    <a:pt x="6" y="9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3320" y="2235"/>
              <a:ext cx="296" cy="508"/>
            </a:xfrm>
            <a:custGeom>
              <a:avLst/>
              <a:gdLst>
                <a:gd name="T0" fmla="*/ 60 w 296"/>
                <a:gd name="T1" fmla="*/ 26 h 508"/>
                <a:gd name="T2" fmla="*/ 231 w 296"/>
                <a:gd name="T3" fmla="*/ 0 h 508"/>
                <a:gd name="T4" fmla="*/ 257 w 296"/>
                <a:gd name="T5" fmla="*/ 62 h 508"/>
                <a:gd name="T6" fmla="*/ 286 w 296"/>
                <a:gd name="T7" fmla="*/ 323 h 508"/>
                <a:gd name="T8" fmla="*/ 295 w 296"/>
                <a:gd name="T9" fmla="*/ 357 h 508"/>
                <a:gd name="T10" fmla="*/ 268 w 296"/>
                <a:gd name="T11" fmla="*/ 426 h 508"/>
                <a:gd name="T12" fmla="*/ 267 w 296"/>
                <a:gd name="T13" fmla="*/ 473 h 508"/>
                <a:gd name="T14" fmla="*/ 236 w 296"/>
                <a:gd name="T15" fmla="*/ 467 h 508"/>
                <a:gd name="T16" fmla="*/ 237 w 296"/>
                <a:gd name="T17" fmla="*/ 507 h 508"/>
                <a:gd name="T18" fmla="*/ 205 w 296"/>
                <a:gd name="T19" fmla="*/ 491 h 508"/>
                <a:gd name="T20" fmla="*/ 188 w 296"/>
                <a:gd name="T21" fmla="*/ 495 h 508"/>
                <a:gd name="T22" fmla="*/ 164 w 296"/>
                <a:gd name="T23" fmla="*/ 492 h 508"/>
                <a:gd name="T24" fmla="*/ 147 w 296"/>
                <a:gd name="T25" fmla="*/ 431 h 508"/>
                <a:gd name="T26" fmla="*/ 112 w 296"/>
                <a:gd name="T27" fmla="*/ 411 h 508"/>
                <a:gd name="T28" fmla="*/ 114 w 296"/>
                <a:gd name="T29" fmla="*/ 346 h 508"/>
                <a:gd name="T30" fmla="*/ 79 w 296"/>
                <a:gd name="T31" fmla="*/ 353 h 508"/>
                <a:gd name="T32" fmla="*/ 61 w 296"/>
                <a:gd name="T33" fmla="*/ 306 h 508"/>
                <a:gd name="T34" fmla="*/ 0 w 296"/>
                <a:gd name="T35" fmla="*/ 248 h 508"/>
                <a:gd name="T36" fmla="*/ 47 w 296"/>
                <a:gd name="T37" fmla="*/ 162 h 508"/>
                <a:gd name="T38" fmla="*/ 36 w 296"/>
                <a:gd name="T39" fmla="*/ 121 h 508"/>
                <a:gd name="T40" fmla="*/ 81 w 296"/>
                <a:gd name="T41" fmla="*/ 113 h 508"/>
                <a:gd name="T42" fmla="*/ 85 w 296"/>
                <a:gd name="T43" fmla="*/ 57 h 508"/>
                <a:gd name="T44" fmla="*/ 60 w 296"/>
                <a:gd name="T45" fmla="*/ 2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6" h="508">
                  <a:moveTo>
                    <a:pt x="60" y="26"/>
                  </a:moveTo>
                  <a:lnTo>
                    <a:pt x="231" y="0"/>
                  </a:lnTo>
                  <a:lnTo>
                    <a:pt x="257" y="62"/>
                  </a:lnTo>
                  <a:lnTo>
                    <a:pt x="286" y="323"/>
                  </a:lnTo>
                  <a:lnTo>
                    <a:pt x="295" y="357"/>
                  </a:lnTo>
                  <a:lnTo>
                    <a:pt x="268" y="426"/>
                  </a:lnTo>
                  <a:lnTo>
                    <a:pt x="267" y="473"/>
                  </a:lnTo>
                  <a:lnTo>
                    <a:pt x="236" y="467"/>
                  </a:lnTo>
                  <a:lnTo>
                    <a:pt x="237" y="507"/>
                  </a:lnTo>
                  <a:lnTo>
                    <a:pt x="205" y="491"/>
                  </a:lnTo>
                  <a:lnTo>
                    <a:pt x="188" y="495"/>
                  </a:lnTo>
                  <a:lnTo>
                    <a:pt x="164" y="492"/>
                  </a:lnTo>
                  <a:lnTo>
                    <a:pt x="147" y="431"/>
                  </a:lnTo>
                  <a:lnTo>
                    <a:pt x="112" y="411"/>
                  </a:lnTo>
                  <a:lnTo>
                    <a:pt x="114" y="346"/>
                  </a:lnTo>
                  <a:lnTo>
                    <a:pt x="79" y="353"/>
                  </a:lnTo>
                  <a:lnTo>
                    <a:pt x="61" y="306"/>
                  </a:lnTo>
                  <a:lnTo>
                    <a:pt x="0" y="248"/>
                  </a:lnTo>
                  <a:lnTo>
                    <a:pt x="47" y="162"/>
                  </a:lnTo>
                  <a:lnTo>
                    <a:pt x="36" y="121"/>
                  </a:lnTo>
                  <a:lnTo>
                    <a:pt x="81" y="113"/>
                  </a:lnTo>
                  <a:lnTo>
                    <a:pt x="85" y="57"/>
                  </a:lnTo>
                  <a:lnTo>
                    <a:pt x="60" y="26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1"/>
            <p:cNvSpPr>
              <a:spLocks/>
            </p:cNvSpPr>
            <p:nvPr/>
          </p:nvSpPr>
          <p:spPr bwMode="auto">
            <a:xfrm>
              <a:off x="3058" y="2436"/>
              <a:ext cx="466" cy="404"/>
            </a:xfrm>
            <a:custGeom>
              <a:avLst/>
              <a:gdLst>
                <a:gd name="T0" fmla="*/ 0 w 466"/>
                <a:gd name="T1" fmla="*/ 9 h 404"/>
                <a:gd name="T2" fmla="*/ 206 w 466"/>
                <a:gd name="T3" fmla="*/ 0 h 404"/>
                <a:gd name="T4" fmla="*/ 249 w 466"/>
                <a:gd name="T5" fmla="*/ 1 h 404"/>
                <a:gd name="T6" fmla="*/ 283 w 466"/>
                <a:gd name="T7" fmla="*/ 13 h 404"/>
                <a:gd name="T8" fmla="*/ 264 w 466"/>
                <a:gd name="T9" fmla="*/ 47 h 404"/>
                <a:gd name="T10" fmla="*/ 322 w 466"/>
                <a:gd name="T11" fmla="*/ 105 h 404"/>
                <a:gd name="T12" fmla="*/ 340 w 466"/>
                <a:gd name="T13" fmla="*/ 152 h 404"/>
                <a:gd name="T14" fmla="*/ 377 w 466"/>
                <a:gd name="T15" fmla="*/ 141 h 404"/>
                <a:gd name="T16" fmla="*/ 375 w 466"/>
                <a:gd name="T17" fmla="*/ 208 h 404"/>
                <a:gd name="T18" fmla="*/ 409 w 466"/>
                <a:gd name="T19" fmla="*/ 230 h 404"/>
                <a:gd name="T20" fmla="*/ 425 w 466"/>
                <a:gd name="T21" fmla="*/ 289 h 404"/>
                <a:gd name="T22" fmla="*/ 450 w 466"/>
                <a:gd name="T23" fmla="*/ 294 h 404"/>
                <a:gd name="T24" fmla="*/ 465 w 466"/>
                <a:gd name="T25" fmla="*/ 320 h 404"/>
                <a:gd name="T26" fmla="*/ 432 w 466"/>
                <a:gd name="T27" fmla="*/ 354 h 404"/>
                <a:gd name="T28" fmla="*/ 421 w 466"/>
                <a:gd name="T29" fmla="*/ 393 h 404"/>
                <a:gd name="T30" fmla="*/ 376 w 466"/>
                <a:gd name="T31" fmla="*/ 403 h 404"/>
                <a:gd name="T32" fmla="*/ 389 w 466"/>
                <a:gd name="T33" fmla="*/ 360 h 404"/>
                <a:gd name="T34" fmla="*/ 213 w 466"/>
                <a:gd name="T35" fmla="*/ 373 h 404"/>
                <a:gd name="T36" fmla="*/ 85 w 466"/>
                <a:gd name="T37" fmla="*/ 386 h 404"/>
                <a:gd name="T38" fmla="*/ 79 w 466"/>
                <a:gd name="T39" fmla="*/ 344 h 404"/>
                <a:gd name="T40" fmla="*/ 71 w 466"/>
                <a:gd name="T41" fmla="*/ 215 h 404"/>
                <a:gd name="T42" fmla="*/ 72 w 466"/>
                <a:gd name="T43" fmla="*/ 146 h 404"/>
                <a:gd name="T44" fmla="*/ 30 w 466"/>
                <a:gd name="T45" fmla="*/ 113 h 404"/>
                <a:gd name="T46" fmla="*/ 46 w 466"/>
                <a:gd name="T47" fmla="*/ 84 h 404"/>
                <a:gd name="T48" fmla="*/ 26 w 466"/>
                <a:gd name="T49" fmla="*/ 68 h 404"/>
                <a:gd name="T50" fmla="*/ 0 w 466"/>
                <a:gd name="T51" fmla="*/ 9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6" h="404">
                  <a:moveTo>
                    <a:pt x="0" y="9"/>
                  </a:moveTo>
                  <a:lnTo>
                    <a:pt x="206" y="0"/>
                  </a:lnTo>
                  <a:lnTo>
                    <a:pt x="249" y="1"/>
                  </a:lnTo>
                  <a:lnTo>
                    <a:pt x="283" y="13"/>
                  </a:lnTo>
                  <a:lnTo>
                    <a:pt x="264" y="47"/>
                  </a:lnTo>
                  <a:lnTo>
                    <a:pt x="322" y="105"/>
                  </a:lnTo>
                  <a:lnTo>
                    <a:pt x="340" y="152"/>
                  </a:lnTo>
                  <a:lnTo>
                    <a:pt x="377" y="141"/>
                  </a:lnTo>
                  <a:lnTo>
                    <a:pt x="375" y="208"/>
                  </a:lnTo>
                  <a:lnTo>
                    <a:pt x="409" y="230"/>
                  </a:lnTo>
                  <a:lnTo>
                    <a:pt x="425" y="289"/>
                  </a:lnTo>
                  <a:lnTo>
                    <a:pt x="450" y="294"/>
                  </a:lnTo>
                  <a:lnTo>
                    <a:pt x="465" y="320"/>
                  </a:lnTo>
                  <a:lnTo>
                    <a:pt x="432" y="354"/>
                  </a:lnTo>
                  <a:lnTo>
                    <a:pt x="421" y="393"/>
                  </a:lnTo>
                  <a:lnTo>
                    <a:pt x="376" y="403"/>
                  </a:lnTo>
                  <a:lnTo>
                    <a:pt x="389" y="360"/>
                  </a:lnTo>
                  <a:lnTo>
                    <a:pt x="213" y="373"/>
                  </a:lnTo>
                  <a:lnTo>
                    <a:pt x="85" y="386"/>
                  </a:lnTo>
                  <a:lnTo>
                    <a:pt x="79" y="344"/>
                  </a:lnTo>
                  <a:lnTo>
                    <a:pt x="71" y="215"/>
                  </a:lnTo>
                  <a:lnTo>
                    <a:pt x="72" y="146"/>
                  </a:lnTo>
                  <a:lnTo>
                    <a:pt x="30" y="113"/>
                  </a:lnTo>
                  <a:lnTo>
                    <a:pt x="46" y="84"/>
                  </a:lnTo>
                  <a:lnTo>
                    <a:pt x="26" y="68"/>
                  </a:lnTo>
                  <a:lnTo>
                    <a:pt x="0" y="9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Oval 125"/>
          <p:cNvSpPr>
            <a:spLocks noChangeArrowheads="1"/>
          </p:cNvSpPr>
          <p:nvPr/>
        </p:nvSpPr>
        <p:spPr bwMode="auto">
          <a:xfrm>
            <a:off x="4953000" y="4127500"/>
            <a:ext cx="139700" cy="139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132"/>
          <p:cNvSpPr>
            <a:spLocks noChangeArrowheads="1"/>
          </p:cNvSpPr>
          <p:nvPr/>
        </p:nvSpPr>
        <p:spPr bwMode="auto">
          <a:xfrm>
            <a:off x="4725988" y="3803650"/>
            <a:ext cx="9874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 b="1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MOCIC</a:t>
            </a:r>
          </a:p>
        </p:txBody>
      </p:sp>
      <p:grpSp>
        <p:nvGrpSpPr>
          <p:cNvPr id="44" name="Group 53"/>
          <p:cNvGrpSpPr>
            <a:grpSpLocks/>
          </p:cNvGrpSpPr>
          <p:nvPr/>
        </p:nvGrpSpPr>
        <p:grpSpPr bwMode="auto">
          <a:xfrm>
            <a:off x="5461000" y="2160588"/>
            <a:ext cx="1835150" cy="1911350"/>
            <a:chOff x="3440" y="1361"/>
            <a:chExt cx="1156" cy="1204"/>
          </a:xfrm>
          <a:solidFill>
            <a:schemeClr val="bg2">
              <a:lumMod val="50000"/>
            </a:schemeClr>
          </a:solidFill>
        </p:grpSpPr>
        <p:sp>
          <p:nvSpPr>
            <p:cNvPr id="45" name="Freeform 54"/>
            <p:cNvSpPr>
              <a:spLocks/>
            </p:cNvSpPr>
            <p:nvPr/>
          </p:nvSpPr>
          <p:spPr bwMode="auto">
            <a:xfrm>
              <a:off x="4193" y="2094"/>
              <a:ext cx="97" cy="124"/>
            </a:xfrm>
            <a:custGeom>
              <a:avLst/>
              <a:gdLst>
                <a:gd name="T0" fmla="*/ 0 w 97"/>
                <a:gd name="T1" fmla="*/ 8 h 124"/>
                <a:gd name="T2" fmla="*/ 20 w 97"/>
                <a:gd name="T3" fmla="*/ 0 h 124"/>
                <a:gd name="T4" fmla="*/ 63 w 97"/>
                <a:gd name="T5" fmla="*/ 27 h 124"/>
                <a:gd name="T6" fmla="*/ 63 w 97"/>
                <a:gd name="T7" fmla="*/ 53 h 124"/>
                <a:gd name="T8" fmla="*/ 94 w 97"/>
                <a:gd name="T9" fmla="*/ 72 h 124"/>
                <a:gd name="T10" fmla="*/ 96 w 97"/>
                <a:gd name="T11" fmla="*/ 108 h 124"/>
                <a:gd name="T12" fmla="*/ 49 w 97"/>
                <a:gd name="T13" fmla="*/ 123 h 124"/>
                <a:gd name="T14" fmla="*/ 0 w 97"/>
                <a:gd name="T15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24">
                  <a:moveTo>
                    <a:pt x="0" y="8"/>
                  </a:moveTo>
                  <a:lnTo>
                    <a:pt x="20" y="0"/>
                  </a:lnTo>
                  <a:lnTo>
                    <a:pt x="63" y="27"/>
                  </a:lnTo>
                  <a:lnTo>
                    <a:pt x="63" y="53"/>
                  </a:lnTo>
                  <a:lnTo>
                    <a:pt x="94" y="72"/>
                  </a:lnTo>
                  <a:lnTo>
                    <a:pt x="96" y="108"/>
                  </a:lnTo>
                  <a:lnTo>
                    <a:pt x="49" y="123"/>
                  </a:lnTo>
                  <a:lnTo>
                    <a:pt x="0" y="8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55"/>
            <p:cNvSpPr>
              <a:spLocks/>
            </p:cNvSpPr>
            <p:nvPr/>
          </p:nvSpPr>
          <p:spPr bwMode="auto">
            <a:xfrm>
              <a:off x="4190" y="2155"/>
              <a:ext cx="377" cy="169"/>
            </a:xfrm>
            <a:custGeom>
              <a:avLst/>
              <a:gdLst>
                <a:gd name="T0" fmla="*/ 0 w 377"/>
                <a:gd name="T1" fmla="*/ 70 h 169"/>
                <a:gd name="T2" fmla="*/ 275 w 377"/>
                <a:gd name="T3" fmla="*/ 0 h 169"/>
                <a:gd name="T4" fmla="*/ 324 w 377"/>
                <a:gd name="T5" fmla="*/ 117 h 169"/>
                <a:gd name="T6" fmla="*/ 373 w 377"/>
                <a:gd name="T7" fmla="*/ 102 h 169"/>
                <a:gd name="T8" fmla="*/ 376 w 377"/>
                <a:gd name="T9" fmla="*/ 159 h 169"/>
                <a:gd name="T10" fmla="*/ 337 w 377"/>
                <a:gd name="T11" fmla="*/ 168 h 169"/>
                <a:gd name="T12" fmla="*/ 301 w 377"/>
                <a:gd name="T13" fmla="*/ 133 h 169"/>
                <a:gd name="T14" fmla="*/ 278 w 377"/>
                <a:gd name="T15" fmla="*/ 86 h 169"/>
                <a:gd name="T16" fmla="*/ 271 w 377"/>
                <a:gd name="T17" fmla="*/ 21 h 169"/>
                <a:gd name="T18" fmla="*/ 256 w 377"/>
                <a:gd name="T19" fmla="*/ 56 h 169"/>
                <a:gd name="T20" fmla="*/ 280 w 377"/>
                <a:gd name="T21" fmla="*/ 151 h 169"/>
                <a:gd name="T22" fmla="*/ 199 w 377"/>
                <a:gd name="T23" fmla="*/ 168 h 169"/>
                <a:gd name="T24" fmla="*/ 194 w 377"/>
                <a:gd name="T25" fmla="*/ 97 h 169"/>
                <a:gd name="T26" fmla="*/ 143 w 377"/>
                <a:gd name="T27" fmla="*/ 68 h 169"/>
                <a:gd name="T28" fmla="*/ 100 w 377"/>
                <a:gd name="T29" fmla="*/ 62 h 169"/>
                <a:gd name="T30" fmla="*/ 12 w 377"/>
                <a:gd name="T31" fmla="*/ 114 h 169"/>
                <a:gd name="T32" fmla="*/ 0 w 377"/>
                <a:gd name="T33" fmla="*/ 7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7" h="169">
                  <a:moveTo>
                    <a:pt x="0" y="70"/>
                  </a:moveTo>
                  <a:lnTo>
                    <a:pt x="275" y="0"/>
                  </a:lnTo>
                  <a:lnTo>
                    <a:pt x="324" y="117"/>
                  </a:lnTo>
                  <a:lnTo>
                    <a:pt x="373" y="102"/>
                  </a:lnTo>
                  <a:lnTo>
                    <a:pt x="376" y="159"/>
                  </a:lnTo>
                  <a:lnTo>
                    <a:pt x="337" y="168"/>
                  </a:lnTo>
                  <a:lnTo>
                    <a:pt x="301" y="133"/>
                  </a:lnTo>
                  <a:lnTo>
                    <a:pt x="278" y="86"/>
                  </a:lnTo>
                  <a:lnTo>
                    <a:pt x="271" y="21"/>
                  </a:lnTo>
                  <a:lnTo>
                    <a:pt x="256" y="56"/>
                  </a:lnTo>
                  <a:lnTo>
                    <a:pt x="280" y="151"/>
                  </a:lnTo>
                  <a:lnTo>
                    <a:pt x="199" y="168"/>
                  </a:lnTo>
                  <a:lnTo>
                    <a:pt x="194" y="97"/>
                  </a:lnTo>
                  <a:lnTo>
                    <a:pt x="143" y="68"/>
                  </a:lnTo>
                  <a:lnTo>
                    <a:pt x="100" y="62"/>
                  </a:lnTo>
                  <a:lnTo>
                    <a:pt x="12" y="114"/>
                  </a:lnTo>
                  <a:lnTo>
                    <a:pt x="0" y="7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56"/>
            <p:cNvSpPr>
              <a:spLocks/>
            </p:cNvSpPr>
            <p:nvPr/>
          </p:nvSpPr>
          <p:spPr bwMode="auto">
            <a:xfrm>
              <a:off x="3440" y="1361"/>
              <a:ext cx="415" cy="199"/>
            </a:xfrm>
            <a:custGeom>
              <a:avLst/>
              <a:gdLst>
                <a:gd name="T0" fmla="*/ 0 w 415"/>
                <a:gd name="T1" fmla="*/ 113 h 199"/>
                <a:gd name="T2" fmla="*/ 89 w 415"/>
                <a:gd name="T3" fmla="*/ 0 h 199"/>
                <a:gd name="T4" fmla="*/ 74 w 415"/>
                <a:gd name="T5" fmla="*/ 45 h 199"/>
                <a:gd name="T6" fmla="*/ 87 w 415"/>
                <a:gd name="T7" fmla="*/ 59 h 199"/>
                <a:gd name="T8" fmla="*/ 115 w 415"/>
                <a:gd name="T9" fmla="*/ 41 h 199"/>
                <a:gd name="T10" fmla="*/ 180 w 415"/>
                <a:gd name="T11" fmla="*/ 65 h 199"/>
                <a:gd name="T12" fmla="*/ 207 w 415"/>
                <a:gd name="T13" fmla="*/ 41 h 199"/>
                <a:gd name="T14" fmla="*/ 292 w 415"/>
                <a:gd name="T15" fmla="*/ 25 h 199"/>
                <a:gd name="T16" fmla="*/ 309 w 415"/>
                <a:gd name="T17" fmla="*/ 52 h 199"/>
                <a:gd name="T18" fmla="*/ 341 w 415"/>
                <a:gd name="T19" fmla="*/ 44 h 199"/>
                <a:gd name="T20" fmla="*/ 409 w 415"/>
                <a:gd name="T21" fmla="*/ 74 h 199"/>
                <a:gd name="T22" fmla="*/ 414 w 415"/>
                <a:gd name="T23" fmla="*/ 95 h 199"/>
                <a:gd name="T24" fmla="*/ 342 w 415"/>
                <a:gd name="T25" fmla="*/ 114 h 199"/>
                <a:gd name="T26" fmla="*/ 321 w 415"/>
                <a:gd name="T27" fmla="*/ 101 h 199"/>
                <a:gd name="T28" fmla="*/ 285 w 415"/>
                <a:gd name="T29" fmla="*/ 109 h 199"/>
                <a:gd name="T30" fmla="*/ 247 w 415"/>
                <a:gd name="T31" fmla="*/ 138 h 199"/>
                <a:gd name="T32" fmla="*/ 227 w 415"/>
                <a:gd name="T33" fmla="*/ 140 h 199"/>
                <a:gd name="T34" fmla="*/ 211 w 415"/>
                <a:gd name="T35" fmla="*/ 119 h 199"/>
                <a:gd name="T36" fmla="*/ 190 w 415"/>
                <a:gd name="T37" fmla="*/ 196 h 199"/>
                <a:gd name="T38" fmla="*/ 165 w 415"/>
                <a:gd name="T39" fmla="*/ 198 h 199"/>
                <a:gd name="T40" fmla="*/ 152 w 415"/>
                <a:gd name="T41" fmla="*/ 169 h 199"/>
                <a:gd name="T42" fmla="*/ 96 w 415"/>
                <a:gd name="T43" fmla="*/ 156 h 199"/>
                <a:gd name="T44" fmla="*/ 69 w 415"/>
                <a:gd name="T45" fmla="*/ 137 h 199"/>
                <a:gd name="T46" fmla="*/ 25 w 415"/>
                <a:gd name="T47" fmla="*/ 145 h 199"/>
                <a:gd name="T48" fmla="*/ 0 w 415"/>
                <a:gd name="T49" fmla="*/ 11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5" h="199">
                  <a:moveTo>
                    <a:pt x="0" y="113"/>
                  </a:moveTo>
                  <a:lnTo>
                    <a:pt x="89" y="0"/>
                  </a:lnTo>
                  <a:lnTo>
                    <a:pt x="74" y="45"/>
                  </a:lnTo>
                  <a:lnTo>
                    <a:pt x="87" y="59"/>
                  </a:lnTo>
                  <a:lnTo>
                    <a:pt x="115" y="41"/>
                  </a:lnTo>
                  <a:lnTo>
                    <a:pt x="180" y="65"/>
                  </a:lnTo>
                  <a:lnTo>
                    <a:pt x="207" y="41"/>
                  </a:lnTo>
                  <a:lnTo>
                    <a:pt x="292" y="25"/>
                  </a:lnTo>
                  <a:lnTo>
                    <a:pt x="309" y="52"/>
                  </a:lnTo>
                  <a:lnTo>
                    <a:pt x="341" y="44"/>
                  </a:lnTo>
                  <a:lnTo>
                    <a:pt x="409" y="74"/>
                  </a:lnTo>
                  <a:lnTo>
                    <a:pt x="414" y="95"/>
                  </a:lnTo>
                  <a:lnTo>
                    <a:pt x="342" y="114"/>
                  </a:lnTo>
                  <a:lnTo>
                    <a:pt x="321" y="101"/>
                  </a:lnTo>
                  <a:lnTo>
                    <a:pt x="285" y="109"/>
                  </a:lnTo>
                  <a:lnTo>
                    <a:pt x="247" y="138"/>
                  </a:lnTo>
                  <a:lnTo>
                    <a:pt x="227" y="140"/>
                  </a:lnTo>
                  <a:lnTo>
                    <a:pt x="211" y="119"/>
                  </a:lnTo>
                  <a:lnTo>
                    <a:pt x="190" y="196"/>
                  </a:lnTo>
                  <a:lnTo>
                    <a:pt x="165" y="198"/>
                  </a:lnTo>
                  <a:lnTo>
                    <a:pt x="152" y="169"/>
                  </a:lnTo>
                  <a:lnTo>
                    <a:pt x="96" y="156"/>
                  </a:lnTo>
                  <a:lnTo>
                    <a:pt x="69" y="137"/>
                  </a:lnTo>
                  <a:lnTo>
                    <a:pt x="25" y="145"/>
                  </a:lnTo>
                  <a:lnTo>
                    <a:pt x="0" y="11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57"/>
            <p:cNvSpPr>
              <a:spLocks/>
            </p:cNvSpPr>
            <p:nvPr/>
          </p:nvSpPr>
          <p:spPr bwMode="auto">
            <a:xfrm>
              <a:off x="3633" y="1673"/>
              <a:ext cx="300" cy="450"/>
            </a:xfrm>
            <a:custGeom>
              <a:avLst/>
              <a:gdLst>
                <a:gd name="T0" fmla="*/ 66 w 300"/>
                <a:gd name="T1" fmla="*/ 18 h 450"/>
                <a:gd name="T2" fmla="*/ 78 w 300"/>
                <a:gd name="T3" fmla="*/ 45 h 450"/>
                <a:gd name="T4" fmla="*/ 57 w 300"/>
                <a:gd name="T5" fmla="*/ 63 h 450"/>
                <a:gd name="T6" fmla="*/ 58 w 300"/>
                <a:gd name="T7" fmla="*/ 134 h 450"/>
                <a:gd name="T8" fmla="*/ 46 w 300"/>
                <a:gd name="T9" fmla="*/ 89 h 450"/>
                <a:gd name="T10" fmla="*/ 6 w 300"/>
                <a:gd name="T11" fmla="*/ 135 h 450"/>
                <a:gd name="T12" fmla="*/ 0 w 300"/>
                <a:gd name="T13" fmla="*/ 263 h 450"/>
                <a:gd name="T14" fmla="*/ 30 w 300"/>
                <a:gd name="T15" fmla="*/ 327 h 450"/>
                <a:gd name="T16" fmla="*/ 33 w 300"/>
                <a:gd name="T17" fmla="*/ 359 h 450"/>
                <a:gd name="T18" fmla="*/ 35 w 300"/>
                <a:gd name="T19" fmla="*/ 385 h 450"/>
                <a:gd name="T20" fmla="*/ 34 w 300"/>
                <a:gd name="T21" fmla="*/ 407 h 450"/>
                <a:gd name="T22" fmla="*/ 31 w 300"/>
                <a:gd name="T23" fmla="*/ 449 h 450"/>
                <a:gd name="T24" fmla="*/ 147 w 300"/>
                <a:gd name="T25" fmla="*/ 437 h 450"/>
                <a:gd name="T26" fmla="*/ 299 w 300"/>
                <a:gd name="T27" fmla="*/ 416 h 450"/>
                <a:gd name="T28" fmla="*/ 272 w 300"/>
                <a:gd name="T29" fmla="*/ 409 h 450"/>
                <a:gd name="T30" fmla="*/ 255 w 300"/>
                <a:gd name="T31" fmla="*/ 386 h 450"/>
                <a:gd name="T32" fmla="*/ 277 w 300"/>
                <a:gd name="T33" fmla="*/ 364 h 450"/>
                <a:gd name="T34" fmla="*/ 276 w 300"/>
                <a:gd name="T35" fmla="*/ 339 h 450"/>
                <a:gd name="T36" fmla="*/ 266 w 300"/>
                <a:gd name="T37" fmla="*/ 319 h 450"/>
                <a:gd name="T38" fmla="*/ 275 w 300"/>
                <a:gd name="T39" fmla="*/ 303 h 450"/>
                <a:gd name="T40" fmla="*/ 297 w 300"/>
                <a:gd name="T41" fmla="*/ 303 h 450"/>
                <a:gd name="T42" fmla="*/ 292 w 300"/>
                <a:gd name="T43" fmla="*/ 243 h 450"/>
                <a:gd name="T44" fmla="*/ 284 w 300"/>
                <a:gd name="T45" fmla="*/ 205 h 450"/>
                <a:gd name="T46" fmla="*/ 271 w 300"/>
                <a:gd name="T47" fmla="*/ 183 h 450"/>
                <a:gd name="T48" fmla="*/ 257 w 300"/>
                <a:gd name="T49" fmla="*/ 169 h 450"/>
                <a:gd name="T50" fmla="*/ 239 w 300"/>
                <a:gd name="T51" fmla="*/ 165 h 450"/>
                <a:gd name="T52" fmla="*/ 220 w 300"/>
                <a:gd name="T53" fmla="*/ 166 h 450"/>
                <a:gd name="T54" fmla="*/ 202 w 300"/>
                <a:gd name="T55" fmla="*/ 195 h 450"/>
                <a:gd name="T56" fmla="*/ 191 w 300"/>
                <a:gd name="T57" fmla="*/ 206 h 450"/>
                <a:gd name="T58" fmla="*/ 181 w 300"/>
                <a:gd name="T59" fmla="*/ 208 h 450"/>
                <a:gd name="T60" fmla="*/ 173 w 300"/>
                <a:gd name="T61" fmla="*/ 204 h 450"/>
                <a:gd name="T62" fmla="*/ 169 w 300"/>
                <a:gd name="T63" fmla="*/ 191 h 450"/>
                <a:gd name="T64" fmla="*/ 171 w 300"/>
                <a:gd name="T65" fmla="*/ 182 h 450"/>
                <a:gd name="T66" fmla="*/ 178 w 300"/>
                <a:gd name="T67" fmla="*/ 172 h 450"/>
                <a:gd name="T68" fmla="*/ 188 w 300"/>
                <a:gd name="T69" fmla="*/ 168 h 450"/>
                <a:gd name="T70" fmla="*/ 196 w 300"/>
                <a:gd name="T71" fmla="*/ 164 h 450"/>
                <a:gd name="T72" fmla="*/ 196 w 300"/>
                <a:gd name="T73" fmla="*/ 147 h 450"/>
                <a:gd name="T74" fmla="*/ 216 w 300"/>
                <a:gd name="T75" fmla="*/ 129 h 450"/>
                <a:gd name="T76" fmla="*/ 193 w 300"/>
                <a:gd name="T77" fmla="*/ 71 h 450"/>
                <a:gd name="T78" fmla="*/ 192 w 300"/>
                <a:gd name="T79" fmla="*/ 43 h 450"/>
                <a:gd name="T80" fmla="*/ 153 w 300"/>
                <a:gd name="T81" fmla="*/ 34 h 450"/>
                <a:gd name="T82" fmla="*/ 97 w 300"/>
                <a:gd name="T83" fmla="*/ 0 h 450"/>
                <a:gd name="T84" fmla="*/ 66 w 300"/>
                <a:gd name="T85" fmla="*/ 18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0" h="450">
                  <a:moveTo>
                    <a:pt x="66" y="18"/>
                  </a:moveTo>
                  <a:lnTo>
                    <a:pt x="78" y="45"/>
                  </a:lnTo>
                  <a:lnTo>
                    <a:pt x="57" y="63"/>
                  </a:lnTo>
                  <a:lnTo>
                    <a:pt x="58" y="134"/>
                  </a:lnTo>
                  <a:lnTo>
                    <a:pt x="46" y="89"/>
                  </a:lnTo>
                  <a:lnTo>
                    <a:pt x="6" y="135"/>
                  </a:lnTo>
                  <a:lnTo>
                    <a:pt x="0" y="263"/>
                  </a:lnTo>
                  <a:lnTo>
                    <a:pt x="30" y="327"/>
                  </a:lnTo>
                  <a:lnTo>
                    <a:pt x="33" y="359"/>
                  </a:lnTo>
                  <a:lnTo>
                    <a:pt x="35" y="385"/>
                  </a:lnTo>
                  <a:lnTo>
                    <a:pt x="34" y="407"/>
                  </a:lnTo>
                  <a:lnTo>
                    <a:pt x="31" y="449"/>
                  </a:lnTo>
                  <a:lnTo>
                    <a:pt x="147" y="437"/>
                  </a:lnTo>
                  <a:lnTo>
                    <a:pt x="299" y="416"/>
                  </a:lnTo>
                  <a:lnTo>
                    <a:pt x="272" y="409"/>
                  </a:lnTo>
                  <a:lnTo>
                    <a:pt x="255" y="386"/>
                  </a:lnTo>
                  <a:lnTo>
                    <a:pt x="277" y="364"/>
                  </a:lnTo>
                  <a:lnTo>
                    <a:pt x="276" y="339"/>
                  </a:lnTo>
                  <a:lnTo>
                    <a:pt x="266" y="319"/>
                  </a:lnTo>
                  <a:lnTo>
                    <a:pt x="275" y="303"/>
                  </a:lnTo>
                  <a:lnTo>
                    <a:pt x="297" y="303"/>
                  </a:lnTo>
                  <a:lnTo>
                    <a:pt x="292" y="243"/>
                  </a:lnTo>
                  <a:lnTo>
                    <a:pt x="284" y="205"/>
                  </a:lnTo>
                  <a:lnTo>
                    <a:pt x="271" y="183"/>
                  </a:lnTo>
                  <a:lnTo>
                    <a:pt x="257" y="169"/>
                  </a:lnTo>
                  <a:lnTo>
                    <a:pt x="239" y="165"/>
                  </a:lnTo>
                  <a:lnTo>
                    <a:pt x="220" y="166"/>
                  </a:lnTo>
                  <a:lnTo>
                    <a:pt x="202" y="195"/>
                  </a:lnTo>
                  <a:lnTo>
                    <a:pt x="191" y="206"/>
                  </a:lnTo>
                  <a:lnTo>
                    <a:pt x="181" y="208"/>
                  </a:lnTo>
                  <a:lnTo>
                    <a:pt x="173" y="204"/>
                  </a:lnTo>
                  <a:lnTo>
                    <a:pt x="169" y="191"/>
                  </a:lnTo>
                  <a:lnTo>
                    <a:pt x="171" y="182"/>
                  </a:lnTo>
                  <a:lnTo>
                    <a:pt x="178" y="172"/>
                  </a:lnTo>
                  <a:lnTo>
                    <a:pt x="188" y="168"/>
                  </a:lnTo>
                  <a:lnTo>
                    <a:pt x="196" y="164"/>
                  </a:lnTo>
                  <a:lnTo>
                    <a:pt x="196" y="147"/>
                  </a:lnTo>
                  <a:lnTo>
                    <a:pt x="216" y="129"/>
                  </a:lnTo>
                  <a:lnTo>
                    <a:pt x="193" y="71"/>
                  </a:lnTo>
                  <a:lnTo>
                    <a:pt x="192" y="43"/>
                  </a:lnTo>
                  <a:lnTo>
                    <a:pt x="153" y="34"/>
                  </a:lnTo>
                  <a:lnTo>
                    <a:pt x="97" y="0"/>
                  </a:lnTo>
                  <a:lnTo>
                    <a:pt x="66" y="18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58"/>
            <p:cNvSpPr>
              <a:spLocks/>
            </p:cNvSpPr>
            <p:nvPr/>
          </p:nvSpPr>
          <p:spPr bwMode="auto">
            <a:xfrm>
              <a:off x="3590" y="2105"/>
              <a:ext cx="259" cy="460"/>
            </a:xfrm>
            <a:custGeom>
              <a:avLst/>
              <a:gdLst>
                <a:gd name="T0" fmla="*/ 0 w 259"/>
                <a:gd name="T1" fmla="*/ 40 h 460"/>
                <a:gd name="T2" fmla="*/ 29 w 259"/>
                <a:gd name="T3" fmla="*/ 55 h 460"/>
                <a:gd name="T4" fmla="*/ 56 w 259"/>
                <a:gd name="T5" fmla="*/ 49 h 460"/>
                <a:gd name="T6" fmla="*/ 66 w 259"/>
                <a:gd name="T7" fmla="*/ 41 h 460"/>
                <a:gd name="T8" fmla="*/ 73 w 259"/>
                <a:gd name="T9" fmla="*/ 13 h 460"/>
                <a:gd name="T10" fmla="*/ 192 w 259"/>
                <a:gd name="T11" fmla="*/ 0 h 460"/>
                <a:gd name="T12" fmla="*/ 258 w 259"/>
                <a:gd name="T13" fmla="*/ 316 h 460"/>
                <a:gd name="T14" fmla="*/ 254 w 259"/>
                <a:gd name="T15" fmla="*/ 314 h 460"/>
                <a:gd name="T16" fmla="*/ 213 w 259"/>
                <a:gd name="T17" fmla="*/ 335 h 460"/>
                <a:gd name="T18" fmla="*/ 186 w 259"/>
                <a:gd name="T19" fmla="*/ 420 h 460"/>
                <a:gd name="T20" fmla="*/ 144 w 259"/>
                <a:gd name="T21" fmla="*/ 411 h 460"/>
                <a:gd name="T22" fmla="*/ 95 w 259"/>
                <a:gd name="T23" fmla="*/ 444 h 460"/>
                <a:gd name="T24" fmla="*/ 30 w 259"/>
                <a:gd name="T25" fmla="*/ 459 h 460"/>
                <a:gd name="T26" fmla="*/ 58 w 259"/>
                <a:gd name="T27" fmla="*/ 373 h 460"/>
                <a:gd name="T28" fmla="*/ 44 w 259"/>
                <a:gd name="T29" fmla="*/ 326 h 460"/>
                <a:gd name="T30" fmla="*/ 0 w 259"/>
                <a:gd name="T31" fmla="*/ 4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9" h="460">
                  <a:moveTo>
                    <a:pt x="0" y="40"/>
                  </a:moveTo>
                  <a:lnTo>
                    <a:pt x="29" y="55"/>
                  </a:lnTo>
                  <a:lnTo>
                    <a:pt x="56" y="49"/>
                  </a:lnTo>
                  <a:lnTo>
                    <a:pt x="66" y="41"/>
                  </a:lnTo>
                  <a:lnTo>
                    <a:pt x="73" y="13"/>
                  </a:lnTo>
                  <a:lnTo>
                    <a:pt x="192" y="0"/>
                  </a:lnTo>
                  <a:lnTo>
                    <a:pt x="258" y="316"/>
                  </a:lnTo>
                  <a:lnTo>
                    <a:pt x="254" y="314"/>
                  </a:lnTo>
                  <a:lnTo>
                    <a:pt x="213" y="335"/>
                  </a:lnTo>
                  <a:lnTo>
                    <a:pt x="186" y="420"/>
                  </a:lnTo>
                  <a:lnTo>
                    <a:pt x="144" y="411"/>
                  </a:lnTo>
                  <a:lnTo>
                    <a:pt x="95" y="444"/>
                  </a:lnTo>
                  <a:lnTo>
                    <a:pt x="30" y="459"/>
                  </a:lnTo>
                  <a:lnTo>
                    <a:pt x="58" y="373"/>
                  </a:lnTo>
                  <a:lnTo>
                    <a:pt x="44" y="326"/>
                  </a:lnTo>
                  <a:lnTo>
                    <a:pt x="0" y="4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9"/>
            <p:cNvSpPr>
              <a:spLocks/>
            </p:cNvSpPr>
            <p:nvPr/>
          </p:nvSpPr>
          <p:spPr bwMode="auto">
            <a:xfrm>
              <a:off x="3783" y="2005"/>
              <a:ext cx="323" cy="412"/>
            </a:xfrm>
            <a:custGeom>
              <a:avLst/>
              <a:gdLst>
                <a:gd name="T0" fmla="*/ 0 w 323"/>
                <a:gd name="T1" fmla="*/ 103 h 412"/>
                <a:gd name="T2" fmla="*/ 143 w 323"/>
                <a:gd name="T3" fmla="*/ 83 h 412"/>
                <a:gd name="T4" fmla="*/ 174 w 323"/>
                <a:gd name="T5" fmla="*/ 87 h 412"/>
                <a:gd name="T6" fmla="*/ 241 w 323"/>
                <a:gd name="T7" fmla="*/ 50 h 412"/>
                <a:gd name="T8" fmla="*/ 254 w 323"/>
                <a:gd name="T9" fmla="*/ 16 h 412"/>
                <a:gd name="T10" fmla="*/ 294 w 323"/>
                <a:gd name="T11" fmla="*/ 0 h 412"/>
                <a:gd name="T12" fmla="*/ 322 w 323"/>
                <a:gd name="T13" fmla="*/ 153 h 412"/>
                <a:gd name="T14" fmla="*/ 306 w 323"/>
                <a:gd name="T15" fmla="*/ 171 h 412"/>
                <a:gd name="T16" fmla="*/ 314 w 323"/>
                <a:gd name="T17" fmla="*/ 278 h 412"/>
                <a:gd name="T18" fmla="*/ 282 w 323"/>
                <a:gd name="T19" fmla="*/ 288 h 412"/>
                <a:gd name="T20" fmla="*/ 266 w 323"/>
                <a:gd name="T21" fmla="*/ 348 h 412"/>
                <a:gd name="T22" fmla="*/ 241 w 323"/>
                <a:gd name="T23" fmla="*/ 342 h 412"/>
                <a:gd name="T24" fmla="*/ 236 w 323"/>
                <a:gd name="T25" fmla="*/ 411 h 412"/>
                <a:gd name="T26" fmla="*/ 198 w 323"/>
                <a:gd name="T27" fmla="*/ 382 h 412"/>
                <a:gd name="T28" fmla="*/ 128 w 323"/>
                <a:gd name="T29" fmla="*/ 402 h 412"/>
                <a:gd name="T30" fmla="*/ 96 w 323"/>
                <a:gd name="T31" fmla="*/ 379 h 412"/>
                <a:gd name="T32" fmla="*/ 56 w 323"/>
                <a:gd name="T33" fmla="*/ 379 h 412"/>
                <a:gd name="T34" fmla="*/ 31 w 323"/>
                <a:gd name="T35" fmla="*/ 265 h 412"/>
                <a:gd name="T36" fmla="*/ 0 w 323"/>
                <a:gd name="T37" fmla="*/ 103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3" h="412">
                  <a:moveTo>
                    <a:pt x="0" y="103"/>
                  </a:moveTo>
                  <a:lnTo>
                    <a:pt x="143" y="83"/>
                  </a:lnTo>
                  <a:lnTo>
                    <a:pt x="174" y="87"/>
                  </a:lnTo>
                  <a:lnTo>
                    <a:pt x="241" y="50"/>
                  </a:lnTo>
                  <a:lnTo>
                    <a:pt x="254" y="16"/>
                  </a:lnTo>
                  <a:lnTo>
                    <a:pt x="294" y="0"/>
                  </a:lnTo>
                  <a:lnTo>
                    <a:pt x="322" y="153"/>
                  </a:lnTo>
                  <a:lnTo>
                    <a:pt x="306" y="171"/>
                  </a:lnTo>
                  <a:lnTo>
                    <a:pt x="314" y="278"/>
                  </a:lnTo>
                  <a:lnTo>
                    <a:pt x="282" y="288"/>
                  </a:lnTo>
                  <a:lnTo>
                    <a:pt x="266" y="348"/>
                  </a:lnTo>
                  <a:lnTo>
                    <a:pt x="241" y="342"/>
                  </a:lnTo>
                  <a:lnTo>
                    <a:pt x="236" y="411"/>
                  </a:lnTo>
                  <a:lnTo>
                    <a:pt x="198" y="382"/>
                  </a:lnTo>
                  <a:lnTo>
                    <a:pt x="128" y="402"/>
                  </a:lnTo>
                  <a:lnTo>
                    <a:pt x="96" y="379"/>
                  </a:lnTo>
                  <a:lnTo>
                    <a:pt x="56" y="379"/>
                  </a:lnTo>
                  <a:lnTo>
                    <a:pt x="31" y="265"/>
                  </a:lnTo>
                  <a:lnTo>
                    <a:pt x="0" y="10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60"/>
            <p:cNvSpPr>
              <a:spLocks/>
            </p:cNvSpPr>
            <p:nvPr/>
          </p:nvSpPr>
          <p:spPr bwMode="auto">
            <a:xfrm>
              <a:off x="4076" y="1900"/>
              <a:ext cx="438" cy="333"/>
            </a:xfrm>
            <a:custGeom>
              <a:avLst/>
              <a:gdLst>
                <a:gd name="T0" fmla="*/ 37 w 438"/>
                <a:gd name="T1" fmla="*/ 59 h 333"/>
                <a:gd name="T2" fmla="*/ 0 w 438"/>
                <a:gd name="T3" fmla="*/ 104 h 333"/>
                <a:gd name="T4" fmla="*/ 27 w 438"/>
                <a:gd name="T5" fmla="*/ 259 h 333"/>
                <a:gd name="T6" fmla="*/ 47 w 438"/>
                <a:gd name="T7" fmla="*/ 332 h 333"/>
                <a:gd name="T8" fmla="*/ 121 w 438"/>
                <a:gd name="T9" fmla="*/ 324 h 333"/>
                <a:gd name="T10" fmla="*/ 392 w 438"/>
                <a:gd name="T11" fmla="*/ 256 h 333"/>
                <a:gd name="T12" fmla="*/ 412 w 438"/>
                <a:gd name="T13" fmla="*/ 247 h 333"/>
                <a:gd name="T14" fmla="*/ 437 w 438"/>
                <a:gd name="T15" fmla="*/ 173 h 333"/>
                <a:gd name="T16" fmla="*/ 394 w 438"/>
                <a:gd name="T17" fmla="*/ 133 h 333"/>
                <a:gd name="T18" fmla="*/ 414 w 438"/>
                <a:gd name="T19" fmla="*/ 40 h 333"/>
                <a:gd name="T20" fmla="*/ 381 w 438"/>
                <a:gd name="T21" fmla="*/ 33 h 333"/>
                <a:gd name="T22" fmla="*/ 380 w 438"/>
                <a:gd name="T23" fmla="*/ 10 h 333"/>
                <a:gd name="T24" fmla="*/ 366 w 438"/>
                <a:gd name="T25" fmla="*/ 0 h 333"/>
                <a:gd name="T26" fmla="*/ 51 w 438"/>
                <a:gd name="T27" fmla="*/ 77 h 333"/>
                <a:gd name="T28" fmla="*/ 37 w 438"/>
                <a:gd name="T29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8" h="333">
                  <a:moveTo>
                    <a:pt x="37" y="59"/>
                  </a:moveTo>
                  <a:lnTo>
                    <a:pt x="0" y="104"/>
                  </a:lnTo>
                  <a:lnTo>
                    <a:pt x="27" y="259"/>
                  </a:lnTo>
                  <a:lnTo>
                    <a:pt x="47" y="332"/>
                  </a:lnTo>
                  <a:lnTo>
                    <a:pt x="121" y="324"/>
                  </a:lnTo>
                  <a:lnTo>
                    <a:pt x="392" y="256"/>
                  </a:lnTo>
                  <a:lnTo>
                    <a:pt x="412" y="247"/>
                  </a:lnTo>
                  <a:lnTo>
                    <a:pt x="437" y="173"/>
                  </a:lnTo>
                  <a:lnTo>
                    <a:pt x="394" y="133"/>
                  </a:lnTo>
                  <a:lnTo>
                    <a:pt x="414" y="40"/>
                  </a:lnTo>
                  <a:lnTo>
                    <a:pt x="381" y="33"/>
                  </a:lnTo>
                  <a:lnTo>
                    <a:pt x="380" y="10"/>
                  </a:lnTo>
                  <a:lnTo>
                    <a:pt x="366" y="0"/>
                  </a:lnTo>
                  <a:lnTo>
                    <a:pt x="51" y="77"/>
                  </a:lnTo>
                  <a:lnTo>
                    <a:pt x="37" y="59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61"/>
            <p:cNvSpPr>
              <a:spLocks/>
            </p:cNvSpPr>
            <p:nvPr/>
          </p:nvSpPr>
          <p:spPr bwMode="auto">
            <a:xfrm>
              <a:off x="4471" y="1938"/>
              <a:ext cx="120" cy="253"/>
            </a:xfrm>
            <a:custGeom>
              <a:avLst/>
              <a:gdLst>
                <a:gd name="T0" fmla="*/ 18 w 120"/>
                <a:gd name="T1" fmla="*/ 1 h 253"/>
                <a:gd name="T2" fmla="*/ 44 w 120"/>
                <a:gd name="T3" fmla="*/ 0 h 253"/>
                <a:gd name="T4" fmla="*/ 100 w 120"/>
                <a:gd name="T5" fmla="*/ 35 h 253"/>
                <a:gd name="T6" fmla="*/ 94 w 120"/>
                <a:gd name="T7" fmla="*/ 65 h 253"/>
                <a:gd name="T8" fmla="*/ 113 w 120"/>
                <a:gd name="T9" fmla="*/ 86 h 253"/>
                <a:gd name="T10" fmla="*/ 119 w 120"/>
                <a:gd name="T11" fmla="*/ 205 h 253"/>
                <a:gd name="T12" fmla="*/ 101 w 120"/>
                <a:gd name="T13" fmla="*/ 252 h 253"/>
                <a:gd name="T14" fmla="*/ 79 w 120"/>
                <a:gd name="T15" fmla="*/ 237 h 253"/>
                <a:gd name="T16" fmla="*/ 56 w 120"/>
                <a:gd name="T17" fmla="*/ 235 h 253"/>
                <a:gd name="T18" fmla="*/ 14 w 120"/>
                <a:gd name="T19" fmla="*/ 212 h 253"/>
                <a:gd name="T20" fmla="*/ 42 w 120"/>
                <a:gd name="T21" fmla="*/ 136 h 253"/>
                <a:gd name="T22" fmla="*/ 0 w 120"/>
                <a:gd name="T23" fmla="*/ 97 h 253"/>
                <a:gd name="T24" fmla="*/ 18 w 120"/>
                <a:gd name="T25" fmla="*/ 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253">
                  <a:moveTo>
                    <a:pt x="18" y="1"/>
                  </a:moveTo>
                  <a:lnTo>
                    <a:pt x="44" y="0"/>
                  </a:lnTo>
                  <a:lnTo>
                    <a:pt x="100" y="35"/>
                  </a:lnTo>
                  <a:lnTo>
                    <a:pt x="94" y="65"/>
                  </a:lnTo>
                  <a:lnTo>
                    <a:pt x="113" y="86"/>
                  </a:lnTo>
                  <a:lnTo>
                    <a:pt x="119" y="205"/>
                  </a:lnTo>
                  <a:lnTo>
                    <a:pt x="101" y="252"/>
                  </a:lnTo>
                  <a:lnTo>
                    <a:pt x="79" y="237"/>
                  </a:lnTo>
                  <a:lnTo>
                    <a:pt x="56" y="235"/>
                  </a:lnTo>
                  <a:lnTo>
                    <a:pt x="14" y="212"/>
                  </a:lnTo>
                  <a:lnTo>
                    <a:pt x="42" y="136"/>
                  </a:lnTo>
                  <a:lnTo>
                    <a:pt x="0" y="97"/>
                  </a:lnTo>
                  <a:lnTo>
                    <a:pt x="18" y="1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62"/>
            <p:cNvSpPr>
              <a:spLocks/>
            </p:cNvSpPr>
            <p:nvPr/>
          </p:nvSpPr>
          <p:spPr bwMode="auto">
            <a:xfrm>
              <a:off x="4109" y="1541"/>
              <a:ext cx="487" cy="441"/>
            </a:xfrm>
            <a:custGeom>
              <a:avLst/>
              <a:gdLst>
                <a:gd name="T0" fmla="*/ 34 w 487"/>
                <a:gd name="T1" fmla="*/ 305 h 441"/>
                <a:gd name="T2" fmla="*/ 79 w 487"/>
                <a:gd name="T3" fmla="*/ 277 h 441"/>
                <a:gd name="T4" fmla="*/ 142 w 487"/>
                <a:gd name="T5" fmla="*/ 268 h 441"/>
                <a:gd name="T6" fmla="*/ 155 w 487"/>
                <a:gd name="T7" fmla="*/ 245 h 441"/>
                <a:gd name="T8" fmla="*/ 178 w 487"/>
                <a:gd name="T9" fmla="*/ 241 h 441"/>
                <a:gd name="T10" fmla="*/ 190 w 487"/>
                <a:gd name="T11" fmla="*/ 216 h 441"/>
                <a:gd name="T12" fmla="*/ 209 w 487"/>
                <a:gd name="T13" fmla="*/ 207 h 441"/>
                <a:gd name="T14" fmla="*/ 198 w 487"/>
                <a:gd name="T15" fmla="*/ 161 h 441"/>
                <a:gd name="T16" fmla="*/ 184 w 487"/>
                <a:gd name="T17" fmla="*/ 149 h 441"/>
                <a:gd name="T18" fmla="*/ 210 w 487"/>
                <a:gd name="T19" fmla="*/ 112 h 441"/>
                <a:gd name="T20" fmla="*/ 226 w 487"/>
                <a:gd name="T21" fmla="*/ 111 h 441"/>
                <a:gd name="T22" fmla="*/ 282 w 487"/>
                <a:gd name="T23" fmla="*/ 32 h 441"/>
                <a:gd name="T24" fmla="*/ 366 w 487"/>
                <a:gd name="T25" fmla="*/ 0 h 441"/>
                <a:gd name="T26" fmla="*/ 379 w 487"/>
                <a:gd name="T27" fmla="*/ 72 h 441"/>
                <a:gd name="T28" fmla="*/ 383 w 487"/>
                <a:gd name="T29" fmla="*/ 69 h 441"/>
                <a:gd name="T30" fmla="*/ 404 w 487"/>
                <a:gd name="T31" fmla="*/ 94 h 441"/>
                <a:gd name="T32" fmla="*/ 409 w 487"/>
                <a:gd name="T33" fmla="*/ 168 h 441"/>
                <a:gd name="T34" fmla="*/ 438 w 487"/>
                <a:gd name="T35" fmla="*/ 229 h 441"/>
                <a:gd name="T36" fmla="*/ 447 w 487"/>
                <a:gd name="T37" fmla="*/ 309 h 441"/>
                <a:gd name="T38" fmla="*/ 455 w 487"/>
                <a:gd name="T39" fmla="*/ 377 h 441"/>
                <a:gd name="T40" fmla="*/ 486 w 487"/>
                <a:gd name="T41" fmla="*/ 398 h 441"/>
                <a:gd name="T42" fmla="*/ 464 w 487"/>
                <a:gd name="T43" fmla="*/ 434 h 441"/>
                <a:gd name="T44" fmla="*/ 407 w 487"/>
                <a:gd name="T45" fmla="*/ 396 h 441"/>
                <a:gd name="T46" fmla="*/ 378 w 487"/>
                <a:gd name="T47" fmla="*/ 398 h 441"/>
                <a:gd name="T48" fmla="*/ 348 w 487"/>
                <a:gd name="T49" fmla="*/ 392 h 441"/>
                <a:gd name="T50" fmla="*/ 348 w 487"/>
                <a:gd name="T51" fmla="*/ 369 h 441"/>
                <a:gd name="T52" fmla="*/ 330 w 487"/>
                <a:gd name="T53" fmla="*/ 363 h 441"/>
                <a:gd name="T54" fmla="*/ 15 w 487"/>
                <a:gd name="T55" fmla="*/ 440 h 441"/>
                <a:gd name="T56" fmla="*/ 0 w 487"/>
                <a:gd name="T57" fmla="*/ 420 h 441"/>
                <a:gd name="T58" fmla="*/ 47 w 487"/>
                <a:gd name="T59" fmla="*/ 340 h 441"/>
                <a:gd name="T60" fmla="*/ 34 w 487"/>
                <a:gd name="T61" fmla="*/ 305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7" h="441">
                  <a:moveTo>
                    <a:pt x="34" y="305"/>
                  </a:moveTo>
                  <a:lnTo>
                    <a:pt x="79" y="277"/>
                  </a:lnTo>
                  <a:lnTo>
                    <a:pt x="142" y="268"/>
                  </a:lnTo>
                  <a:lnTo>
                    <a:pt x="155" y="245"/>
                  </a:lnTo>
                  <a:lnTo>
                    <a:pt x="178" y="241"/>
                  </a:lnTo>
                  <a:lnTo>
                    <a:pt x="190" y="216"/>
                  </a:lnTo>
                  <a:lnTo>
                    <a:pt x="209" y="207"/>
                  </a:lnTo>
                  <a:lnTo>
                    <a:pt x="198" y="161"/>
                  </a:lnTo>
                  <a:lnTo>
                    <a:pt x="184" y="149"/>
                  </a:lnTo>
                  <a:lnTo>
                    <a:pt x="210" y="112"/>
                  </a:lnTo>
                  <a:lnTo>
                    <a:pt x="226" y="111"/>
                  </a:lnTo>
                  <a:lnTo>
                    <a:pt x="282" y="32"/>
                  </a:lnTo>
                  <a:lnTo>
                    <a:pt x="366" y="0"/>
                  </a:lnTo>
                  <a:lnTo>
                    <a:pt x="379" y="72"/>
                  </a:lnTo>
                  <a:lnTo>
                    <a:pt x="383" y="69"/>
                  </a:lnTo>
                  <a:lnTo>
                    <a:pt x="404" y="94"/>
                  </a:lnTo>
                  <a:lnTo>
                    <a:pt x="409" y="168"/>
                  </a:lnTo>
                  <a:lnTo>
                    <a:pt x="438" y="229"/>
                  </a:lnTo>
                  <a:lnTo>
                    <a:pt x="447" y="309"/>
                  </a:lnTo>
                  <a:lnTo>
                    <a:pt x="455" y="377"/>
                  </a:lnTo>
                  <a:lnTo>
                    <a:pt x="486" y="398"/>
                  </a:lnTo>
                  <a:lnTo>
                    <a:pt x="464" y="434"/>
                  </a:lnTo>
                  <a:lnTo>
                    <a:pt x="407" y="396"/>
                  </a:lnTo>
                  <a:lnTo>
                    <a:pt x="378" y="398"/>
                  </a:lnTo>
                  <a:lnTo>
                    <a:pt x="348" y="392"/>
                  </a:lnTo>
                  <a:lnTo>
                    <a:pt x="348" y="369"/>
                  </a:lnTo>
                  <a:lnTo>
                    <a:pt x="330" y="363"/>
                  </a:lnTo>
                  <a:lnTo>
                    <a:pt x="15" y="440"/>
                  </a:lnTo>
                  <a:lnTo>
                    <a:pt x="0" y="420"/>
                  </a:lnTo>
                  <a:lnTo>
                    <a:pt x="47" y="340"/>
                  </a:lnTo>
                  <a:lnTo>
                    <a:pt x="34" y="305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" name="Oval 127"/>
          <p:cNvSpPr>
            <a:spLocks noChangeArrowheads="1"/>
          </p:cNvSpPr>
          <p:nvPr/>
        </p:nvSpPr>
        <p:spPr bwMode="auto">
          <a:xfrm>
            <a:off x="6940550" y="3282950"/>
            <a:ext cx="139700" cy="139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33"/>
          <p:cNvSpPr>
            <a:spLocks noChangeArrowheads="1"/>
          </p:cNvSpPr>
          <p:nvPr/>
        </p:nvSpPr>
        <p:spPr bwMode="auto">
          <a:xfrm>
            <a:off x="5715000" y="2971800"/>
            <a:ext cx="1520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MAGLOCLEN</a:t>
            </a:r>
          </a:p>
        </p:txBody>
      </p: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7315200" y="2133600"/>
            <a:ext cx="974725" cy="1198563"/>
            <a:chOff x="4697" y="1298"/>
            <a:chExt cx="614" cy="755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57" name="Freeform 65"/>
            <p:cNvSpPr>
              <a:spLocks/>
            </p:cNvSpPr>
            <p:nvPr/>
          </p:nvSpPr>
          <p:spPr bwMode="auto">
            <a:xfrm>
              <a:off x="4883" y="1298"/>
              <a:ext cx="428" cy="454"/>
            </a:xfrm>
            <a:custGeom>
              <a:avLst/>
              <a:gdLst>
                <a:gd name="T0" fmla="*/ 109 w 428"/>
                <a:gd name="T1" fmla="*/ 14 h 454"/>
                <a:gd name="T2" fmla="*/ 41 w 428"/>
                <a:gd name="T3" fmla="*/ 95 h 454"/>
                <a:gd name="T4" fmla="*/ 75 w 428"/>
                <a:gd name="T5" fmla="*/ 129 h 454"/>
                <a:gd name="T6" fmla="*/ 41 w 428"/>
                <a:gd name="T7" fmla="*/ 167 h 454"/>
                <a:gd name="T8" fmla="*/ 57 w 428"/>
                <a:gd name="T9" fmla="*/ 178 h 454"/>
                <a:gd name="T10" fmla="*/ 45 w 428"/>
                <a:gd name="T11" fmla="*/ 203 h 454"/>
                <a:gd name="T12" fmla="*/ 45 w 428"/>
                <a:gd name="T13" fmla="*/ 245 h 454"/>
                <a:gd name="T14" fmla="*/ 0 w 428"/>
                <a:gd name="T15" fmla="*/ 261 h 454"/>
                <a:gd name="T16" fmla="*/ 15 w 428"/>
                <a:gd name="T17" fmla="*/ 274 h 454"/>
                <a:gd name="T18" fmla="*/ 101 w 428"/>
                <a:gd name="T19" fmla="*/ 433 h 454"/>
                <a:gd name="T20" fmla="*/ 171 w 428"/>
                <a:gd name="T21" fmla="*/ 453 h 454"/>
                <a:gd name="T22" fmla="*/ 167 w 428"/>
                <a:gd name="T23" fmla="*/ 421 h 454"/>
                <a:gd name="T24" fmla="*/ 206 w 428"/>
                <a:gd name="T25" fmla="*/ 396 h 454"/>
                <a:gd name="T26" fmla="*/ 192 w 428"/>
                <a:gd name="T27" fmla="*/ 367 h 454"/>
                <a:gd name="T28" fmla="*/ 281 w 428"/>
                <a:gd name="T29" fmla="*/ 335 h 454"/>
                <a:gd name="T30" fmla="*/ 284 w 428"/>
                <a:gd name="T31" fmla="*/ 292 h 454"/>
                <a:gd name="T32" fmla="*/ 334 w 428"/>
                <a:gd name="T33" fmla="*/ 290 h 454"/>
                <a:gd name="T34" fmla="*/ 377 w 428"/>
                <a:gd name="T35" fmla="*/ 255 h 454"/>
                <a:gd name="T36" fmla="*/ 426 w 428"/>
                <a:gd name="T37" fmla="*/ 233 h 454"/>
                <a:gd name="T38" fmla="*/ 427 w 428"/>
                <a:gd name="T39" fmla="*/ 205 h 454"/>
                <a:gd name="T40" fmla="*/ 361 w 428"/>
                <a:gd name="T41" fmla="*/ 196 h 454"/>
                <a:gd name="T42" fmla="*/ 349 w 428"/>
                <a:gd name="T43" fmla="*/ 164 h 454"/>
                <a:gd name="T44" fmla="*/ 284 w 428"/>
                <a:gd name="T45" fmla="*/ 159 h 454"/>
                <a:gd name="T46" fmla="*/ 234 w 428"/>
                <a:gd name="T47" fmla="*/ 25 h 454"/>
                <a:gd name="T48" fmla="*/ 212 w 428"/>
                <a:gd name="T49" fmla="*/ 0 h 454"/>
                <a:gd name="T50" fmla="*/ 142 w 428"/>
                <a:gd name="T51" fmla="*/ 12 h 454"/>
                <a:gd name="T52" fmla="*/ 131 w 428"/>
                <a:gd name="T53" fmla="*/ 22 h 454"/>
                <a:gd name="T54" fmla="*/ 109 w 428"/>
                <a:gd name="T55" fmla="*/ 1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8" h="454">
                  <a:moveTo>
                    <a:pt x="109" y="14"/>
                  </a:moveTo>
                  <a:lnTo>
                    <a:pt x="41" y="95"/>
                  </a:lnTo>
                  <a:lnTo>
                    <a:pt x="75" y="129"/>
                  </a:lnTo>
                  <a:lnTo>
                    <a:pt x="41" y="167"/>
                  </a:lnTo>
                  <a:lnTo>
                    <a:pt x="57" y="178"/>
                  </a:lnTo>
                  <a:lnTo>
                    <a:pt x="45" y="203"/>
                  </a:lnTo>
                  <a:lnTo>
                    <a:pt x="45" y="245"/>
                  </a:lnTo>
                  <a:lnTo>
                    <a:pt x="0" y="261"/>
                  </a:lnTo>
                  <a:lnTo>
                    <a:pt x="15" y="274"/>
                  </a:lnTo>
                  <a:lnTo>
                    <a:pt x="101" y="433"/>
                  </a:lnTo>
                  <a:lnTo>
                    <a:pt x="171" y="453"/>
                  </a:lnTo>
                  <a:lnTo>
                    <a:pt x="167" y="421"/>
                  </a:lnTo>
                  <a:lnTo>
                    <a:pt x="206" y="396"/>
                  </a:lnTo>
                  <a:lnTo>
                    <a:pt x="192" y="367"/>
                  </a:lnTo>
                  <a:lnTo>
                    <a:pt x="281" y="335"/>
                  </a:lnTo>
                  <a:lnTo>
                    <a:pt x="284" y="292"/>
                  </a:lnTo>
                  <a:lnTo>
                    <a:pt x="334" y="290"/>
                  </a:lnTo>
                  <a:lnTo>
                    <a:pt x="377" y="255"/>
                  </a:lnTo>
                  <a:lnTo>
                    <a:pt x="426" y="233"/>
                  </a:lnTo>
                  <a:lnTo>
                    <a:pt x="427" y="205"/>
                  </a:lnTo>
                  <a:lnTo>
                    <a:pt x="361" y="196"/>
                  </a:lnTo>
                  <a:lnTo>
                    <a:pt x="349" y="164"/>
                  </a:lnTo>
                  <a:lnTo>
                    <a:pt x="284" y="159"/>
                  </a:lnTo>
                  <a:lnTo>
                    <a:pt x="234" y="25"/>
                  </a:lnTo>
                  <a:lnTo>
                    <a:pt x="212" y="0"/>
                  </a:lnTo>
                  <a:lnTo>
                    <a:pt x="142" y="12"/>
                  </a:lnTo>
                  <a:lnTo>
                    <a:pt x="131" y="22"/>
                  </a:lnTo>
                  <a:lnTo>
                    <a:pt x="109" y="14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66"/>
            <p:cNvSpPr>
              <a:spLocks/>
            </p:cNvSpPr>
            <p:nvPr/>
          </p:nvSpPr>
          <p:spPr bwMode="auto">
            <a:xfrm>
              <a:off x="4697" y="1603"/>
              <a:ext cx="189" cy="244"/>
            </a:xfrm>
            <a:custGeom>
              <a:avLst/>
              <a:gdLst>
                <a:gd name="T0" fmla="*/ 0 w 189"/>
                <a:gd name="T1" fmla="*/ 26 h 244"/>
                <a:gd name="T2" fmla="*/ 138 w 189"/>
                <a:gd name="T3" fmla="*/ 0 h 244"/>
                <a:gd name="T4" fmla="*/ 188 w 189"/>
                <a:gd name="T5" fmla="*/ 66 h 244"/>
                <a:gd name="T6" fmla="*/ 158 w 189"/>
                <a:gd name="T7" fmla="*/ 83 h 244"/>
                <a:gd name="T8" fmla="*/ 163 w 189"/>
                <a:gd name="T9" fmla="*/ 232 h 244"/>
                <a:gd name="T10" fmla="*/ 86 w 189"/>
                <a:gd name="T11" fmla="*/ 243 h 244"/>
                <a:gd name="T12" fmla="*/ 50 w 189"/>
                <a:gd name="T13" fmla="*/ 184 h 244"/>
                <a:gd name="T14" fmla="*/ 49 w 189"/>
                <a:gd name="T15" fmla="*/ 111 h 244"/>
                <a:gd name="T16" fmla="*/ 17 w 189"/>
                <a:gd name="T17" fmla="*/ 88 h 244"/>
                <a:gd name="T18" fmla="*/ 0 w 189"/>
                <a:gd name="T19" fmla="*/ 2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9" h="244">
                  <a:moveTo>
                    <a:pt x="0" y="26"/>
                  </a:moveTo>
                  <a:lnTo>
                    <a:pt x="138" y="0"/>
                  </a:lnTo>
                  <a:lnTo>
                    <a:pt x="188" y="66"/>
                  </a:lnTo>
                  <a:lnTo>
                    <a:pt x="158" y="83"/>
                  </a:lnTo>
                  <a:lnTo>
                    <a:pt x="163" y="232"/>
                  </a:lnTo>
                  <a:lnTo>
                    <a:pt x="86" y="243"/>
                  </a:lnTo>
                  <a:lnTo>
                    <a:pt x="50" y="184"/>
                  </a:lnTo>
                  <a:lnTo>
                    <a:pt x="49" y="111"/>
                  </a:lnTo>
                  <a:lnTo>
                    <a:pt x="17" y="88"/>
                  </a:lnTo>
                  <a:lnTo>
                    <a:pt x="0" y="26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67"/>
            <p:cNvSpPr>
              <a:spLocks/>
            </p:cNvSpPr>
            <p:nvPr/>
          </p:nvSpPr>
          <p:spPr bwMode="auto">
            <a:xfrm>
              <a:off x="4781" y="1795"/>
              <a:ext cx="401" cy="126"/>
            </a:xfrm>
            <a:custGeom>
              <a:avLst/>
              <a:gdLst>
                <a:gd name="T0" fmla="*/ 0 w 401"/>
                <a:gd name="T1" fmla="*/ 49 h 126"/>
                <a:gd name="T2" fmla="*/ 204 w 401"/>
                <a:gd name="T3" fmla="*/ 15 h 126"/>
                <a:gd name="T4" fmla="*/ 231 w 401"/>
                <a:gd name="T5" fmla="*/ 16 h 126"/>
                <a:gd name="T6" fmla="*/ 257 w 401"/>
                <a:gd name="T7" fmla="*/ 0 h 126"/>
                <a:gd name="T8" fmla="*/ 275 w 401"/>
                <a:gd name="T9" fmla="*/ 7 h 126"/>
                <a:gd name="T10" fmla="*/ 249 w 401"/>
                <a:gd name="T11" fmla="*/ 45 h 126"/>
                <a:gd name="T12" fmla="*/ 293 w 401"/>
                <a:gd name="T13" fmla="*/ 43 h 126"/>
                <a:gd name="T14" fmla="*/ 315 w 401"/>
                <a:gd name="T15" fmla="*/ 68 h 126"/>
                <a:gd name="T16" fmla="*/ 344 w 401"/>
                <a:gd name="T17" fmla="*/ 72 h 126"/>
                <a:gd name="T18" fmla="*/ 364 w 401"/>
                <a:gd name="T19" fmla="*/ 68 h 126"/>
                <a:gd name="T20" fmla="*/ 363 w 401"/>
                <a:gd name="T21" fmla="*/ 53 h 126"/>
                <a:gd name="T22" fmla="*/ 330 w 401"/>
                <a:gd name="T23" fmla="*/ 32 h 126"/>
                <a:gd name="T24" fmla="*/ 358 w 401"/>
                <a:gd name="T25" fmla="*/ 32 h 126"/>
                <a:gd name="T26" fmla="*/ 400 w 401"/>
                <a:gd name="T27" fmla="*/ 73 h 126"/>
                <a:gd name="T28" fmla="*/ 357 w 401"/>
                <a:gd name="T29" fmla="*/ 99 h 126"/>
                <a:gd name="T30" fmla="*/ 307 w 401"/>
                <a:gd name="T31" fmla="*/ 86 h 126"/>
                <a:gd name="T32" fmla="*/ 280 w 401"/>
                <a:gd name="T33" fmla="*/ 117 h 126"/>
                <a:gd name="T34" fmla="*/ 219 w 401"/>
                <a:gd name="T35" fmla="*/ 85 h 126"/>
                <a:gd name="T36" fmla="*/ 14 w 401"/>
                <a:gd name="T37" fmla="*/ 125 h 126"/>
                <a:gd name="T38" fmla="*/ 0 w 401"/>
                <a:gd name="T39" fmla="*/ 4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1" h="126">
                  <a:moveTo>
                    <a:pt x="0" y="49"/>
                  </a:moveTo>
                  <a:lnTo>
                    <a:pt x="204" y="15"/>
                  </a:lnTo>
                  <a:lnTo>
                    <a:pt x="231" y="16"/>
                  </a:lnTo>
                  <a:lnTo>
                    <a:pt x="257" y="0"/>
                  </a:lnTo>
                  <a:lnTo>
                    <a:pt x="275" y="7"/>
                  </a:lnTo>
                  <a:lnTo>
                    <a:pt x="249" y="45"/>
                  </a:lnTo>
                  <a:lnTo>
                    <a:pt x="293" y="43"/>
                  </a:lnTo>
                  <a:lnTo>
                    <a:pt x="315" y="68"/>
                  </a:lnTo>
                  <a:lnTo>
                    <a:pt x="344" y="72"/>
                  </a:lnTo>
                  <a:lnTo>
                    <a:pt x="364" y="68"/>
                  </a:lnTo>
                  <a:lnTo>
                    <a:pt x="363" y="53"/>
                  </a:lnTo>
                  <a:lnTo>
                    <a:pt x="330" y="32"/>
                  </a:lnTo>
                  <a:lnTo>
                    <a:pt x="358" y="32"/>
                  </a:lnTo>
                  <a:lnTo>
                    <a:pt x="400" y="73"/>
                  </a:lnTo>
                  <a:lnTo>
                    <a:pt x="357" y="99"/>
                  </a:lnTo>
                  <a:lnTo>
                    <a:pt x="307" y="86"/>
                  </a:lnTo>
                  <a:lnTo>
                    <a:pt x="280" y="117"/>
                  </a:lnTo>
                  <a:lnTo>
                    <a:pt x="219" y="85"/>
                  </a:lnTo>
                  <a:lnTo>
                    <a:pt x="14" y="125"/>
                  </a:lnTo>
                  <a:lnTo>
                    <a:pt x="0" y="49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8"/>
            <p:cNvSpPr>
              <a:spLocks/>
            </p:cNvSpPr>
            <p:nvPr/>
          </p:nvSpPr>
          <p:spPr bwMode="auto">
            <a:xfrm>
              <a:off x="4792" y="1889"/>
              <a:ext cx="210" cy="114"/>
            </a:xfrm>
            <a:custGeom>
              <a:avLst/>
              <a:gdLst>
                <a:gd name="T0" fmla="*/ 0 w 210"/>
                <a:gd name="T1" fmla="*/ 28 h 114"/>
                <a:gd name="T2" fmla="*/ 162 w 210"/>
                <a:gd name="T3" fmla="*/ 0 h 114"/>
                <a:gd name="T4" fmla="*/ 209 w 210"/>
                <a:gd name="T5" fmla="*/ 51 h 114"/>
                <a:gd name="T6" fmla="*/ 180 w 210"/>
                <a:gd name="T7" fmla="*/ 74 h 114"/>
                <a:gd name="T8" fmla="*/ 130 w 210"/>
                <a:gd name="T9" fmla="*/ 66 h 114"/>
                <a:gd name="T10" fmla="*/ 47 w 210"/>
                <a:gd name="T11" fmla="*/ 113 h 114"/>
                <a:gd name="T12" fmla="*/ 7 w 210"/>
                <a:gd name="T13" fmla="*/ 88 h 114"/>
                <a:gd name="T14" fmla="*/ 0 w 210"/>
                <a:gd name="T15" fmla="*/ 2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114">
                  <a:moveTo>
                    <a:pt x="0" y="28"/>
                  </a:moveTo>
                  <a:lnTo>
                    <a:pt x="162" y="0"/>
                  </a:lnTo>
                  <a:lnTo>
                    <a:pt x="209" y="51"/>
                  </a:lnTo>
                  <a:lnTo>
                    <a:pt x="180" y="74"/>
                  </a:lnTo>
                  <a:lnTo>
                    <a:pt x="130" y="66"/>
                  </a:lnTo>
                  <a:lnTo>
                    <a:pt x="47" y="113"/>
                  </a:lnTo>
                  <a:lnTo>
                    <a:pt x="7" y="88"/>
                  </a:lnTo>
                  <a:lnTo>
                    <a:pt x="0" y="28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9"/>
            <p:cNvSpPr>
              <a:spLocks/>
            </p:cNvSpPr>
            <p:nvPr/>
          </p:nvSpPr>
          <p:spPr bwMode="auto">
            <a:xfrm>
              <a:off x="4823" y="1967"/>
              <a:ext cx="211" cy="86"/>
            </a:xfrm>
            <a:custGeom>
              <a:avLst/>
              <a:gdLst>
                <a:gd name="T0" fmla="*/ 0 w 211"/>
                <a:gd name="T1" fmla="*/ 62 h 86"/>
                <a:gd name="T2" fmla="*/ 86 w 211"/>
                <a:gd name="T3" fmla="*/ 34 h 86"/>
                <a:gd name="T4" fmla="*/ 170 w 211"/>
                <a:gd name="T5" fmla="*/ 0 h 86"/>
                <a:gd name="T6" fmla="*/ 185 w 211"/>
                <a:gd name="T7" fmla="*/ 2 h 86"/>
                <a:gd name="T8" fmla="*/ 210 w 211"/>
                <a:gd name="T9" fmla="*/ 2 h 86"/>
                <a:gd name="T10" fmla="*/ 125 w 211"/>
                <a:gd name="T11" fmla="*/ 48 h 86"/>
                <a:gd name="T12" fmla="*/ 22 w 211"/>
                <a:gd name="T13" fmla="*/ 85 h 86"/>
                <a:gd name="T14" fmla="*/ 0 w 211"/>
                <a:gd name="T15" fmla="*/ 6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" h="86">
                  <a:moveTo>
                    <a:pt x="0" y="62"/>
                  </a:moveTo>
                  <a:lnTo>
                    <a:pt x="86" y="34"/>
                  </a:lnTo>
                  <a:lnTo>
                    <a:pt x="170" y="0"/>
                  </a:lnTo>
                  <a:lnTo>
                    <a:pt x="185" y="2"/>
                  </a:lnTo>
                  <a:lnTo>
                    <a:pt x="210" y="2"/>
                  </a:lnTo>
                  <a:lnTo>
                    <a:pt x="125" y="48"/>
                  </a:lnTo>
                  <a:lnTo>
                    <a:pt x="22" y="85"/>
                  </a:lnTo>
                  <a:lnTo>
                    <a:pt x="0" y="62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70"/>
            <p:cNvSpPr>
              <a:spLocks/>
            </p:cNvSpPr>
            <p:nvPr/>
          </p:nvSpPr>
          <p:spPr bwMode="auto">
            <a:xfrm>
              <a:off x="4834" y="1555"/>
              <a:ext cx="220" cy="277"/>
            </a:xfrm>
            <a:custGeom>
              <a:avLst/>
              <a:gdLst>
                <a:gd name="T0" fmla="*/ 50 w 220"/>
                <a:gd name="T1" fmla="*/ 0 h 277"/>
                <a:gd name="T2" fmla="*/ 0 w 220"/>
                <a:gd name="T3" fmla="*/ 49 h 277"/>
                <a:gd name="T4" fmla="*/ 52 w 220"/>
                <a:gd name="T5" fmla="*/ 112 h 277"/>
                <a:gd name="T6" fmla="*/ 18 w 220"/>
                <a:gd name="T7" fmla="*/ 130 h 277"/>
                <a:gd name="T8" fmla="*/ 27 w 220"/>
                <a:gd name="T9" fmla="*/ 276 h 277"/>
                <a:gd name="T10" fmla="*/ 150 w 220"/>
                <a:gd name="T11" fmla="*/ 255 h 277"/>
                <a:gd name="T12" fmla="*/ 185 w 220"/>
                <a:gd name="T13" fmla="*/ 257 h 277"/>
                <a:gd name="T14" fmla="*/ 204 w 220"/>
                <a:gd name="T15" fmla="*/ 241 h 277"/>
                <a:gd name="T16" fmla="*/ 204 w 220"/>
                <a:gd name="T17" fmla="*/ 213 h 277"/>
                <a:gd name="T18" fmla="*/ 219 w 220"/>
                <a:gd name="T19" fmla="*/ 195 h 277"/>
                <a:gd name="T20" fmla="*/ 149 w 220"/>
                <a:gd name="T21" fmla="*/ 174 h 277"/>
                <a:gd name="T22" fmla="*/ 64 w 220"/>
                <a:gd name="T23" fmla="*/ 14 h 277"/>
                <a:gd name="T24" fmla="*/ 50 w 220"/>
                <a:gd name="T25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0" h="277">
                  <a:moveTo>
                    <a:pt x="50" y="0"/>
                  </a:moveTo>
                  <a:lnTo>
                    <a:pt x="0" y="49"/>
                  </a:lnTo>
                  <a:lnTo>
                    <a:pt x="52" y="112"/>
                  </a:lnTo>
                  <a:lnTo>
                    <a:pt x="18" y="130"/>
                  </a:lnTo>
                  <a:lnTo>
                    <a:pt x="27" y="276"/>
                  </a:lnTo>
                  <a:lnTo>
                    <a:pt x="150" y="255"/>
                  </a:lnTo>
                  <a:lnTo>
                    <a:pt x="185" y="257"/>
                  </a:lnTo>
                  <a:lnTo>
                    <a:pt x="204" y="241"/>
                  </a:lnTo>
                  <a:lnTo>
                    <a:pt x="204" y="213"/>
                  </a:lnTo>
                  <a:lnTo>
                    <a:pt x="219" y="195"/>
                  </a:lnTo>
                  <a:lnTo>
                    <a:pt x="149" y="174"/>
                  </a:lnTo>
                  <a:lnTo>
                    <a:pt x="64" y="14"/>
                  </a:lnTo>
                  <a:lnTo>
                    <a:pt x="50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71"/>
            <p:cNvSpPr>
              <a:spLocks/>
            </p:cNvSpPr>
            <p:nvPr/>
          </p:nvSpPr>
          <p:spPr bwMode="auto">
            <a:xfrm>
              <a:off x="4954" y="1877"/>
              <a:ext cx="108" cy="64"/>
            </a:xfrm>
            <a:custGeom>
              <a:avLst/>
              <a:gdLst>
                <a:gd name="T0" fmla="*/ 0 w 108"/>
                <a:gd name="T1" fmla="*/ 12 h 64"/>
                <a:gd name="T2" fmla="*/ 45 w 108"/>
                <a:gd name="T3" fmla="*/ 0 h 64"/>
                <a:gd name="T4" fmla="*/ 107 w 108"/>
                <a:gd name="T5" fmla="*/ 34 h 64"/>
                <a:gd name="T6" fmla="*/ 91 w 108"/>
                <a:gd name="T7" fmla="*/ 41 h 64"/>
                <a:gd name="T8" fmla="*/ 61 w 108"/>
                <a:gd name="T9" fmla="*/ 41 h 64"/>
                <a:gd name="T10" fmla="*/ 47 w 108"/>
                <a:gd name="T11" fmla="*/ 63 h 64"/>
                <a:gd name="T12" fmla="*/ 0 w 108"/>
                <a:gd name="T13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64">
                  <a:moveTo>
                    <a:pt x="0" y="12"/>
                  </a:moveTo>
                  <a:lnTo>
                    <a:pt x="45" y="0"/>
                  </a:lnTo>
                  <a:lnTo>
                    <a:pt x="107" y="34"/>
                  </a:lnTo>
                  <a:lnTo>
                    <a:pt x="91" y="41"/>
                  </a:lnTo>
                  <a:lnTo>
                    <a:pt x="61" y="41"/>
                  </a:lnTo>
                  <a:lnTo>
                    <a:pt x="47" y="63"/>
                  </a:lnTo>
                  <a:lnTo>
                    <a:pt x="0" y="12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" name="Oval 128"/>
          <p:cNvSpPr>
            <a:spLocks noChangeArrowheads="1"/>
          </p:cNvSpPr>
          <p:nvPr/>
        </p:nvSpPr>
        <p:spPr bwMode="auto">
          <a:xfrm>
            <a:off x="7702550" y="2825750"/>
            <a:ext cx="139700" cy="139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134"/>
          <p:cNvSpPr>
            <a:spLocks noChangeArrowheads="1"/>
          </p:cNvSpPr>
          <p:nvPr/>
        </p:nvSpPr>
        <p:spPr bwMode="auto">
          <a:xfrm>
            <a:off x="7316788" y="2508250"/>
            <a:ext cx="91122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4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NESPIN</a:t>
            </a:r>
          </a:p>
        </p:txBody>
      </p:sp>
      <p:grpSp>
        <p:nvGrpSpPr>
          <p:cNvPr id="66" name="Group 116"/>
          <p:cNvGrpSpPr>
            <a:grpSpLocks/>
          </p:cNvGrpSpPr>
          <p:nvPr/>
        </p:nvGrpSpPr>
        <p:grpSpPr bwMode="auto">
          <a:xfrm>
            <a:off x="877888" y="4557713"/>
            <a:ext cx="952500" cy="473075"/>
            <a:chOff x="553" y="2871"/>
            <a:chExt cx="600" cy="298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67" name="Freeform 117"/>
            <p:cNvSpPr>
              <a:spLocks/>
            </p:cNvSpPr>
            <p:nvPr/>
          </p:nvSpPr>
          <p:spPr bwMode="auto">
            <a:xfrm>
              <a:off x="553" y="2908"/>
              <a:ext cx="47" cy="44"/>
            </a:xfrm>
            <a:custGeom>
              <a:avLst/>
              <a:gdLst>
                <a:gd name="T0" fmla="*/ 0 w 47"/>
                <a:gd name="T1" fmla="*/ 43 h 44"/>
                <a:gd name="T2" fmla="*/ 0 w 47"/>
                <a:gd name="T3" fmla="*/ 30 h 44"/>
                <a:gd name="T4" fmla="*/ 26 w 47"/>
                <a:gd name="T5" fmla="*/ 0 h 44"/>
                <a:gd name="T6" fmla="*/ 46 w 47"/>
                <a:gd name="T7" fmla="*/ 9 h 44"/>
                <a:gd name="T8" fmla="*/ 24 w 47"/>
                <a:gd name="T9" fmla="*/ 43 h 44"/>
                <a:gd name="T10" fmla="*/ 0 w 47"/>
                <a:gd name="T11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4">
                  <a:moveTo>
                    <a:pt x="0" y="43"/>
                  </a:moveTo>
                  <a:lnTo>
                    <a:pt x="0" y="30"/>
                  </a:lnTo>
                  <a:lnTo>
                    <a:pt x="26" y="0"/>
                  </a:lnTo>
                  <a:lnTo>
                    <a:pt x="46" y="9"/>
                  </a:lnTo>
                  <a:lnTo>
                    <a:pt x="24" y="43"/>
                  </a:lnTo>
                  <a:lnTo>
                    <a:pt x="0" y="43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18"/>
            <p:cNvSpPr>
              <a:spLocks/>
            </p:cNvSpPr>
            <p:nvPr/>
          </p:nvSpPr>
          <p:spPr bwMode="auto">
            <a:xfrm>
              <a:off x="618" y="2871"/>
              <a:ext cx="88" cy="55"/>
            </a:xfrm>
            <a:custGeom>
              <a:avLst/>
              <a:gdLst>
                <a:gd name="T0" fmla="*/ 19 w 88"/>
                <a:gd name="T1" fmla="*/ 6 h 55"/>
                <a:gd name="T2" fmla="*/ 0 w 88"/>
                <a:gd name="T3" fmla="*/ 32 h 55"/>
                <a:gd name="T4" fmla="*/ 34 w 88"/>
                <a:gd name="T5" fmla="*/ 50 h 55"/>
                <a:gd name="T6" fmla="*/ 72 w 88"/>
                <a:gd name="T7" fmla="*/ 54 h 55"/>
                <a:gd name="T8" fmla="*/ 87 w 88"/>
                <a:gd name="T9" fmla="*/ 33 h 55"/>
                <a:gd name="T10" fmla="*/ 78 w 88"/>
                <a:gd name="T11" fmla="*/ 0 h 55"/>
                <a:gd name="T12" fmla="*/ 19 w 88"/>
                <a:gd name="T13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55">
                  <a:moveTo>
                    <a:pt x="19" y="6"/>
                  </a:moveTo>
                  <a:lnTo>
                    <a:pt x="0" y="32"/>
                  </a:lnTo>
                  <a:lnTo>
                    <a:pt x="34" y="50"/>
                  </a:lnTo>
                  <a:lnTo>
                    <a:pt x="72" y="54"/>
                  </a:lnTo>
                  <a:lnTo>
                    <a:pt x="87" y="33"/>
                  </a:lnTo>
                  <a:lnTo>
                    <a:pt x="78" y="0"/>
                  </a:lnTo>
                  <a:lnTo>
                    <a:pt x="19" y="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19"/>
            <p:cNvSpPr>
              <a:spLocks/>
            </p:cNvSpPr>
            <p:nvPr/>
          </p:nvSpPr>
          <p:spPr bwMode="auto">
            <a:xfrm>
              <a:off x="699" y="2908"/>
              <a:ext cx="130" cy="62"/>
            </a:xfrm>
            <a:custGeom>
              <a:avLst/>
              <a:gdLst>
                <a:gd name="T0" fmla="*/ 0 w 130"/>
                <a:gd name="T1" fmla="*/ 22 h 62"/>
                <a:gd name="T2" fmla="*/ 89 w 130"/>
                <a:gd name="T3" fmla="*/ 0 h 62"/>
                <a:gd name="T4" fmla="*/ 105 w 130"/>
                <a:gd name="T5" fmla="*/ 26 h 62"/>
                <a:gd name="T6" fmla="*/ 122 w 130"/>
                <a:gd name="T7" fmla="*/ 32 h 62"/>
                <a:gd name="T8" fmla="*/ 129 w 130"/>
                <a:gd name="T9" fmla="*/ 54 h 62"/>
                <a:gd name="T10" fmla="*/ 85 w 130"/>
                <a:gd name="T11" fmla="*/ 57 h 62"/>
                <a:gd name="T12" fmla="*/ 54 w 130"/>
                <a:gd name="T13" fmla="*/ 61 h 62"/>
                <a:gd name="T14" fmla="*/ 0 w 130"/>
                <a:gd name="T15" fmla="*/ 2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62">
                  <a:moveTo>
                    <a:pt x="0" y="22"/>
                  </a:moveTo>
                  <a:lnTo>
                    <a:pt x="89" y="0"/>
                  </a:lnTo>
                  <a:lnTo>
                    <a:pt x="105" y="26"/>
                  </a:lnTo>
                  <a:lnTo>
                    <a:pt x="122" y="32"/>
                  </a:lnTo>
                  <a:lnTo>
                    <a:pt x="129" y="54"/>
                  </a:lnTo>
                  <a:lnTo>
                    <a:pt x="85" y="57"/>
                  </a:lnTo>
                  <a:lnTo>
                    <a:pt x="54" y="61"/>
                  </a:lnTo>
                  <a:lnTo>
                    <a:pt x="0" y="2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20"/>
            <p:cNvSpPr>
              <a:spLocks/>
            </p:cNvSpPr>
            <p:nvPr/>
          </p:nvSpPr>
          <p:spPr bwMode="auto">
            <a:xfrm>
              <a:off x="832" y="2955"/>
              <a:ext cx="103" cy="32"/>
            </a:xfrm>
            <a:custGeom>
              <a:avLst/>
              <a:gdLst>
                <a:gd name="T0" fmla="*/ 15 w 103"/>
                <a:gd name="T1" fmla="*/ 1 h 32"/>
                <a:gd name="T2" fmla="*/ 0 w 103"/>
                <a:gd name="T3" fmla="*/ 29 h 32"/>
                <a:gd name="T4" fmla="*/ 27 w 103"/>
                <a:gd name="T5" fmla="*/ 31 h 32"/>
                <a:gd name="T6" fmla="*/ 43 w 103"/>
                <a:gd name="T7" fmla="*/ 25 h 32"/>
                <a:gd name="T8" fmla="*/ 75 w 103"/>
                <a:gd name="T9" fmla="*/ 25 h 32"/>
                <a:gd name="T10" fmla="*/ 102 w 103"/>
                <a:gd name="T11" fmla="*/ 13 h 32"/>
                <a:gd name="T12" fmla="*/ 84 w 103"/>
                <a:gd name="T13" fmla="*/ 8 h 32"/>
                <a:gd name="T14" fmla="*/ 71 w 103"/>
                <a:gd name="T15" fmla="*/ 0 h 32"/>
                <a:gd name="T16" fmla="*/ 15 w 103"/>
                <a:gd name="T17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32">
                  <a:moveTo>
                    <a:pt x="15" y="1"/>
                  </a:moveTo>
                  <a:lnTo>
                    <a:pt x="0" y="29"/>
                  </a:lnTo>
                  <a:lnTo>
                    <a:pt x="27" y="31"/>
                  </a:lnTo>
                  <a:lnTo>
                    <a:pt x="43" y="25"/>
                  </a:lnTo>
                  <a:lnTo>
                    <a:pt x="75" y="25"/>
                  </a:lnTo>
                  <a:lnTo>
                    <a:pt x="102" y="13"/>
                  </a:lnTo>
                  <a:lnTo>
                    <a:pt x="84" y="8"/>
                  </a:lnTo>
                  <a:lnTo>
                    <a:pt x="71" y="0"/>
                  </a:lnTo>
                  <a:lnTo>
                    <a:pt x="15" y="1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21"/>
            <p:cNvSpPr>
              <a:spLocks/>
            </p:cNvSpPr>
            <p:nvPr/>
          </p:nvSpPr>
          <p:spPr bwMode="auto">
            <a:xfrm>
              <a:off x="861" y="3000"/>
              <a:ext cx="43" cy="24"/>
            </a:xfrm>
            <a:custGeom>
              <a:avLst/>
              <a:gdLst>
                <a:gd name="T0" fmla="*/ 37 w 43"/>
                <a:gd name="T1" fmla="*/ 0 h 24"/>
                <a:gd name="T2" fmla="*/ 0 w 43"/>
                <a:gd name="T3" fmla="*/ 2 h 24"/>
                <a:gd name="T4" fmla="*/ 7 w 43"/>
                <a:gd name="T5" fmla="*/ 23 h 24"/>
                <a:gd name="T6" fmla="*/ 42 w 43"/>
                <a:gd name="T7" fmla="*/ 18 h 24"/>
                <a:gd name="T8" fmla="*/ 37 w 4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4">
                  <a:moveTo>
                    <a:pt x="37" y="0"/>
                  </a:moveTo>
                  <a:lnTo>
                    <a:pt x="0" y="2"/>
                  </a:lnTo>
                  <a:lnTo>
                    <a:pt x="7" y="23"/>
                  </a:lnTo>
                  <a:lnTo>
                    <a:pt x="42" y="18"/>
                  </a:lnTo>
                  <a:lnTo>
                    <a:pt x="37" y="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22"/>
            <p:cNvSpPr>
              <a:spLocks/>
            </p:cNvSpPr>
            <p:nvPr/>
          </p:nvSpPr>
          <p:spPr bwMode="auto">
            <a:xfrm>
              <a:off x="906" y="3025"/>
              <a:ext cx="31" cy="24"/>
            </a:xfrm>
            <a:custGeom>
              <a:avLst/>
              <a:gdLst>
                <a:gd name="T0" fmla="*/ 0 w 31"/>
                <a:gd name="T1" fmla="*/ 8 h 24"/>
                <a:gd name="T2" fmla="*/ 30 w 31"/>
                <a:gd name="T3" fmla="*/ 0 h 24"/>
                <a:gd name="T4" fmla="*/ 30 w 31"/>
                <a:gd name="T5" fmla="*/ 20 h 24"/>
                <a:gd name="T6" fmla="*/ 10 w 31"/>
                <a:gd name="T7" fmla="*/ 23 h 24"/>
                <a:gd name="T8" fmla="*/ 0 w 31"/>
                <a:gd name="T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4">
                  <a:moveTo>
                    <a:pt x="0" y="8"/>
                  </a:moveTo>
                  <a:lnTo>
                    <a:pt x="30" y="0"/>
                  </a:lnTo>
                  <a:lnTo>
                    <a:pt x="30" y="20"/>
                  </a:lnTo>
                  <a:lnTo>
                    <a:pt x="10" y="23"/>
                  </a:lnTo>
                  <a:lnTo>
                    <a:pt x="0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23"/>
            <p:cNvSpPr>
              <a:spLocks/>
            </p:cNvSpPr>
            <p:nvPr/>
          </p:nvSpPr>
          <p:spPr bwMode="auto">
            <a:xfrm>
              <a:off x="979" y="3036"/>
              <a:ext cx="174" cy="133"/>
            </a:xfrm>
            <a:custGeom>
              <a:avLst/>
              <a:gdLst>
                <a:gd name="T0" fmla="*/ 29 w 174"/>
                <a:gd name="T1" fmla="*/ 0 h 133"/>
                <a:gd name="T2" fmla="*/ 0 w 174"/>
                <a:gd name="T3" fmla="*/ 50 h 133"/>
                <a:gd name="T4" fmla="*/ 21 w 174"/>
                <a:gd name="T5" fmla="*/ 75 h 133"/>
                <a:gd name="T6" fmla="*/ 21 w 174"/>
                <a:gd name="T7" fmla="*/ 120 h 133"/>
                <a:gd name="T8" fmla="*/ 62 w 174"/>
                <a:gd name="T9" fmla="*/ 132 h 133"/>
                <a:gd name="T10" fmla="*/ 81 w 174"/>
                <a:gd name="T11" fmla="*/ 106 h 133"/>
                <a:gd name="T12" fmla="*/ 133 w 174"/>
                <a:gd name="T13" fmla="*/ 100 h 133"/>
                <a:gd name="T14" fmla="*/ 173 w 174"/>
                <a:gd name="T15" fmla="*/ 71 h 133"/>
                <a:gd name="T16" fmla="*/ 131 w 174"/>
                <a:gd name="T17" fmla="*/ 26 h 133"/>
                <a:gd name="T18" fmla="*/ 29 w 174"/>
                <a:gd name="T1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4" h="133">
                  <a:moveTo>
                    <a:pt x="29" y="0"/>
                  </a:moveTo>
                  <a:lnTo>
                    <a:pt x="0" y="50"/>
                  </a:lnTo>
                  <a:lnTo>
                    <a:pt x="21" y="75"/>
                  </a:lnTo>
                  <a:lnTo>
                    <a:pt x="21" y="120"/>
                  </a:lnTo>
                  <a:lnTo>
                    <a:pt x="62" y="132"/>
                  </a:lnTo>
                  <a:lnTo>
                    <a:pt x="81" y="106"/>
                  </a:lnTo>
                  <a:lnTo>
                    <a:pt x="133" y="100"/>
                  </a:lnTo>
                  <a:lnTo>
                    <a:pt x="173" y="71"/>
                  </a:lnTo>
                  <a:lnTo>
                    <a:pt x="131" y="26"/>
                  </a:lnTo>
                  <a:lnTo>
                    <a:pt x="29" y="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" name="Freeform 124"/>
          <p:cNvSpPr>
            <a:spLocks/>
          </p:cNvSpPr>
          <p:nvPr/>
        </p:nvSpPr>
        <p:spPr bwMode="auto">
          <a:xfrm>
            <a:off x="1457325" y="4721225"/>
            <a:ext cx="152400" cy="84138"/>
          </a:xfrm>
          <a:custGeom>
            <a:avLst/>
            <a:gdLst>
              <a:gd name="T0" fmla="*/ 20 w 96"/>
              <a:gd name="T1" fmla="*/ 0 h 53"/>
              <a:gd name="T2" fmla="*/ 0 w 96"/>
              <a:gd name="T3" fmla="*/ 15 h 53"/>
              <a:gd name="T4" fmla="*/ 8 w 96"/>
              <a:gd name="T5" fmla="*/ 28 h 53"/>
              <a:gd name="T6" fmla="*/ 26 w 96"/>
              <a:gd name="T7" fmla="*/ 32 h 53"/>
              <a:gd name="T8" fmla="*/ 45 w 96"/>
              <a:gd name="T9" fmla="*/ 52 h 53"/>
              <a:gd name="T10" fmla="*/ 94 w 96"/>
              <a:gd name="T11" fmla="*/ 44 h 53"/>
              <a:gd name="T12" fmla="*/ 95 w 96"/>
              <a:gd name="T13" fmla="*/ 22 h 53"/>
              <a:gd name="T14" fmla="*/ 59 w 96"/>
              <a:gd name="T15" fmla="*/ 4 h 53"/>
              <a:gd name="T16" fmla="*/ 20 w 96"/>
              <a:gd name="T17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53">
                <a:moveTo>
                  <a:pt x="20" y="0"/>
                </a:moveTo>
                <a:lnTo>
                  <a:pt x="0" y="15"/>
                </a:lnTo>
                <a:lnTo>
                  <a:pt x="8" y="28"/>
                </a:lnTo>
                <a:lnTo>
                  <a:pt x="26" y="32"/>
                </a:lnTo>
                <a:lnTo>
                  <a:pt x="45" y="52"/>
                </a:lnTo>
                <a:lnTo>
                  <a:pt x="94" y="44"/>
                </a:lnTo>
                <a:lnTo>
                  <a:pt x="95" y="22"/>
                </a:lnTo>
                <a:lnTo>
                  <a:pt x="59" y="4"/>
                </a:lnTo>
                <a:lnTo>
                  <a:pt x="20" y="0"/>
                </a:ln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127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Freeform 137"/>
          <p:cNvSpPr>
            <a:spLocks/>
          </p:cNvSpPr>
          <p:nvPr/>
        </p:nvSpPr>
        <p:spPr bwMode="auto">
          <a:xfrm>
            <a:off x="685800" y="1920875"/>
            <a:ext cx="825500" cy="654050"/>
          </a:xfrm>
          <a:custGeom>
            <a:avLst/>
            <a:gdLst>
              <a:gd name="T0" fmla="*/ 190 w 520"/>
              <a:gd name="T1" fmla="*/ 49 h 412"/>
              <a:gd name="T2" fmla="*/ 311 w 520"/>
              <a:gd name="T3" fmla="*/ 0 h 412"/>
              <a:gd name="T4" fmla="*/ 356 w 520"/>
              <a:gd name="T5" fmla="*/ 17 h 412"/>
              <a:gd name="T6" fmla="*/ 373 w 520"/>
              <a:gd name="T7" fmla="*/ 39 h 412"/>
              <a:gd name="T8" fmla="*/ 466 w 520"/>
              <a:gd name="T9" fmla="*/ 58 h 412"/>
              <a:gd name="T10" fmla="*/ 402 w 520"/>
              <a:gd name="T11" fmla="*/ 267 h 412"/>
              <a:gd name="T12" fmla="*/ 430 w 520"/>
              <a:gd name="T13" fmla="*/ 276 h 412"/>
              <a:gd name="T14" fmla="*/ 437 w 520"/>
              <a:gd name="T15" fmla="*/ 302 h 412"/>
              <a:gd name="T16" fmla="*/ 462 w 520"/>
              <a:gd name="T17" fmla="*/ 297 h 412"/>
              <a:gd name="T18" fmla="*/ 488 w 520"/>
              <a:gd name="T19" fmla="*/ 358 h 412"/>
              <a:gd name="T20" fmla="*/ 519 w 520"/>
              <a:gd name="T21" fmla="*/ 390 h 412"/>
              <a:gd name="T22" fmla="*/ 511 w 520"/>
              <a:gd name="T23" fmla="*/ 411 h 412"/>
              <a:gd name="T24" fmla="*/ 461 w 520"/>
              <a:gd name="T25" fmla="*/ 409 h 412"/>
              <a:gd name="T26" fmla="*/ 461 w 520"/>
              <a:gd name="T27" fmla="*/ 337 h 412"/>
              <a:gd name="T28" fmla="*/ 328 w 520"/>
              <a:gd name="T29" fmla="*/ 250 h 412"/>
              <a:gd name="T30" fmla="*/ 325 w 520"/>
              <a:gd name="T31" fmla="*/ 273 h 412"/>
              <a:gd name="T32" fmla="*/ 280 w 520"/>
              <a:gd name="T33" fmla="*/ 296 h 412"/>
              <a:gd name="T34" fmla="*/ 279 w 520"/>
              <a:gd name="T35" fmla="*/ 285 h 412"/>
              <a:gd name="T36" fmla="*/ 268 w 520"/>
              <a:gd name="T37" fmla="*/ 283 h 412"/>
              <a:gd name="T38" fmla="*/ 223 w 520"/>
              <a:gd name="T39" fmla="*/ 338 h 412"/>
              <a:gd name="T40" fmla="*/ 117 w 520"/>
              <a:gd name="T41" fmla="*/ 385 h 412"/>
              <a:gd name="T42" fmla="*/ 23 w 520"/>
              <a:gd name="T43" fmla="*/ 401 h 412"/>
              <a:gd name="T44" fmla="*/ 0 w 520"/>
              <a:gd name="T45" fmla="*/ 394 h 412"/>
              <a:gd name="T46" fmla="*/ 113 w 520"/>
              <a:gd name="T47" fmla="*/ 357 h 412"/>
              <a:gd name="T48" fmla="*/ 125 w 520"/>
              <a:gd name="T49" fmla="*/ 359 h 412"/>
              <a:gd name="T50" fmla="*/ 171 w 520"/>
              <a:gd name="T51" fmla="*/ 326 h 412"/>
              <a:gd name="T52" fmla="*/ 190 w 520"/>
              <a:gd name="T53" fmla="*/ 326 h 412"/>
              <a:gd name="T54" fmla="*/ 223 w 520"/>
              <a:gd name="T55" fmla="*/ 301 h 412"/>
              <a:gd name="T56" fmla="*/ 218 w 520"/>
              <a:gd name="T57" fmla="*/ 288 h 412"/>
              <a:gd name="T58" fmla="*/ 165 w 520"/>
              <a:gd name="T59" fmla="*/ 287 h 412"/>
              <a:gd name="T60" fmla="*/ 150 w 520"/>
              <a:gd name="T61" fmla="*/ 212 h 412"/>
              <a:gd name="T62" fmla="*/ 182 w 520"/>
              <a:gd name="T63" fmla="*/ 182 h 412"/>
              <a:gd name="T64" fmla="*/ 218 w 520"/>
              <a:gd name="T65" fmla="*/ 174 h 412"/>
              <a:gd name="T66" fmla="*/ 215 w 520"/>
              <a:gd name="T67" fmla="*/ 144 h 412"/>
              <a:gd name="T68" fmla="*/ 175 w 520"/>
              <a:gd name="T69" fmla="*/ 153 h 412"/>
              <a:gd name="T70" fmla="*/ 163 w 520"/>
              <a:gd name="T71" fmla="*/ 109 h 412"/>
              <a:gd name="T72" fmla="*/ 195 w 520"/>
              <a:gd name="T73" fmla="*/ 103 h 412"/>
              <a:gd name="T74" fmla="*/ 219 w 520"/>
              <a:gd name="T75" fmla="*/ 118 h 412"/>
              <a:gd name="T76" fmla="*/ 232 w 520"/>
              <a:gd name="T77" fmla="*/ 113 h 412"/>
              <a:gd name="T78" fmla="*/ 222 w 520"/>
              <a:gd name="T79" fmla="*/ 75 h 412"/>
              <a:gd name="T80" fmla="*/ 183 w 520"/>
              <a:gd name="T81" fmla="*/ 68 h 412"/>
              <a:gd name="T82" fmla="*/ 190 w 520"/>
              <a:gd name="T83" fmla="*/ 49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20" h="412">
                <a:moveTo>
                  <a:pt x="190" y="49"/>
                </a:moveTo>
                <a:lnTo>
                  <a:pt x="311" y="0"/>
                </a:lnTo>
                <a:lnTo>
                  <a:pt x="356" y="17"/>
                </a:lnTo>
                <a:lnTo>
                  <a:pt x="373" y="39"/>
                </a:lnTo>
                <a:lnTo>
                  <a:pt x="466" y="58"/>
                </a:lnTo>
                <a:lnTo>
                  <a:pt x="402" y="267"/>
                </a:lnTo>
                <a:lnTo>
                  <a:pt x="430" y="276"/>
                </a:lnTo>
                <a:lnTo>
                  <a:pt x="437" y="302"/>
                </a:lnTo>
                <a:lnTo>
                  <a:pt x="462" y="297"/>
                </a:lnTo>
                <a:lnTo>
                  <a:pt x="488" y="358"/>
                </a:lnTo>
                <a:lnTo>
                  <a:pt x="519" y="390"/>
                </a:lnTo>
                <a:lnTo>
                  <a:pt x="511" y="411"/>
                </a:lnTo>
                <a:lnTo>
                  <a:pt x="461" y="409"/>
                </a:lnTo>
                <a:lnTo>
                  <a:pt x="461" y="337"/>
                </a:lnTo>
                <a:lnTo>
                  <a:pt x="328" y="250"/>
                </a:lnTo>
                <a:lnTo>
                  <a:pt x="325" y="273"/>
                </a:lnTo>
                <a:lnTo>
                  <a:pt x="280" y="296"/>
                </a:lnTo>
                <a:lnTo>
                  <a:pt x="279" y="285"/>
                </a:lnTo>
                <a:lnTo>
                  <a:pt x="268" y="283"/>
                </a:lnTo>
                <a:lnTo>
                  <a:pt x="223" y="338"/>
                </a:lnTo>
                <a:lnTo>
                  <a:pt x="117" y="385"/>
                </a:lnTo>
                <a:lnTo>
                  <a:pt x="23" y="401"/>
                </a:lnTo>
                <a:lnTo>
                  <a:pt x="0" y="394"/>
                </a:lnTo>
                <a:lnTo>
                  <a:pt x="113" y="357"/>
                </a:lnTo>
                <a:lnTo>
                  <a:pt x="125" y="359"/>
                </a:lnTo>
                <a:lnTo>
                  <a:pt x="171" y="326"/>
                </a:lnTo>
                <a:lnTo>
                  <a:pt x="190" y="326"/>
                </a:lnTo>
                <a:lnTo>
                  <a:pt x="223" y="301"/>
                </a:lnTo>
                <a:lnTo>
                  <a:pt x="218" y="288"/>
                </a:lnTo>
                <a:lnTo>
                  <a:pt x="165" y="287"/>
                </a:lnTo>
                <a:lnTo>
                  <a:pt x="150" y="212"/>
                </a:lnTo>
                <a:lnTo>
                  <a:pt x="182" y="182"/>
                </a:lnTo>
                <a:lnTo>
                  <a:pt x="218" y="174"/>
                </a:lnTo>
                <a:lnTo>
                  <a:pt x="215" y="144"/>
                </a:lnTo>
                <a:lnTo>
                  <a:pt x="175" y="153"/>
                </a:lnTo>
                <a:lnTo>
                  <a:pt x="163" y="109"/>
                </a:lnTo>
                <a:lnTo>
                  <a:pt x="195" y="103"/>
                </a:lnTo>
                <a:lnTo>
                  <a:pt x="219" y="118"/>
                </a:lnTo>
                <a:lnTo>
                  <a:pt x="232" y="113"/>
                </a:lnTo>
                <a:lnTo>
                  <a:pt x="222" y="75"/>
                </a:lnTo>
                <a:lnTo>
                  <a:pt x="183" y="68"/>
                </a:lnTo>
                <a:lnTo>
                  <a:pt x="190" y="49"/>
                </a:ln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Freeform 148"/>
          <p:cNvSpPr>
            <a:spLocks/>
          </p:cNvSpPr>
          <p:nvPr/>
        </p:nvSpPr>
        <p:spPr bwMode="auto">
          <a:xfrm>
            <a:off x="1392238" y="4721225"/>
            <a:ext cx="152400" cy="84138"/>
          </a:xfrm>
          <a:custGeom>
            <a:avLst/>
            <a:gdLst>
              <a:gd name="T0" fmla="*/ 20 w 96"/>
              <a:gd name="T1" fmla="*/ 0 h 53"/>
              <a:gd name="T2" fmla="*/ 0 w 96"/>
              <a:gd name="T3" fmla="*/ 15 h 53"/>
              <a:gd name="T4" fmla="*/ 8 w 96"/>
              <a:gd name="T5" fmla="*/ 28 h 53"/>
              <a:gd name="T6" fmla="*/ 26 w 96"/>
              <a:gd name="T7" fmla="*/ 32 h 53"/>
              <a:gd name="T8" fmla="*/ 45 w 96"/>
              <a:gd name="T9" fmla="*/ 52 h 53"/>
              <a:gd name="T10" fmla="*/ 94 w 96"/>
              <a:gd name="T11" fmla="*/ 44 h 53"/>
              <a:gd name="T12" fmla="*/ 95 w 96"/>
              <a:gd name="T13" fmla="*/ 22 h 53"/>
              <a:gd name="T14" fmla="*/ 59 w 96"/>
              <a:gd name="T15" fmla="*/ 4 h 53"/>
              <a:gd name="T16" fmla="*/ 20 w 96"/>
              <a:gd name="T17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53">
                <a:moveTo>
                  <a:pt x="20" y="0"/>
                </a:moveTo>
                <a:lnTo>
                  <a:pt x="0" y="15"/>
                </a:lnTo>
                <a:lnTo>
                  <a:pt x="8" y="28"/>
                </a:lnTo>
                <a:lnTo>
                  <a:pt x="26" y="32"/>
                </a:lnTo>
                <a:lnTo>
                  <a:pt x="45" y="52"/>
                </a:lnTo>
                <a:lnTo>
                  <a:pt x="94" y="44"/>
                </a:lnTo>
                <a:lnTo>
                  <a:pt x="95" y="22"/>
                </a:lnTo>
                <a:lnTo>
                  <a:pt x="59" y="4"/>
                </a:lnTo>
                <a:lnTo>
                  <a:pt x="20" y="0"/>
                </a:ln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127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7" name="Group 150"/>
          <p:cNvGrpSpPr>
            <a:grpSpLocks/>
          </p:cNvGrpSpPr>
          <p:nvPr/>
        </p:nvGrpSpPr>
        <p:grpSpPr bwMode="auto">
          <a:xfrm>
            <a:off x="1141413" y="2141538"/>
            <a:ext cx="1374775" cy="2378075"/>
            <a:chOff x="719" y="1349"/>
            <a:chExt cx="866" cy="1498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78" name="Freeform 151"/>
            <p:cNvSpPr>
              <a:spLocks/>
            </p:cNvSpPr>
            <p:nvPr/>
          </p:nvSpPr>
          <p:spPr bwMode="auto">
            <a:xfrm>
              <a:off x="811" y="1574"/>
              <a:ext cx="753" cy="449"/>
            </a:xfrm>
            <a:custGeom>
              <a:avLst/>
              <a:gdLst>
                <a:gd name="T0" fmla="*/ 191 w 753"/>
                <a:gd name="T1" fmla="*/ 0 h 449"/>
                <a:gd name="T2" fmla="*/ 169 w 753"/>
                <a:gd name="T3" fmla="*/ 8 h 449"/>
                <a:gd name="T4" fmla="*/ 152 w 753"/>
                <a:gd name="T5" fmla="*/ 44 h 449"/>
                <a:gd name="T6" fmla="*/ 135 w 753"/>
                <a:gd name="T7" fmla="*/ 73 h 449"/>
                <a:gd name="T8" fmla="*/ 123 w 753"/>
                <a:gd name="T9" fmla="*/ 96 h 449"/>
                <a:gd name="T10" fmla="*/ 108 w 753"/>
                <a:gd name="T11" fmla="*/ 121 h 449"/>
                <a:gd name="T12" fmla="*/ 90 w 753"/>
                <a:gd name="T13" fmla="*/ 148 h 449"/>
                <a:gd name="T14" fmla="*/ 68 w 753"/>
                <a:gd name="T15" fmla="*/ 176 h 449"/>
                <a:gd name="T16" fmla="*/ 39 w 753"/>
                <a:gd name="T17" fmla="*/ 207 h 449"/>
                <a:gd name="T18" fmla="*/ 7 w 753"/>
                <a:gd name="T19" fmla="*/ 238 h 449"/>
                <a:gd name="T20" fmla="*/ 0 w 753"/>
                <a:gd name="T21" fmla="*/ 307 h 449"/>
                <a:gd name="T22" fmla="*/ 407 w 753"/>
                <a:gd name="T23" fmla="*/ 403 h 449"/>
                <a:gd name="T24" fmla="*/ 592 w 753"/>
                <a:gd name="T25" fmla="*/ 448 h 449"/>
                <a:gd name="T26" fmla="*/ 646 w 753"/>
                <a:gd name="T27" fmla="*/ 307 h 449"/>
                <a:gd name="T28" fmla="*/ 672 w 753"/>
                <a:gd name="T29" fmla="*/ 298 h 449"/>
                <a:gd name="T30" fmla="*/ 652 w 753"/>
                <a:gd name="T31" fmla="*/ 264 h 449"/>
                <a:gd name="T32" fmla="*/ 667 w 753"/>
                <a:gd name="T33" fmla="*/ 233 h 449"/>
                <a:gd name="T34" fmla="*/ 752 w 753"/>
                <a:gd name="T35" fmla="*/ 185 h 449"/>
                <a:gd name="T36" fmla="*/ 701 w 753"/>
                <a:gd name="T37" fmla="*/ 131 h 449"/>
                <a:gd name="T38" fmla="*/ 477 w 753"/>
                <a:gd name="T39" fmla="*/ 76 h 449"/>
                <a:gd name="T40" fmla="*/ 444 w 753"/>
                <a:gd name="T41" fmla="*/ 88 h 449"/>
                <a:gd name="T42" fmla="*/ 405 w 753"/>
                <a:gd name="T43" fmla="*/ 62 h 449"/>
                <a:gd name="T44" fmla="*/ 367 w 753"/>
                <a:gd name="T45" fmla="*/ 83 h 449"/>
                <a:gd name="T46" fmla="*/ 334 w 753"/>
                <a:gd name="T47" fmla="*/ 55 h 449"/>
                <a:gd name="T48" fmla="*/ 242 w 753"/>
                <a:gd name="T49" fmla="*/ 49 h 449"/>
                <a:gd name="T50" fmla="*/ 260 w 753"/>
                <a:gd name="T51" fmla="*/ 11 h 449"/>
                <a:gd name="T52" fmla="*/ 191 w 753"/>
                <a:gd name="T53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53" h="449">
                  <a:moveTo>
                    <a:pt x="191" y="0"/>
                  </a:moveTo>
                  <a:lnTo>
                    <a:pt x="169" y="8"/>
                  </a:lnTo>
                  <a:lnTo>
                    <a:pt x="152" y="44"/>
                  </a:lnTo>
                  <a:lnTo>
                    <a:pt x="135" y="73"/>
                  </a:lnTo>
                  <a:lnTo>
                    <a:pt x="123" y="96"/>
                  </a:lnTo>
                  <a:lnTo>
                    <a:pt x="108" y="121"/>
                  </a:lnTo>
                  <a:lnTo>
                    <a:pt x="90" y="148"/>
                  </a:lnTo>
                  <a:lnTo>
                    <a:pt x="68" y="176"/>
                  </a:lnTo>
                  <a:lnTo>
                    <a:pt x="39" y="207"/>
                  </a:lnTo>
                  <a:lnTo>
                    <a:pt x="7" y="238"/>
                  </a:lnTo>
                  <a:lnTo>
                    <a:pt x="0" y="307"/>
                  </a:lnTo>
                  <a:lnTo>
                    <a:pt x="407" y="403"/>
                  </a:lnTo>
                  <a:lnTo>
                    <a:pt x="592" y="448"/>
                  </a:lnTo>
                  <a:lnTo>
                    <a:pt x="646" y="307"/>
                  </a:lnTo>
                  <a:lnTo>
                    <a:pt x="672" y="298"/>
                  </a:lnTo>
                  <a:lnTo>
                    <a:pt x="652" y="264"/>
                  </a:lnTo>
                  <a:lnTo>
                    <a:pt x="667" y="233"/>
                  </a:lnTo>
                  <a:lnTo>
                    <a:pt x="752" y="185"/>
                  </a:lnTo>
                  <a:lnTo>
                    <a:pt x="701" y="131"/>
                  </a:lnTo>
                  <a:lnTo>
                    <a:pt x="477" y="76"/>
                  </a:lnTo>
                  <a:lnTo>
                    <a:pt x="444" y="88"/>
                  </a:lnTo>
                  <a:lnTo>
                    <a:pt x="405" y="62"/>
                  </a:lnTo>
                  <a:lnTo>
                    <a:pt x="367" y="83"/>
                  </a:lnTo>
                  <a:lnTo>
                    <a:pt x="334" y="55"/>
                  </a:lnTo>
                  <a:lnTo>
                    <a:pt x="242" y="49"/>
                  </a:lnTo>
                  <a:lnTo>
                    <a:pt x="260" y="11"/>
                  </a:lnTo>
                  <a:lnTo>
                    <a:pt x="191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152"/>
            <p:cNvSpPr>
              <a:spLocks/>
            </p:cNvSpPr>
            <p:nvPr/>
          </p:nvSpPr>
          <p:spPr bwMode="auto">
            <a:xfrm>
              <a:off x="1015" y="1349"/>
              <a:ext cx="570" cy="361"/>
            </a:xfrm>
            <a:custGeom>
              <a:avLst/>
              <a:gdLst>
                <a:gd name="T0" fmla="*/ 149 w 570"/>
                <a:gd name="T1" fmla="*/ 0 h 361"/>
                <a:gd name="T2" fmla="*/ 262 w 570"/>
                <a:gd name="T3" fmla="*/ 35 h 361"/>
                <a:gd name="T4" fmla="*/ 353 w 570"/>
                <a:gd name="T5" fmla="*/ 59 h 361"/>
                <a:gd name="T6" fmla="*/ 395 w 570"/>
                <a:gd name="T7" fmla="*/ 70 h 361"/>
                <a:gd name="T8" fmla="*/ 438 w 570"/>
                <a:gd name="T9" fmla="*/ 80 h 361"/>
                <a:gd name="T10" fmla="*/ 498 w 570"/>
                <a:gd name="T11" fmla="*/ 94 h 361"/>
                <a:gd name="T12" fmla="*/ 569 w 570"/>
                <a:gd name="T13" fmla="*/ 108 h 361"/>
                <a:gd name="T14" fmla="*/ 499 w 570"/>
                <a:gd name="T15" fmla="*/ 360 h 361"/>
                <a:gd name="T16" fmla="*/ 281 w 570"/>
                <a:gd name="T17" fmla="*/ 305 h 361"/>
                <a:gd name="T18" fmla="*/ 251 w 570"/>
                <a:gd name="T19" fmla="*/ 318 h 361"/>
                <a:gd name="T20" fmla="*/ 212 w 570"/>
                <a:gd name="T21" fmla="*/ 290 h 361"/>
                <a:gd name="T22" fmla="*/ 176 w 570"/>
                <a:gd name="T23" fmla="*/ 310 h 361"/>
                <a:gd name="T24" fmla="*/ 144 w 570"/>
                <a:gd name="T25" fmla="*/ 288 h 361"/>
                <a:gd name="T26" fmla="*/ 53 w 570"/>
                <a:gd name="T27" fmla="*/ 275 h 361"/>
                <a:gd name="T28" fmla="*/ 69 w 570"/>
                <a:gd name="T29" fmla="*/ 236 h 361"/>
                <a:gd name="T30" fmla="*/ 5 w 570"/>
                <a:gd name="T31" fmla="*/ 226 h 361"/>
                <a:gd name="T32" fmla="*/ 0 w 570"/>
                <a:gd name="T33" fmla="*/ 200 h 361"/>
                <a:gd name="T34" fmla="*/ 15 w 570"/>
                <a:gd name="T35" fmla="*/ 179 h 361"/>
                <a:gd name="T36" fmla="*/ 1 w 570"/>
                <a:gd name="T37" fmla="*/ 152 h 361"/>
                <a:gd name="T38" fmla="*/ 9 w 570"/>
                <a:gd name="T39" fmla="*/ 89 h 361"/>
                <a:gd name="T40" fmla="*/ 0 w 570"/>
                <a:gd name="T41" fmla="*/ 41 h 361"/>
                <a:gd name="T42" fmla="*/ 10 w 570"/>
                <a:gd name="T43" fmla="*/ 21 h 361"/>
                <a:gd name="T44" fmla="*/ 38 w 570"/>
                <a:gd name="T45" fmla="*/ 33 h 361"/>
                <a:gd name="T46" fmla="*/ 65 w 570"/>
                <a:gd name="T47" fmla="*/ 63 h 361"/>
                <a:gd name="T48" fmla="*/ 122 w 570"/>
                <a:gd name="T49" fmla="*/ 74 h 361"/>
                <a:gd name="T50" fmla="*/ 136 w 570"/>
                <a:gd name="T51" fmla="*/ 101 h 361"/>
                <a:gd name="T52" fmla="*/ 107 w 570"/>
                <a:gd name="T53" fmla="*/ 98 h 361"/>
                <a:gd name="T54" fmla="*/ 100 w 570"/>
                <a:gd name="T55" fmla="*/ 116 h 361"/>
                <a:gd name="T56" fmla="*/ 117 w 570"/>
                <a:gd name="T57" fmla="*/ 121 h 361"/>
                <a:gd name="T58" fmla="*/ 121 w 570"/>
                <a:gd name="T59" fmla="*/ 141 h 361"/>
                <a:gd name="T60" fmla="*/ 87 w 570"/>
                <a:gd name="T61" fmla="*/ 155 h 361"/>
                <a:gd name="T62" fmla="*/ 85 w 570"/>
                <a:gd name="T63" fmla="*/ 167 h 361"/>
                <a:gd name="T64" fmla="*/ 122 w 570"/>
                <a:gd name="T65" fmla="*/ 170 h 361"/>
                <a:gd name="T66" fmla="*/ 137 w 570"/>
                <a:gd name="T67" fmla="*/ 137 h 361"/>
                <a:gd name="T68" fmla="*/ 165 w 570"/>
                <a:gd name="T69" fmla="*/ 118 h 361"/>
                <a:gd name="T70" fmla="*/ 137 w 570"/>
                <a:gd name="T71" fmla="*/ 60 h 361"/>
                <a:gd name="T72" fmla="*/ 162 w 570"/>
                <a:gd name="T73" fmla="*/ 43 h 361"/>
                <a:gd name="T74" fmla="*/ 149 w 570"/>
                <a:gd name="T75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0" h="361">
                  <a:moveTo>
                    <a:pt x="149" y="0"/>
                  </a:moveTo>
                  <a:lnTo>
                    <a:pt x="262" y="35"/>
                  </a:lnTo>
                  <a:lnTo>
                    <a:pt x="353" y="59"/>
                  </a:lnTo>
                  <a:lnTo>
                    <a:pt x="395" y="70"/>
                  </a:lnTo>
                  <a:lnTo>
                    <a:pt x="438" y="80"/>
                  </a:lnTo>
                  <a:lnTo>
                    <a:pt x="498" y="94"/>
                  </a:lnTo>
                  <a:lnTo>
                    <a:pt x="569" y="108"/>
                  </a:lnTo>
                  <a:lnTo>
                    <a:pt x="499" y="360"/>
                  </a:lnTo>
                  <a:lnTo>
                    <a:pt x="281" y="305"/>
                  </a:lnTo>
                  <a:lnTo>
                    <a:pt x="251" y="318"/>
                  </a:lnTo>
                  <a:lnTo>
                    <a:pt x="212" y="290"/>
                  </a:lnTo>
                  <a:lnTo>
                    <a:pt x="176" y="310"/>
                  </a:lnTo>
                  <a:lnTo>
                    <a:pt x="144" y="288"/>
                  </a:lnTo>
                  <a:lnTo>
                    <a:pt x="53" y="275"/>
                  </a:lnTo>
                  <a:lnTo>
                    <a:pt x="69" y="236"/>
                  </a:lnTo>
                  <a:lnTo>
                    <a:pt x="5" y="226"/>
                  </a:lnTo>
                  <a:lnTo>
                    <a:pt x="0" y="200"/>
                  </a:lnTo>
                  <a:lnTo>
                    <a:pt x="15" y="179"/>
                  </a:lnTo>
                  <a:lnTo>
                    <a:pt x="1" y="152"/>
                  </a:lnTo>
                  <a:lnTo>
                    <a:pt x="9" y="89"/>
                  </a:lnTo>
                  <a:lnTo>
                    <a:pt x="0" y="41"/>
                  </a:lnTo>
                  <a:lnTo>
                    <a:pt x="10" y="21"/>
                  </a:lnTo>
                  <a:lnTo>
                    <a:pt x="38" y="33"/>
                  </a:lnTo>
                  <a:lnTo>
                    <a:pt x="65" y="63"/>
                  </a:lnTo>
                  <a:lnTo>
                    <a:pt x="122" y="74"/>
                  </a:lnTo>
                  <a:lnTo>
                    <a:pt x="136" y="101"/>
                  </a:lnTo>
                  <a:lnTo>
                    <a:pt x="107" y="98"/>
                  </a:lnTo>
                  <a:lnTo>
                    <a:pt x="100" y="116"/>
                  </a:lnTo>
                  <a:lnTo>
                    <a:pt x="117" y="121"/>
                  </a:lnTo>
                  <a:lnTo>
                    <a:pt x="121" y="141"/>
                  </a:lnTo>
                  <a:lnTo>
                    <a:pt x="87" y="155"/>
                  </a:lnTo>
                  <a:lnTo>
                    <a:pt x="85" y="167"/>
                  </a:lnTo>
                  <a:lnTo>
                    <a:pt x="122" y="170"/>
                  </a:lnTo>
                  <a:lnTo>
                    <a:pt x="137" y="137"/>
                  </a:lnTo>
                  <a:lnTo>
                    <a:pt x="165" y="118"/>
                  </a:lnTo>
                  <a:lnTo>
                    <a:pt x="137" y="60"/>
                  </a:lnTo>
                  <a:lnTo>
                    <a:pt x="162" y="43"/>
                  </a:lnTo>
                  <a:lnTo>
                    <a:pt x="149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153"/>
            <p:cNvSpPr>
              <a:spLocks/>
            </p:cNvSpPr>
            <p:nvPr/>
          </p:nvSpPr>
          <p:spPr bwMode="auto">
            <a:xfrm>
              <a:off x="719" y="1857"/>
              <a:ext cx="723" cy="990"/>
            </a:xfrm>
            <a:custGeom>
              <a:avLst/>
              <a:gdLst>
                <a:gd name="T0" fmla="*/ 116 w 723"/>
                <a:gd name="T1" fmla="*/ 0 h 990"/>
                <a:gd name="T2" fmla="*/ 474 w 723"/>
                <a:gd name="T3" fmla="*/ 107 h 990"/>
                <a:gd name="T4" fmla="*/ 375 w 723"/>
                <a:gd name="T5" fmla="*/ 293 h 990"/>
                <a:gd name="T6" fmla="*/ 722 w 723"/>
                <a:gd name="T7" fmla="*/ 804 h 990"/>
                <a:gd name="T8" fmla="*/ 722 w 723"/>
                <a:gd name="T9" fmla="*/ 850 h 990"/>
                <a:gd name="T10" fmla="*/ 622 w 723"/>
                <a:gd name="T11" fmla="*/ 896 h 990"/>
                <a:gd name="T12" fmla="*/ 622 w 723"/>
                <a:gd name="T13" fmla="*/ 942 h 990"/>
                <a:gd name="T14" fmla="*/ 622 w 723"/>
                <a:gd name="T15" fmla="*/ 942 h 990"/>
                <a:gd name="T16" fmla="*/ 622 w 723"/>
                <a:gd name="T17" fmla="*/ 942 h 990"/>
                <a:gd name="T18" fmla="*/ 573 w 723"/>
                <a:gd name="T19" fmla="*/ 989 h 990"/>
                <a:gd name="T20" fmla="*/ 375 w 723"/>
                <a:gd name="T21" fmla="*/ 942 h 990"/>
                <a:gd name="T22" fmla="*/ 371 w 723"/>
                <a:gd name="T23" fmla="*/ 881 h 990"/>
                <a:gd name="T24" fmla="*/ 331 w 723"/>
                <a:gd name="T25" fmla="*/ 839 h 990"/>
                <a:gd name="T26" fmla="*/ 297 w 723"/>
                <a:gd name="T27" fmla="*/ 819 h 990"/>
                <a:gd name="T28" fmla="*/ 291 w 723"/>
                <a:gd name="T29" fmla="*/ 790 h 990"/>
                <a:gd name="T30" fmla="*/ 265 w 723"/>
                <a:gd name="T31" fmla="*/ 772 h 990"/>
                <a:gd name="T32" fmla="*/ 240 w 723"/>
                <a:gd name="T33" fmla="*/ 748 h 990"/>
                <a:gd name="T34" fmla="*/ 234 w 723"/>
                <a:gd name="T35" fmla="*/ 727 h 990"/>
                <a:gd name="T36" fmla="*/ 208 w 723"/>
                <a:gd name="T37" fmla="*/ 707 h 990"/>
                <a:gd name="T38" fmla="*/ 161 w 723"/>
                <a:gd name="T39" fmla="*/ 708 h 990"/>
                <a:gd name="T40" fmla="*/ 113 w 723"/>
                <a:gd name="T41" fmla="*/ 691 h 990"/>
                <a:gd name="T42" fmla="*/ 119 w 723"/>
                <a:gd name="T43" fmla="*/ 680 h 990"/>
                <a:gd name="T44" fmla="*/ 122 w 723"/>
                <a:gd name="T45" fmla="*/ 655 h 990"/>
                <a:gd name="T46" fmla="*/ 104 w 723"/>
                <a:gd name="T47" fmla="*/ 625 h 990"/>
                <a:gd name="T48" fmla="*/ 107 w 723"/>
                <a:gd name="T49" fmla="*/ 603 h 990"/>
                <a:gd name="T50" fmla="*/ 89 w 723"/>
                <a:gd name="T51" fmla="*/ 582 h 990"/>
                <a:gd name="T52" fmla="*/ 100 w 723"/>
                <a:gd name="T53" fmla="*/ 563 h 990"/>
                <a:gd name="T54" fmla="*/ 49 w 723"/>
                <a:gd name="T55" fmla="*/ 508 h 990"/>
                <a:gd name="T56" fmla="*/ 55 w 723"/>
                <a:gd name="T57" fmla="*/ 486 h 990"/>
                <a:gd name="T58" fmla="*/ 88 w 723"/>
                <a:gd name="T59" fmla="*/ 478 h 990"/>
                <a:gd name="T60" fmla="*/ 94 w 723"/>
                <a:gd name="T61" fmla="*/ 462 h 990"/>
                <a:gd name="T62" fmla="*/ 62 w 723"/>
                <a:gd name="T63" fmla="*/ 454 h 990"/>
                <a:gd name="T64" fmla="*/ 52 w 723"/>
                <a:gd name="T65" fmla="*/ 427 h 990"/>
                <a:gd name="T66" fmla="*/ 46 w 723"/>
                <a:gd name="T67" fmla="*/ 381 h 990"/>
                <a:gd name="T68" fmla="*/ 87 w 723"/>
                <a:gd name="T69" fmla="*/ 410 h 990"/>
                <a:gd name="T70" fmla="*/ 79 w 723"/>
                <a:gd name="T71" fmla="*/ 379 h 990"/>
                <a:gd name="T72" fmla="*/ 112 w 723"/>
                <a:gd name="T73" fmla="*/ 384 h 990"/>
                <a:gd name="T74" fmla="*/ 116 w 723"/>
                <a:gd name="T75" fmla="*/ 362 h 990"/>
                <a:gd name="T76" fmla="*/ 84 w 723"/>
                <a:gd name="T77" fmla="*/ 343 h 990"/>
                <a:gd name="T78" fmla="*/ 63 w 723"/>
                <a:gd name="T79" fmla="*/ 361 h 990"/>
                <a:gd name="T80" fmla="*/ 36 w 723"/>
                <a:gd name="T81" fmla="*/ 350 h 990"/>
                <a:gd name="T82" fmla="*/ 0 w 723"/>
                <a:gd name="T83" fmla="*/ 242 h 990"/>
                <a:gd name="T84" fmla="*/ 29 w 723"/>
                <a:gd name="T85" fmla="*/ 175 h 990"/>
                <a:gd name="T86" fmla="*/ 12 w 723"/>
                <a:gd name="T87" fmla="*/ 130 h 990"/>
                <a:gd name="T88" fmla="*/ 30 w 723"/>
                <a:gd name="T89" fmla="*/ 102 h 990"/>
                <a:gd name="T90" fmla="*/ 65 w 723"/>
                <a:gd name="T91" fmla="*/ 102 h 990"/>
                <a:gd name="T92" fmla="*/ 103 w 723"/>
                <a:gd name="T93" fmla="*/ 59 h 990"/>
                <a:gd name="T94" fmla="*/ 116 w 723"/>
                <a:gd name="T95" fmla="*/ 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23" h="990">
                  <a:moveTo>
                    <a:pt x="116" y="0"/>
                  </a:moveTo>
                  <a:lnTo>
                    <a:pt x="474" y="107"/>
                  </a:lnTo>
                  <a:lnTo>
                    <a:pt x="375" y="293"/>
                  </a:lnTo>
                  <a:lnTo>
                    <a:pt x="722" y="804"/>
                  </a:lnTo>
                  <a:lnTo>
                    <a:pt x="722" y="850"/>
                  </a:lnTo>
                  <a:lnTo>
                    <a:pt x="622" y="896"/>
                  </a:lnTo>
                  <a:lnTo>
                    <a:pt x="622" y="942"/>
                  </a:lnTo>
                  <a:lnTo>
                    <a:pt x="622" y="942"/>
                  </a:lnTo>
                  <a:lnTo>
                    <a:pt x="622" y="942"/>
                  </a:lnTo>
                  <a:lnTo>
                    <a:pt x="573" y="989"/>
                  </a:lnTo>
                  <a:lnTo>
                    <a:pt x="375" y="942"/>
                  </a:lnTo>
                  <a:lnTo>
                    <a:pt x="371" y="881"/>
                  </a:lnTo>
                  <a:lnTo>
                    <a:pt x="331" y="839"/>
                  </a:lnTo>
                  <a:lnTo>
                    <a:pt x="297" y="819"/>
                  </a:lnTo>
                  <a:lnTo>
                    <a:pt x="291" y="790"/>
                  </a:lnTo>
                  <a:lnTo>
                    <a:pt x="265" y="772"/>
                  </a:lnTo>
                  <a:lnTo>
                    <a:pt x="240" y="748"/>
                  </a:lnTo>
                  <a:lnTo>
                    <a:pt x="234" y="727"/>
                  </a:lnTo>
                  <a:lnTo>
                    <a:pt x="208" y="707"/>
                  </a:lnTo>
                  <a:lnTo>
                    <a:pt x="161" y="708"/>
                  </a:lnTo>
                  <a:lnTo>
                    <a:pt x="113" y="691"/>
                  </a:lnTo>
                  <a:lnTo>
                    <a:pt x="119" y="680"/>
                  </a:lnTo>
                  <a:lnTo>
                    <a:pt x="122" y="655"/>
                  </a:lnTo>
                  <a:lnTo>
                    <a:pt x="104" y="625"/>
                  </a:lnTo>
                  <a:lnTo>
                    <a:pt x="107" y="603"/>
                  </a:lnTo>
                  <a:lnTo>
                    <a:pt x="89" y="582"/>
                  </a:lnTo>
                  <a:lnTo>
                    <a:pt x="100" y="563"/>
                  </a:lnTo>
                  <a:lnTo>
                    <a:pt x="49" y="508"/>
                  </a:lnTo>
                  <a:lnTo>
                    <a:pt x="55" y="486"/>
                  </a:lnTo>
                  <a:lnTo>
                    <a:pt x="88" y="478"/>
                  </a:lnTo>
                  <a:lnTo>
                    <a:pt x="94" y="462"/>
                  </a:lnTo>
                  <a:lnTo>
                    <a:pt x="62" y="454"/>
                  </a:lnTo>
                  <a:lnTo>
                    <a:pt x="52" y="427"/>
                  </a:lnTo>
                  <a:lnTo>
                    <a:pt x="46" y="381"/>
                  </a:lnTo>
                  <a:lnTo>
                    <a:pt x="87" y="410"/>
                  </a:lnTo>
                  <a:lnTo>
                    <a:pt x="79" y="379"/>
                  </a:lnTo>
                  <a:lnTo>
                    <a:pt x="112" y="384"/>
                  </a:lnTo>
                  <a:lnTo>
                    <a:pt x="116" y="362"/>
                  </a:lnTo>
                  <a:lnTo>
                    <a:pt x="84" y="343"/>
                  </a:lnTo>
                  <a:lnTo>
                    <a:pt x="63" y="361"/>
                  </a:lnTo>
                  <a:lnTo>
                    <a:pt x="36" y="350"/>
                  </a:lnTo>
                  <a:lnTo>
                    <a:pt x="0" y="242"/>
                  </a:lnTo>
                  <a:lnTo>
                    <a:pt x="29" y="175"/>
                  </a:lnTo>
                  <a:lnTo>
                    <a:pt x="12" y="130"/>
                  </a:lnTo>
                  <a:lnTo>
                    <a:pt x="30" y="102"/>
                  </a:lnTo>
                  <a:lnTo>
                    <a:pt x="65" y="102"/>
                  </a:lnTo>
                  <a:lnTo>
                    <a:pt x="103" y="59"/>
                  </a:lnTo>
                  <a:lnTo>
                    <a:pt x="116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81" name="Oval 158"/>
          <p:cNvSpPr>
            <a:spLocks noChangeArrowheads="1"/>
          </p:cNvSpPr>
          <p:nvPr/>
        </p:nvSpPr>
        <p:spPr bwMode="auto">
          <a:xfrm>
            <a:off x="1377950" y="3435350"/>
            <a:ext cx="139700" cy="139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Rectangle 159"/>
          <p:cNvSpPr>
            <a:spLocks noChangeArrowheads="1"/>
          </p:cNvSpPr>
          <p:nvPr/>
        </p:nvSpPr>
        <p:spPr bwMode="auto">
          <a:xfrm>
            <a:off x="1144588" y="3117850"/>
            <a:ext cx="758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 b="1" i="1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WSIN</a:t>
            </a:r>
          </a:p>
        </p:txBody>
      </p:sp>
    </p:spTree>
    <p:extLst>
      <p:ext uri="{BB962C8B-B14F-4D97-AF65-F5344CB8AC3E}">
        <p14:creationId xmlns:p14="http://schemas.microsoft.com/office/powerpoint/2010/main" val="702233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Mid-States Organized Crime Information Center</a:t>
            </a:r>
            <a:r>
              <a:rPr lang="en-US" sz="3200" baseline="300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®</a:t>
            </a:r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(MOCIC)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1600200"/>
            <a:ext cx="8001000" cy="4525963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One of the six regional RISS centers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Established in 1980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Provides services to member agencies from nine states throughout the Midwest, as well as the Canadian province of Manitoba</a:t>
            </a:r>
          </a:p>
          <a:p>
            <a:pPr marL="0" indent="0">
              <a:buNone/>
            </a:pP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921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Mid-States Organized Crime Information Center</a:t>
            </a:r>
            <a:r>
              <a:rPr lang="en-US" sz="3200" baseline="300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®</a:t>
            </a:r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(MOCIC)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1600200"/>
            <a:ext cx="8077200" cy="4525963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Over 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1,600 member agencies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More than 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13,000 officers </a:t>
            </a: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with direct access to MOCIC/RISS services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1643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accent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*stats from June 2013</a:t>
            </a:r>
            <a:endParaRPr lang="en-US" sz="1000" i="1" dirty="0">
              <a:solidFill>
                <a:schemeClr val="accent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521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MOCIC Region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AutoShape 79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05400" y="5638800"/>
            <a:ext cx="304800" cy="304800"/>
          </a:xfrm>
          <a:prstGeom prst="star5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362200" y="1295400"/>
            <a:ext cx="4554538" cy="4879975"/>
            <a:chOff x="2362200" y="1295400"/>
            <a:chExt cx="4554538" cy="4879975"/>
          </a:xfrm>
        </p:grpSpPr>
        <p:grpSp>
          <p:nvGrpSpPr>
            <p:cNvPr id="18" name="Group 60"/>
            <p:cNvGrpSpPr>
              <a:grpSpLocks/>
            </p:cNvGrpSpPr>
            <p:nvPr/>
          </p:nvGrpSpPr>
          <p:grpSpPr bwMode="auto">
            <a:xfrm>
              <a:off x="2362200" y="1295400"/>
              <a:ext cx="4554538" cy="4879975"/>
              <a:chOff x="1872" y="1008"/>
              <a:chExt cx="2287" cy="2450"/>
            </a:xfrm>
            <a:solidFill>
              <a:schemeClr val="accent2"/>
            </a:solidFill>
          </p:grpSpPr>
          <p:sp>
            <p:nvSpPr>
              <p:cNvPr id="29" name="Freeform 44"/>
              <p:cNvSpPr>
                <a:spLocks/>
              </p:cNvSpPr>
              <p:nvPr/>
            </p:nvSpPr>
            <p:spPr bwMode="auto">
              <a:xfrm>
                <a:off x="2029" y="1173"/>
                <a:ext cx="974" cy="608"/>
              </a:xfrm>
              <a:custGeom>
                <a:avLst/>
                <a:gdLst>
                  <a:gd name="T0" fmla="*/ 7 w 478"/>
                  <a:gd name="T1" fmla="*/ 0 h 298"/>
                  <a:gd name="T2" fmla="*/ 404 w 478"/>
                  <a:gd name="T3" fmla="*/ 16 h 298"/>
                  <a:gd name="T4" fmla="*/ 433 w 478"/>
                  <a:gd name="T5" fmla="*/ 101 h 298"/>
                  <a:gd name="T6" fmla="*/ 460 w 478"/>
                  <a:gd name="T7" fmla="*/ 167 h 298"/>
                  <a:gd name="T8" fmla="*/ 477 w 478"/>
                  <a:gd name="T9" fmla="*/ 273 h 298"/>
                  <a:gd name="T10" fmla="*/ 464 w 478"/>
                  <a:gd name="T11" fmla="*/ 297 h 298"/>
                  <a:gd name="T12" fmla="*/ 318 w 478"/>
                  <a:gd name="T13" fmla="*/ 291 h 298"/>
                  <a:gd name="T14" fmla="*/ 0 w 478"/>
                  <a:gd name="T15" fmla="*/ 279 h 298"/>
                  <a:gd name="T16" fmla="*/ 7 w 478"/>
                  <a:gd name="T1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8" h="298">
                    <a:moveTo>
                      <a:pt x="7" y="0"/>
                    </a:moveTo>
                    <a:lnTo>
                      <a:pt x="404" y="16"/>
                    </a:lnTo>
                    <a:lnTo>
                      <a:pt x="433" y="101"/>
                    </a:lnTo>
                    <a:lnTo>
                      <a:pt x="460" y="167"/>
                    </a:lnTo>
                    <a:lnTo>
                      <a:pt x="477" y="273"/>
                    </a:lnTo>
                    <a:lnTo>
                      <a:pt x="464" y="297"/>
                    </a:lnTo>
                    <a:lnTo>
                      <a:pt x="318" y="291"/>
                    </a:lnTo>
                    <a:lnTo>
                      <a:pt x="0" y="279"/>
                    </a:lnTo>
                    <a:lnTo>
                      <a:pt x="7" y="0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45"/>
              <p:cNvSpPr>
                <a:spLocks/>
              </p:cNvSpPr>
              <p:nvPr/>
            </p:nvSpPr>
            <p:spPr bwMode="auto">
              <a:xfrm>
                <a:off x="1994" y="1738"/>
                <a:ext cx="1030" cy="707"/>
              </a:xfrm>
              <a:custGeom>
                <a:avLst/>
                <a:gdLst>
                  <a:gd name="T0" fmla="*/ 13 w 505"/>
                  <a:gd name="T1" fmla="*/ 0 h 347"/>
                  <a:gd name="T2" fmla="*/ 10 w 505"/>
                  <a:gd name="T3" fmla="*/ 132 h 347"/>
                  <a:gd name="T4" fmla="*/ 0 w 505"/>
                  <a:gd name="T5" fmla="*/ 286 h 347"/>
                  <a:gd name="T6" fmla="*/ 362 w 505"/>
                  <a:gd name="T7" fmla="*/ 297 h 347"/>
                  <a:gd name="T8" fmla="*/ 401 w 505"/>
                  <a:gd name="T9" fmla="*/ 319 h 347"/>
                  <a:gd name="T10" fmla="*/ 430 w 505"/>
                  <a:gd name="T11" fmla="*/ 289 h 347"/>
                  <a:gd name="T12" fmla="*/ 500 w 505"/>
                  <a:gd name="T13" fmla="*/ 346 h 347"/>
                  <a:gd name="T14" fmla="*/ 490 w 505"/>
                  <a:gd name="T15" fmla="*/ 288 h 347"/>
                  <a:gd name="T16" fmla="*/ 497 w 505"/>
                  <a:gd name="T17" fmla="*/ 242 h 347"/>
                  <a:gd name="T18" fmla="*/ 504 w 505"/>
                  <a:gd name="T19" fmla="*/ 89 h 347"/>
                  <a:gd name="T20" fmla="*/ 472 w 505"/>
                  <a:gd name="T21" fmla="*/ 56 h 347"/>
                  <a:gd name="T22" fmla="*/ 485 w 505"/>
                  <a:gd name="T23" fmla="*/ 13 h 347"/>
                  <a:gd name="T24" fmla="*/ 248 w 505"/>
                  <a:gd name="T25" fmla="*/ 8 h 347"/>
                  <a:gd name="T26" fmla="*/ 13 w 505"/>
                  <a:gd name="T27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5" h="347">
                    <a:moveTo>
                      <a:pt x="13" y="0"/>
                    </a:moveTo>
                    <a:lnTo>
                      <a:pt x="10" y="132"/>
                    </a:lnTo>
                    <a:lnTo>
                      <a:pt x="0" y="286"/>
                    </a:lnTo>
                    <a:lnTo>
                      <a:pt x="362" y="297"/>
                    </a:lnTo>
                    <a:lnTo>
                      <a:pt x="401" y="319"/>
                    </a:lnTo>
                    <a:lnTo>
                      <a:pt x="430" y="289"/>
                    </a:lnTo>
                    <a:lnTo>
                      <a:pt x="500" y="346"/>
                    </a:lnTo>
                    <a:lnTo>
                      <a:pt x="490" y="288"/>
                    </a:lnTo>
                    <a:lnTo>
                      <a:pt x="497" y="242"/>
                    </a:lnTo>
                    <a:lnTo>
                      <a:pt x="504" y="89"/>
                    </a:lnTo>
                    <a:lnTo>
                      <a:pt x="472" y="56"/>
                    </a:lnTo>
                    <a:lnTo>
                      <a:pt x="485" y="13"/>
                    </a:lnTo>
                    <a:lnTo>
                      <a:pt x="248" y="8"/>
                    </a:lnTo>
                    <a:lnTo>
                      <a:pt x="13" y="0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47"/>
              <p:cNvSpPr>
                <a:spLocks/>
              </p:cNvSpPr>
              <p:nvPr/>
            </p:nvSpPr>
            <p:spPr bwMode="auto">
              <a:xfrm>
                <a:off x="2991" y="2207"/>
                <a:ext cx="842" cy="570"/>
              </a:xfrm>
              <a:custGeom>
                <a:avLst/>
                <a:gdLst>
                  <a:gd name="T0" fmla="*/ 6 w 413"/>
                  <a:gd name="T1" fmla="*/ 9 h 280"/>
                  <a:gd name="T2" fmla="*/ 0 w 413"/>
                  <a:gd name="T3" fmla="*/ 58 h 280"/>
                  <a:gd name="T4" fmla="*/ 7 w 413"/>
                  <a:gd name="T5" fmla="*/ 110 h 280"/>
                  <a:gd name="T6" fmla="*/ 44 w 413"/>
                  <a:gd name="T7" fmla="*/ 217 h 280"/>
                  <a:gd name="T8" fmla="*/ 65 w 413"/>
                  <a:gd name="T9" fmla="*/ 274 h 280"/>
                  <a:gd name="T10" fmla="*/ 308 w 413"/>
                  <a:gd name="T11" fmla="*/ 266 h 280"/>
                  <a:gd name="T12" fmla="*/ 348 w 413"/>
                  <a:gd name="T13" fmla="*/ 279 h 280"/>
                  <a:gd name="T14" fmla="*/ 373 w 413"/>
                  <a:gd name="T15" fmla="*/ 226 h 280"/>
                  <a:gd name="T16" fmla="*/ 365 w 413"/>
                  <a:gd name="T17" fmla="*/ 187 h 280"/>
                  <a:gd name="T18" fmla="*/ 407 w 413"/>
                  <a:gd name="T19" fmla="*/ 179 h 280"/>
                  <a:gd name="T20" fmla="*/ 412 w 413"/>
                  <a:gd name="T21" fmla="*/ 118 h 280"/>
                  <a:gd name="T22" fmla="*/ 388 w 413"/>
                  <a:gd name="T23" fmla="*/ 91 h 280"/>
                  <a:gd name="T24" fmla="*/ 347 w 413"/>
                  <a:gd name="T25" fmla="*/ 64 h 280"/>
                  <a:gd name="T26" fmla="*/ 356 w 413"/>
                  <a:gd name="T27" fmla="*/ 27 h 280"/>
                  <a:gd name="T28" fmla="*/ 339 w 413"/>
                  <a:gd name="T29" fmla="*/ 0 h 280"/>
                  <a:gd name="T30" fmla="*/ 248 w 413"/>
                  <a:gd name="T31" fmla="*/ 3 h 280"/>
                  <a:gd name="T32" fmla="*/ 155 w 413"/>
                  <a:gd name="T33" fmla="*/ 6 h 280"/>
                  <a:gd name="T34" fmla="*/ 6 w 413"/>
                  <a:gd name="T35" fmla="*/ 9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3" h="280">
                    <a:moveTo>
                      <a:pt x="6" y="9"/>
                    </a:moveTo>
                    <a:lnTo>
                      <a:pt x="0" y="58"/>
                    </a:lnTo>
                    <a:lnTo>
                      <a:pt x="7" y="110"/>
                    </a:lnTo>
                    <a:lnTo>
                      <a:pt x="44" y="217"/>
                    </a:lnTo>
                    <a:lnTo>
                      <a:pt x="65" y="274"/>
                    </a:lnTo>
                    <a:lnTo>
                      <a:pt x="308" y="266"/>
                    </a:lnTo>
                    <a:lnTo>
                      <a:pt x="348" y="279"/>
                    </a:lnTo>
                    <a:lnTo>
                      <a:pt x="373" y="226"/>
                    </a:lnTo>
                    <a:lnTo>
                      <a:pt x="365" y="187"/>
                    </a:lnTo>
                    <a:lnTo>
                      <a:pt x="407" y="179"/>
                    </a:lnTo>
                    <a:lnTo>
                      <a:pt x="412" y="118"/>
                    </a:lnTo>
                    <a:lnTo>
                      <a:pt x="388" y="91"/>
                    </a:lnTo>
                    <a:lnTo>
                      <a:pt x="347" y="64"/>
                    </a:lnTo>
                    <a:lnTo>
                      <a:pt x="356" y="27"/>
                    </a:lnTo>
                    <a:lnTo>
                      <a:pt x="339" y="0"/>
                    </a:lnTo>
                    <a:lnTo>
                      <a:pt x="248" y="3"/>
                    </a:lnTo>
                    <a:lnTo>
                      <a:pt x="155" y="6"/>
                    </a:lnTo>
                    <a:lnTo>
                      <a:pt x="6" y="9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48"/>
              <p:cNvSpPr>
                <a:spLocks/>
              </p:cNvSpPr>
              <p:nvPr/>
            </p:nvSpPr>
            <p:spPr bwMode="auto">
              <a:xfrm>
                <a:off x="1929" y="1061"/>
                <a:ext cx="974" cy="605"/>
              </a:xfrm>
              <a:custGeom>
                <a:avLst/>
                <a:gdLst>
                  <a:gd name="T0" fmla="*/ 7 w 478"/>
                  <a:gd name="T1" fmla="*/ 0 h 297"/>
                  <a:gd name="T2" fmla="*/ 404 w 478"/>
                  <a:gd name="T3" fmla="*/ 16 h 297"/>
                  <a:gd name="T4" fmla="*/ 433 w 478"/>
                  <a:gd name="T5" fmla="*/ 101 h 297"/>
                  <a:gd name="T6" fmla="*/ 459 w 478"/>
                  <a:gd name="T7" fmla="*/ 167 h 297"/>
                  <a:gd name="T8" fmla="*/ 477 w 478"/>
                  <a:gd name="T9" fmla="*/ 272 h 297"/>
                  <a:gd name="T10" fmla="*/ 464 w 478"/>
                  <a:gd name="T11" fmla="*/ 296 h 297"/>
                  <a:gd name="T12" fmla="*/ 318 w 478"/>
                  <a:gd name="T13" fmla="*/ 290 h 297"/>
                  <a:gd name="T14" fmla="*/ 0 w 478"/>
                  <a:gd name="T15" fmla="*/ 278 h 297"/>
                  <a:gd name="T16" fmla="*/ 7 w 478"/>
                  <a:gd name="T17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8" h="297">
                    <a:moveTo>
                      <a:pt x="7" y="0"/>
                    </a:moveTo>
                    <a:lnTo>
                      <a:pt x="404" y="16"/>
                    </a:lnTo>
                    <a:lnTo>
                      <a:pt x="433" y="101"/>
                    </a:lnTo>
                    <a:lnTo>
                      <a:pt x="459" y="167"/>
                    </a:lnTo>
                    <a:lnTo>
                      <a:pt x="477" y="272"/>
                    </a:lnTo>
                    <a:lnTo>
                      <a:pt x="464" y="296"/>
                    </a:lnTo>
                    <a:lnTo>
                      <a:pt x="318" y="290"/>
                    </a:lnTo>
                    <a:lnTo>
                      <a:pt x="0" y="278"/>
                    </a:lnTo>
                    <a:lnTo>
                      <a:pt x="7" y="0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49"/>
              <p:cNvSpPr>
                <a:spLocks/>
              </p:cNvSpPr>
              <p:nvPr/>
            </p:nvSpPr>
            <p:spPr bwMode="auto">
              <a:xfrm>
                <a:off x="1892" y="1626"/>
                <a:ext cx="1032" cy="709"/>
              </a:xfrm>
              <a:custGeom>
                <a:avLst/>
                <a:gdLst>
                  <a:gd name="T0" fmla="*/ 14 w 506"/>
                  <a:gd name="T1" fmla="*/ 0 h 348"/>
                  <a:gd name="T2" fmla="*/ 11 w 506"/>
                  <a:gd name="T3" fmla="*/ 132 h 348"/>
                  <a:gd name="T4" fmla="*/ 0 w 506"/>
                  <a:gd name="T5" fmla="*/ 286 h 348"/>
                  <a:gd name="T6" fmla="*/ 363 w 506"/>
                  <a:gd name="T7" fmla="*/ 297 h 348"/>
                  <a:gd name="T8" fmla="*/ 402 w 506"/>
                  <a:gd name="T9" fmla="*/ 319 h 348"/>
                  <a:gd name="T10" fmla="*/ 431 w 506"/>
                  <a:gd name="T11" fmla="*/ 289 h 348"/>
                  <a:gd name="T12" fmla="*/ 501 w 506"/>
                  <a:gd name="T13" fmla="*/ 347 h 348"/>
                  <a:gd name="T14" fmla="*/ 491 w 506"/>
                  <a:gd name="T15" fmla="*/ 288 h 348"/>
                  <a:gd name="T16" fmla="*/ 498 w 506"/>
                  <a:gd name="T17" fmla="*/ 243 h 348"/>
                  <a:gd name="T18" fmla="*/ 505 w 506"/>
                  <a:gd name="T19" fmla="*/ 90 h 348"/>
                  <a:gd name="T20" fmla="*/ 473 w 506"/>
                  <a:gd name="T21" fmla="*/ 56 h 348"/>
                  <a:gd name="T22" fmla="*/ 486 w 506"/>
                  <a:gd name="T23" fmla="*/ 13 h 348"/>
                  <a:gd name="T24" fmla="*/ 249 w 506"/>
                  <a:gd name="T25" fmla="*/ 8 h 348"/>
                  <a:gd name="T26" fmla="*/ 14 w 506"/>
                  <a:gd name="T2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6" h="348">
                    <a:moveTo>
                      <a:pt x="14" y="0"/>
                    </a:moveTo>
                    <a:lnTo>
                      <a:pt x="11" y="132"/>
                    </a:lnTo>
                    <a:lnTo>
                      <a:pt x="0" y="286"/>
                    </a:lnTo>
                    <a:lnTo>
                      <a:pt x="363" y="297"/>
                    </a:lnTo>
                    <a:lnTo>
                      <a:pt x="402" y="319"/>
                    </a:lnTo>
                    <a:lnTo>
                      <a:pt x="431" y="289"/>
                    </a:lnTo>
                    <a:lnTo>
                      <a:pt x="501" y="347"/>
                    </a:lnTo>
                    <a:lnTo>
                      <a:pt x="491" y="288"/>
                    </a:lnTo>
                    <a:lnTo>
                      <a:pt x="498" y="243"/>
                    </a:lnTo>
                    <a:lnTo>
                      <a:pt x="505" y="90"/>
                    </a:lnTo>
                    <a:lnTo>
                      <a:pt x="473" y="56"/>
                    </a:lnTo>
                    <a:lnTo>
                      <a:pt x="486" y="13"/>
                    </a:lnTo>
                    <a:lnTo>
                      <a:pt x="249" y="8"/>
                    </a:lnTo>
                    <a:lnTo>
                      <a:pt x="14" y="0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50"/>
              <p:cNvSpPr>
                <a:spLocks/>
              </p:cNvSpPr>
              <p:nvPr/>
            </p:nvSpPr>
            <p:spPr bwMode="auto">
              <a:xfrm>
                <a:off x="1872" y="2200"/>
                <a:ext cx="1215" cy="581"/>
              </a:xfrm>
              <a:custGeom>
                <a:avLst/>
                <a:gdLst>
                  <a:gd name="T0" fmla="*/ 10 w 596"/>
                  <a:gd name="T1" fmla="*/ 0 h 285"/>
                  <a:gd name="T2" fmla="*/ 0 w 596"/>
                  <a:gd name="T3" fmla="*/ 183 h 285"/>
                  <a:gd name="T4" fmla="*/ 134 w 596"/>
                  <a:gd name="T5" fmla="*/ 189 h 285"/>
                  <a:gd name="T6" fmla="*/ 132 w 596"/>
                  <a:gd name="T7" fmla="*/ 278 h 285"/>
                  <a:gd name="T8" fmla="*/ 314 w 596"/>
                  <a:gd name="T9" fmla="*/ 279 h 285"/>
                  <a:gd name="T10" fmla="*/ 476 w 596"/>
                  <a:gd name="T11" fmla="*/ 280 h 285"/>
                  <a:gd name="T12" fmla="*/ 595 w 596"/>
                  <a:gd name="T13" fmla="*/ 284 h 285"/>
                  <a:gd name="T14" fmla="*/ 559 w 596"/>
                  <a:gd name="T15" fmla="*/ 206 h 285"/>
                  <a:gd name="T16" fmla="*/ 534 w 596"/>
                  <a:gd name="T17" fmla="*/ 132 h 285"/>
                  <a:gd name="T18" fmla="*/ 508 w 596"/>
                  <a:gd name="T19" fmla="*/ 58 h 285"/>
                  <a:gd name="T20" fmla="*/ 442 w 596"/>
                  <a:gd name="T21" fmla="*/ 8 h 285"/>
                  <a:gd name="T22" fmla="*/ 410 w 596"/>
                  <a:gd name="T23" fmla="*/ 36 h 285"/>
                  <a:gd name="T24" fmla="*/ 372 w 596"/>
                  <a:gd name="T25" fmla="*/ 16 h 285"/>
                  <a:gd name="T26" fmla="*/ 210 w 596"/>
                  <a:gd name="T27" fmla="*/ 7 h 285"/>
                  <a:gd name="T28" fmla="*/ 10 w 596"/>
                  <a:gd name="T29" fmla="*/ 0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6" h="285">
                    <a:moveTo>
                      <a:pt x="10" y="0"/>
                    </a:moveTo>
                    <a:lnTo>
                      <a:pt x="0" y="183"/>
                    </a:lnTo>
                    <a:lnTo>
                      <a:pt x="134" y="189"/>
                    </a:lnTo>
                    <a:lnTo>
                      <a:pt x="132" y="278"/>
                    </a:lnTo>
                    <a:lnTo>
                      <a:pt x="314" y="279"/>
                    </a:lnTo>
                    <a:lnTo>
                      <a:pt x="476" y="280"/>
                    </a:lnTo>
                    <a:lnTo>
                      <a:pt x="595" y="284"/>
                    </a:lnTo>
                    <a:lnTo>
                      <a:pt x="559" y="206"/>
                    </a:lnTo>
                    <a:lnTo>
                      <a:pt x="534" y="132"/>
                    </a:lnTo>
                    <a:lnTo>
                      <a:pt x="508" y="58"/>
                    </a:lnTo>
                    <a:lnTo>
                      <a:pt x="442" y="8"/>
                    </a:lnTo>
                    <a:lnTo>
                      <a:pt x="410" y="36"/>
                    </a:lnTo>
                    <a:lnTo>
                      <a:pt x="372" y="16"/>
                    </a:lnTo>
                    <a:lnTo>
                      <a:pt x="210" y="7"/>
                    </a:lnTo>
                    <a:lnTo>
                      <a:pt x="10" y="0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51"/>
              <p:cNvSpPr>
                <a:spLocks/>
              </p:cNvSpPr>
              <p:nvPr/>
            </p:nvSpPr>
            <p:spPr bwMode="auto">
              <a:xfrm>
                <a:off x="2119" y="2759"/>
                <a:ext cx="1070" cy="581"/>
              </a:xfrm>
              <a:custGeom>
                <a:avLst/>
                <a:gdLst>
                  <a:gd name="T0" fmla="*/ 9 w 525"/>
                  <a:gd name="T1" fmla="*/ 0 h 285"/>
                  <a:gd name="T2" fmla="*/ 5 w 525"/>
                  <a:gd name="T3" fmla="*/ 159 h 285"/>
                  <a:gd name="T4" fmla="*/ 0 w 525"/>
                  <a:gd name="T5" fmla="*/ 272 h 285"/>
                  <a:gd name="T6" fmla="*/ 524 w 525"/>
                  <a:gd name="T7" fmla="*/ 284 h 285"/>
                  <a:gd name="T8" fmla="*/ 518 w 525"/>
                  <a:gd name="T9" fmla="*/ 139 h 285"/>
                  <a:gd name="T10" fmla="*/ 518 w 525"/>
                  <a:gd name="T11" fmla="*/ 84 h 285"/>
                  <a:gd name="T12" fmla="*/ 475 w 525"/>
                  <a:gd name="T13" fmla="*/ 51 h 285"/>
                  <a:gd name="T14" fmla="*/ 489 w 525"/>
                  <a:gd name="T15" fmla="*/ 21 h 285"/>
                  <a:gd name="T16" fmla="*/ 471 w 525"/>
                  <a:gd name="T17" fmla="*/ 5 h 285"/>
                  <a:gd name="T18" fmla="*/ 234 w 525"/>
                  <a:gd name="T19" fmla="*/ 4 h 285"/>
                  <a:gd name="T20" fmla="*/ 9 w 525"/>
                  <a:gd name="T21" fmla="*/ 0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5" h="285">
                    <a:moveTo>
                      <a:pt x="9" y="0"/>
                    </a:moveTo>
                    <a:lnTo>
                      <a:pt x="5" y="159"/>
                    </a:lnTo>
                    <a:lnTo>
                      <a:pt x="0" y="272"/>
                    </a:lnTo>
                    <a:lnTo>
                      <a:pt x="524" y="284"/>
                    </a:lnTo>
                    <a:lnTo>
                      <a:pt x="518" y="139"/>
                    </a:lnTo>
                    <a:lnTo>
                      <a:pt x="518" y="84"/>
                    </a:lnTo>
                    <a:lnTo>
                      <a:pt x="475" y="51"/>
                    </a:lnTo>
                    <a:lnTo>
                      <a:pt x="489" y="21"/>
                    </a:lnTo>
                    <a:lnTo>
                      <a:pt x="471" y="5"/>
                    </a:lnTo>
                    <a:lnTo>
                      <a:pt x="234" y="4"/>
                    </a:lnTo>
                    <a:lnTo>
                      <a:pt x="9" y="0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52"/>
              <p:cNvSpPr>
                <a:spLocks/>
              </p:cNvSpPr>
              <p:nvPr/>
            </p:nvSpPr>
            <p:spPr bwMode="auto">
              <a:xfrm>
                <a:off x="2750" y="1008"/>
                <a:ext cx="956" cy="1113"/>
              </a:xfrm>
              <a:custGeom>
                <a:avLst/>
                <a:gdLst>
                  <a:gd name="T0" fmla="*/ 0 w 469"/>
                  <a:gd name="T1" fmla="*/ 40 h 546"/>
                  <a:gd name="T2" fmla="*/ 123 w 469"/>
                  <a:gd name="T3" fmla="*/ 42 h 546"/>
                  <a:gd name="T4" fmla="*/ 123 w 469"/>
                  <a:gd name="T5" fmla="*/ 0 h 546"/>
                  <a:gd name="T6" fmla="*/ 150 w 469"/>
                  <a:gd name="T7" fmla="*/ 13 h 546"/>
                  <a:gd name="T8" fmla="*/ 154 w 469"/>
                  <a:gd name="T9" fmla="*/ 47 h 546"/>
                  <a:gd name="T10" fmla="*/ 212 w 469"/>
                  <a:gd name="T11" fmla="*/ 82 h 546"/>
                  <a:gd name="T12" fmla="*/ 231 w 469"/>
                  <a:gd name="T13" fmla="*/ 67 h 546"/>
                  <a:gd name="T14" fmla="*/ 265 w 469"/>
                  <a:gd name="T15" fmla="*/ 68 h 546"/>
                  <a:gd name="T16" fmla="*/ 291 w 469"/>
                  <a:gd name="T17" fmla="*/ 100 h 546"/>
                  <a:gd name="T18" fmla="*/ 309 w 469"/>
                  <a:gd name="T19" fmla="*/ 88 h 546"/>
                  <a:gd name="T20" fmla="*/ 360 w 469"/>
                  <a:gd name="T21" fmla="*/ 102 h 546"/>
                  <a:gd name="T22" fmla="*/ 379 w 469"/>
                  <a:gd name="T23" fmla="*/ 79 h 546"/>
                  <a:gd name="T24" fmla="*/ 410 w 469"/>
                  <a:gd name="T25" fmla="*/ 97 h 546"/>
                  <a:gd name="T26" fmla="*/ 468 w 469"/>
                  <a:gd name="T27" fmla="*/ 96 h 546"/>
                  <a:gd name="T28" fmla="*/ 374 w 469"/>
                  <a:gd name="T29" fmla="*/ 163 h 546"/>
                  <a:gd name="T30" fmla="*/ 326 w 469"/>
                  <a:gd name="T31" fmla="*/ 222 h 546"/>
                  <a:gd name="T32" fmla="*/ 334 w 469"/>
                  <a:gd name="T33" fmla="*/ 308 h 546"/>
                  <a:gd name="T34" fmla="*/ 301 w 469"/>
                  <a:gd name="T35" fmla="*/ 342 h 546"/>
                  <a:gd name="T36" fmla="*/ 314 w 469"/>
                  <a:gd name="T37" fmla="*/ 368 h 546"/>
                  <a:gd name="T38" fmla="*/ 312 w 469"/>
                  <a:gd name="T39" fmla="*/ 432 h 546"/>
                  <a:gd name="T40" fmla="*/ 343 w 469"/>
                  <a:gd name="T41" fmla="*/ 432 h 546"/>
                  <a:gd name="T42" fmla="*/ 391 w 469"/>
                  <a:gd name="T43" fmla="*/ 479 h 546"/>
                  <a:gd name="T44" fmla="*/ 410 w 469"/>
                  <a:gd name="T45" fmla="*/ 535 h 546"/>
                  <a:gd name="T46" fmla="*/ 77 w 469"/>
                  <a:gd name="T47" fmla="*/ 545 h 546"/>
                  <a:gd name="T48" fmla="*/ 81 w 469"/>
                  <a:gd name="T49" fmla="*/ 395 h 546"/>
                  <a:gd name="T50" fmla="*/ 53 w 469"/>
                  <a:gd name="T51" fmla="*/ 360 h 546"/>
                  <a:gd name="T52" fmla="*/ 63 w 469"/>
                  <a:gd name="T53" fmla="*/ 321 h 546"/>
                  <a:gd name="T54" fmla="*/ 75 w 469"/>
                  <a:gd name="T55" fmla="*/ 298 h 546"/>
                  <a:gd name="T56" fmla="*/ 55 w 469"/>
                  <a:gd name="T57" fmla="*/ 194 h 546"/>
                  <a:gd name="T58" fmla="*/ 29 w 469"/>
                  <a:gd name="T59" fmla="*/ 125 h 546"/>
                  <a:gd name="T60" fmla="*/ 0 w 469"/>
                  <a:gd name="T61" fmla="*/ 4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69" h="546">
                    <a:moveTo>
                      <a:pt x="0" y="40"/>
                    </a:moveTo>
                    <a:lnTo>
                      <a:pt x="123" y="42"/>
                    </a:lnTo>
                    <a:lnTo>
                      <a:pt x="123" y="0"/>
                    </a:lnTo>
                    <a:lnTo>
                      <a:pt x="150" y="13"/>
                    </a:lnTo>
                    <a:lnTo>
                      <a:pt x="154" y="47"/>
                    </a:lnTo>
                    <a:lnTo>
                      <a:pt x="212" y="82"/>
                    </a:lnTo>
                    <a:lnTo>
                      <a:pt x="231" y="67"/>
                    </a:lnTo>
                    <a:lnTo>
                      <a:pt x="265" y="68"/>
                    </a:lnTo>
                    <a:lnTo>
                      <a:pt x="291" y="100"/>
                    </a:lnTo>
                    <a:lnTo>
                      <a:pt x="309" y="88"/>
                    </a:lnTo>
                    <a:lnTo>
                      <a:pt x="360" y="102"/>
                    </a:lnTo>
                    <a:lnTo>
                      <a:pt x="379" y="79"/>
                    </a:lnTo>
                    <a:lnTo>
                      <a:pt x="410" y="97"/>
                    </a:lnTo>
                    <a:lnTo>
                      <a:pt x="468" y="96"/>
                    </a:lnTo>
                    <a:lnTo>
                      <a:pt x="374" y="163"/>
                    </a:lnTo>
                    <a:lnTo>
                      <a:pt x="326" y="222"/>
                    </a:lnTo>
                    <a:lnTo>
                      <a:pt x="334" y="308"/>
                    </a:lnTo>
                    <a:lnTo>
                      <a:pt x="301" y="342"/>
                    </a:lnTo>
                    <a:lnTo>
                      <a:pt x="314" y="368"/>
                    </a:lnTo>
                    <a:lnTo>
                      <a:pt x="312" y="432"/>
                    </a:lnTo>
                    <a:lnTo>
                      <a:pt x="343" y="432"/>
                    </a:lnTo>
                    <a:lnTo>
                      <a:pt x="391" y="479"/>
                    </a:lnTo>
                    <a:lnTo>
                      <a:pt x="410" y="535"/>
                    </a:lnTo>
                    <a:lnTo>
                      <a:pt x="77" y="545"/>
                    </a:lnTo>
                    <a:lnTo>
                      <a:pt x="81" y="395"/>
                    </a:lnTo>
                    <a:lnTo>
                      <a:pt x="53" y="360"/>
                    </a:lnTo>
                    <a:lnTo>
                      <a:pt x="63" y="321"/>
                    </a:lnTo>
                    <a:lnTo>
                      <a:pt x="75" y="298"/>
                    </a:lnTo>
                    <a:lnTo>
                      <a:pt x="55" y="194"/>
                    </a:lnTo>
                    <a:lnTo>
                      <a:pt x="29" y="125"/>
                    </a:lnTo>
                    <a:lnTo>
                      <a:pt x="0" y="40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53"/>
              <p:cNvSpPr>
                <a:spLocks/>
              </p:cNvSpPr>
              <p:nvPr/>
            </p:nvSpPr>
            <p:spPr bwMode="auto">
              <a:xfrm>
                <a:off x="3356" y="1401"/>
                <a:ext cx="730" cy="883"/>
              </a:xfrm>
              <a:custGeom>
                <a:avLst/>
                <a:gdLst>
                  <a:gd name="T0" fmla="*/ 28 w 358"/>
                  <a:gd name="T1" fmla="*/ 28 h 433"/>
                  <a:gd name="T2" fmla="*/ 55 w 358"/>
                  <a:gd name="T3" fmla="*/ 24 h 433"/>
                  <a:gd name="T4" fmla="*/ 79 w 358"/>
                  <a:gd name="T5" fmla="*/ 25 h 433"/>
                  <a:gd name="T6" fmla="*/ 96 w 358"/>
                  <a:gd name="T7" fmla="*/ 0 h 433"/>
                  <a:gd name="T8" fmla="*/ 106 w 358"/>
                  <a:gd name="T9" fmla="*/ 32 h 433"/>
                  <a:gd name="T10" fmla="*/ 145 w 358"/>
                  <a:gd name="T11" fmla="*/ 33 h 433"/>
                  <a:gd name="T12" fmla="*/ 165 w 358"/>
                  <a:gd name="T13" fmla="*/ 62 h 433"/>
                  <a:gd name="T14" fmla="*/ 205 w 358"/>
                  <a:gd name="T15" fmla="*/ 55 h 433"/>
                  <a:gd name="T16" fmla="*/ 231 w 358"/>
                  <a:gd name="T17" fmla="*/ 74 h 433"/>
                  <a:gd name="T18" fmla="*/ 281 w 358"/>
                  <a:gd name="T19" fmla="*/ 88 h 433"/>
                  <a:gd name="T20" fmla="*/ 291 w 358"/>
                  <a:gd name="T21" fmla="*/ 110 h 433"/>
                  <a:gd name="T22" fmla="*/ 316 w 358"/>
                  <a:gd name="T23" fmla="*/ 113 h 433"/>
                  <a:gd name="T24" fmla="*/ 308 w 358"/>
                  <a:gd name="T25" fmla="*/ 135 h 433"/>
                  <a:gd name="T26" fmla="*/ 316 w 358"/>
                  <a:gd name="T27" fmla="*/ 160 h 433"/>
                  <a:gd name="T28" fmla="*/ 298 w 358"/>
                  <a:gd name="T29" fmla="*/ 193 h 433"/>
                  <a:gd name="T30" fmla="*/ 310 w 358"/>
                  <a:gd name="T31" fmla="*/ 199 h 433"/>
                  <a:gd name="T32" fmla="*/ 339 w 358"/>
                  <a:gd name="T33" fmla="*/ 164 h 433"/>
                  <a:gd name="T34" fmla="*/ 338 w 358"/>
                  <a:gd name="T35" fmla="*/ 152 h 433"/>
                  <a:gd name="T36" fmla="*/ 350 w 358"/>
                  <a:gd name="T37" fmla="*/ 147 h 433"/>
                  <a:gd name="T38" fmla="*/ 357 w 358"/>
                  <a:gd name="T39" fmla="*/ 165 h 433"/>
                  <a:gd name="T40" fmla="*/ 334 w 358"/>
                  <a:gd name="T41" fmla="*/ 188 h 433"/>
                  <a:gd name="T42" fmla="*/ 324 w 358"/>
                  <a:gd name="T43" fmla="*/ 243 h 433"/>
                  <a:gd name="T44" fmla="*/ 323 w 358"/>
                  <a:gd name="T45" fmla="*/ 335 h 433"/>
                  <a:gd name="T46" fmla="*/ 336 w 358"/>
                  <a:gd name="T47" fmla="*/ 350 h 433"/>
                  <a:gd name="T48" fmla="*/ 330 w 358"/>
                  <a:gd name="T49" fmla="*/ 408 h 433"/>
                  <a:gd name="T50" fmla="*/ 159 w 358"/>
                  <a:gd name="T51" fmla="*/ 432 h 433"/>
                  <a:gd name="T52" fmla="*/ 118 w 358"/>
                  <a:gd name="T53" fmla="*/ 405 h 433"/>
                  <a:gd name="T54" fmla="*/ 128 w 358"/>
                  <a:gd name="T55" fmla="*/ 371 h 433"/>
                  <a:gd name="T56" fmla="*/ 108 w 358"/>
                  <a:gd name="T57" fmla="*/ 333 h 433"/>
                  <a:gd name="T58" fmla="*/ 91 w 358"/>
                  <a:gd name="T59" fmla="*/ 287 h 433"/>
                  <a:gd name="T60" fmla="*/ 43 w 358"/>
                  <a:gd name="T61" fmla="*/ 239 h 433"/>
                  <a:gd name="T62" fmla="*/ 14 w 358"/>
                  <a:gd name="T63" fmla="*/ 239 h 433"/>
                  <a:gd name="T64" fmla="*/ 16 w 358"/>
                  <a:gd name="T65" fmla="*/ 176 h 433"/>
                  <a:gd name="T66" fmla="*/ 0 w 358"/>
                  <a:gd name="T67" fmla="*/ 151 h 433"/>
                  <a:gd name="T68" fmla="*/ 35 w 358"/>
                  <a:gd name="T69" fmla="*/ 115 h 433"/>
                  <a:gd name="T70" fmla="*/ 28 w 358"/>
                  <a:gd name="T71" fmla="*/ 28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58" h="433">
                    <a:moveTo>
                      <a:pt x="28" y="28"/>
                    </a:moveTo>
                    <a:lnTo>
                      <a:pt x="55" y="24"/>
                    </a:lnTo>
                    <a:lnTo>
                      <a:pt x="79" y="25"/>
                    </a:lnTo>
                    <a:lnTo>
                      <a:pt x="96" y="0"/>
                    </a:lnTo>
                    <a:lnTo>
                      <a:pt x="106" y="32"/>
                    </a:lnTo>
                    <a:lnTo>
                      <a:pt x="145" y="33"/>
                    </a:lnTo>
                    <a:lnTo>
                      <a:pt x="165" y="62"/>
                    </a:lnTo>
                    <a:lnTo>
                      <a:pt x="205" y="55"/>
                    </a:lnTo>
                    <a:lnTo>
                      <a:pt x="231" y="74"/>
                    </a:lnTo>
                    <a:lnTo>
                      <a:pt x="281" y="88"/>
                    </a:lnTo>
                    <a:lnTo>
                      <a:pt x="291" y="110"/>
                    </a:lnTo>
                    <a:lnTo>
                      <a:pt x="316" y="113"/>
                    </a:lnTo>
                    <a:lnTo>
                      <a:pt x="308" y="135"/>
                    </a:lnTo>
                    <a:lnTo>
                      <a:pt x="316" y="160"/>
                    </a:lnTo>
                    <a:lnTo>
                      <a:pt x="298" y="193"/>
                    </a:lnTo>
                    <a:lnTo>
                      <a:pt x="310" y="199"/>
                    </a:lnTo>
                    <a:lnTo>
                      <a:pt x="339" y="164"/>
                    </a:lnTo>
                    <a:lnTo>
                      <a:pt x="338" y="152"/>
                    </a:lnTo>
                    <a:lnTo>
                      <a:pt x="350" y="147"/>
                    </a:lnTo>
                    <a:lnTo>
                      <a:pt x="357" y="165"/>
                    </a:lnTo>
                    <a:lnTo>
                      <a:pt x="334" y="188"/>
                    </a:lnTo>
                    <a:lnTo>
                      <a:pt x="324" y="243"/>
                    </a:lnTo>
                    <a:lnTo>
                      <a:pt x="323" y="335"/>
                    </a:lnTo>
                    <a:lnTo>
                      <a:pt x="336" y="350"/>
                    </a:lnTo>
                    <a:lnTo>
                      <a:pt x="330" y="408"/>
                    </a:lnTo>
                    <a:lnTo>
                      <a:pt x="159" y="432"/>
                    </a:lnTo>
                    <a:lnTo>
                      <a:pt x="118" y="405"/>
                    </a:lnTo>
                    <a:lnTo>
                      <a:pt x="128" y="371"/>
                    </a:lnTo>
                    <a:lnTo>
                      <a:pt x="108" y="333"/>
                    </a:lnTo>
                    <a:lnTo>
                      <a:pt x="91" y="287"/>
                    </a:lnTo>
                    <a:lnTo>
                      <a:pt x="43" y="239"/>
                    </a:lnTo>
                    <a:lnTo>
                      <a:pt x="14" y="239"/>
                    </a:lnTo>
                    <a:lnTo>
                      <a:pt x="16" y="176"/>
                    </a:lnTo>
                    <a:lnTo>
                      <a:pt x="0" y="151"/>
                    </a:lnTo>
                    <a:lnTo>
                      <a:pt x="35" y="115"/>
                    </a:lnTo>
                    <a:lnTo>
                      <a:pt x="28" y="28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54"/>
              <p:cNvSpPr>
                <a:spLocks/>
              </p:cNvSpPr>
              <p:nvPr/>
            </p:nvSpPr>
            <p:spPr bwMode="auto">
              <a:xfrm>
                <a:off x="2891" y="2092"/>
                <a:ext cx="842" cy="575"/>
              </a:xfrm>
              <a:custGeom>
                <a:avLst/>
                <a:gdLst>
                  <a:gd name="T0" fmla="*/ 6 w 413"/>
                  <a:gd name="T1" fmla="*/ 10 h 282"/>
                  <a:gd name="T2" fmla="*/ 0 w 413"/>
                  <a:gd name="T3" fmla="*/ 59 h 282"/>
                  <a:gd name="T4" fmla="*/ 7 w 413"/>
                  <a:gd name="T5" fmla="*/ 111 h 282"/>
                  <a:gd name="T6" fmla="*/ 44 w 413"/>
                  <a:gd name="T7" fmla="*/ 218 h 282"/>
                  <a:gd name="T8" fmla="*/ 65 w 413"/>
                  <a:gd name="T9" fmla="*/ 276 h 282"/>
                  <a:gd name="T10" fmla="*/ 308 w 413"/>
                  <a:gd name="T11" fmla="*/ 267 h 282"/>
                  <a:gd name="T12" fmla="*/ 348 w 413"/>
                  <a:gd name="T13" fmla="*/ 281 h 282"/>
                  <a:gd name="T14" fmla="*/ 373 w 413"/>
                  <a:gd name="T15" fmla="*/ 226 h 282"/>
                  <a:gd name="T16" fmla="*/ 365 w 413"/>
                  <a:gd name="T17" fmla="*/ 188 h 282"/>
                  <a:gd name="T18" fmla="*/ 407 w 413"/>
                  <a:gd name="T19" fmla="*/ 180 h 282"/>
                  <a:gd name="T20" fmla="*/ 412 w 413"/>
                  <a:gd name="T21" fmla="*/ 119 h 282"/>
                  <a:gd name="T22" fmla="*/ 388 w 413"/>
                  <a:gd name="T23" fmla="*/ 92 h 282"/>
                  <a:gd name="T24" fmla="*/ 347 w 413"/>
                  <a:gd name="T25" fmla="*/ 65 h 282"/>
                  <a:gd name="T26" fmla="*/ 356 w 413"/>
                  <a:gd name="T27" fmla="*/ 28 h 282"/>
                  <a:gd name="T28" fmla="*/ 339 w 413"/>
                  <a:gd name="T29" fmla="*/ 0 h 282"/>
                  <a:gd name="T30" fmla="*/ 248 w 413"/>
                  <a:gd name="T31" fmla="*/ 3 h 282"/>
                  <a:gd name="T32" fmla="*/ 155 w 413"/>
                  <a:gd name="T33" fmla="*/ 6 h 282"/>
                  <a:gd name="T34" fmla="*/ 6 w 413"/>
                  <a:gd name="T35" fmla="*/ 1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3" h="282">
                    <a:moveTo>
                      <a:pt x="6" y="10"/>
                    </a:moveTo>
                    <a:lnTo>
                      <a:pt x="0" y="59"/>
                    </a:lnTo>
                    <a:lnTo>
                      <a:pt x="7" y="111"/>
                    </a:lnTo>
                    <a:lnTo>
                      <a:pt x="44" y="218"/>
                    </a:lnTo>
                    <a:lnTo>
                      <a:pt x="65" y="276"/>
                    </a:lnTo>
                    <a:lnTo>
                      <a:pt x="308" y="267"/>
                    </a:lnTo>
                    <a:lnTo>
                      <a:pt x="348" y="281"/>
                    </a:lnTo>
                    <a:lnTo>
                      <a:pt x="373" y="226"/>
                    </a:lnTo>
                    <a:lnTo>
                      <a:pt x="365" y="188"/>
                    </a:lnTo>
                    <a:lnTo>
                      <a:pt x="407" y="180"/>
                    </a:lnTo>
                    <a:lnTo>
                      <a:pt x="412" y="119"/>
                    </a:lnTo>
                    <a:lnTo>
                      <a:pt x="388" y="92"/>
                    </a:lnTo>
                    <a:lnTo>
                      <a:pt x="347" y="65"/>
                    </a:lnTo>
                    <a:lnTo>
                      <a:pt x="356" y="28"/>
                    </a:lnTo>
                    <a:lnTo>
                      <a:pt x="339" y="0"/>
                    </a:lnTo>
                    <a:lnTo>
                      <a:pt x="248" y="3"/>
                    </a:lnTo>
                    <a:lnTo>
                      <a:pt x="155" y="6"/>
                    </a:lnTo>
                    <a:lnTo>
                      <a:pt x="6" y="10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55"/>
              <p:cNvSpPr>
                <a:spLocks/>
              </p:cNvSpPr>
              <p:nvPr/>
            </p:nvSpPr>
            <p:spPr bwMode="auto">
              <a:xfrm>
                <a:off x="3556" y="2225"/>
                <a:ext cx="603" cy="1035"/>
              </a:xfrm>
              <a:custGeom>
                <a:avLst/>
                <a:gdLst>
                  <a:gd name="T0" fmla="*/ 60 w 296"/>
                  <a:gd name="T1" fmla="*/ 26 h 508"/>
                  <a:gd name="T2" fmla="*/ 231 w 296"/>
                  <a:gd name="T3" fmla="*/ 0 h 508"/>
                  <a:gd name="T4" fmla="*/ 257 w 296"/>
                  <a:gd name="T5" fmla="*/ 63 h 508"/>
                  <a:gd name="T6" fmla="*/ 286 w 296"/>
                  <a:gd name="T7" fmla="*/ 323 h 508"/>
                  <a:gd name="T8" fmla="*/ 295 w 296"/>
                  <a:gd name="T9" fmla="*/ 357 h 508"/>
                  <a:gd name="T10" fmla="*/ 268 w 296"/>
                  <a:gd name="T11" fmla="*/ 426 h 508"/>
                  <a:gd name="T12" fmla="*/ 267 w 296"/>
                  <a:gd name="T13" fmla="*/ 473 h 508"/>
                  <a:gd name="T14" fmla="*/ 235 w 296"/>
                  <a:gd name="T15" fmla="*/ 467 h 508"/>
                  <a:gd name="T16" fmla="*/ 237 w 296"/>
                  <a:gd name="T17" fmla="*/ 507 h 508"/>
                  <a:gd name="T18" fmla="*/ 205 w 296"/>
                  <a:gd name="T19" fmla="*/ 491 h 508"/>
                  <a:gd name="T20" fmla="*/ 188 w 296"/>
                  <a:gd name="T21" fmla="*/ 496 h 508"/>
                  <a:gd name="T22" fmla="*/ 164 w 296"/>
                  <a:gd name="T23" fmla="*/ 492 h 508"/>
                  <a:gd name="T24" fmla="*/ 147 w 296"/>
                  <a:gd name="T25" fmla="*/ 431 h 508"/>
                  <a:gd name="T26" fmla="*/ 112 w 296"/>
                  <a:gd name="T27" fmla="*/ 411 h 508"/>
                  <a:gd name="T28" fmla="*/ 114 w 296"/>
                  <a:gd name="T29" fmla="*/ 346 h 508"/>
                  <a:gd name="T30" fmla="*/ 79 w 296"/>
                  <a:gd name="T31" fmla="*/ 354 h 508"/>
                  <a:gd name="T32" fmla="*/ 61 w 296"/>
                  <a:gd name="T33" fmla="*/ 306 h 508"/>
                  <a:gd name="T34" fmla="*/ 0 w 296"/>
                  <a:gd name="T35" fmla="*/ 248 h 508"/>
                  <a:gd name="T36" fmla="*/ 47 w 296"/>
                  <a:gd name="T37" fmla="*/ 162 h 508"/>
                  <a:gd name="T38" fmla="*/ 35 w 296"/>
                  <a:gd name="T39" fmla="*/ 121 h 508"/>
                  <a:gd name="T40" fmla="*/ 81 w 296"/>
                  <a:gd name="T41" fmla="*/ 114 h 508"/>
                  <a:gd name="T42" fmla="*/ 85 w 296"/>
                  <a:gd name="T43" fmla="*/ 58 h 508"/>
                  <a:gd name="T44" fmla="*/ 60 w 296"/>
                  <a:gd name="T45" fmla="*/ 26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96" h="508">
                    <a:moveTo>
                      <a:pt x="60" y="26"/>
                    </a:moveTo>
                    <a:lnTo>
                      <a:pt x="231" y="0"/>
                    </a:lnTo>
                    <a:lnTo>
                      <a:pt x="257" y="63"/>
                    </a:lnTo>
                    <a:lnTo>
                      <a:pt x="286" y="323"/>
                    </a:lnTo>
                    <a:lnTo>
                      <a:pt x="295" y="357"/>
                    </a:lnTo>
                    <a:lnTo>
                      <a:pt x="268" y="426"/>
                    </a:lnTo>
                    <a:lnTo>
                      <a:pt x="267" y="473"/>
                    </a:lnTo>
                    <a:lnTo>
                      <a:pt x="235" y="467"/>
                    </a:lnTo>
                    <a:lnTo>
                      <a:pt x="237" y="507"/>
                    </a:lnTo>
                    <a:lnTo>
                      <a:pt x="205" y="491"/>
                    </a:lnTo>
                    <a:lnTo>
                      <a:pt x="188" y="496"/>
                    </a:lnTo>
                    <a:lnTo>
                      <a:pt x="164" y="492"/>
                    </a:lnTo>
                    <a:lnTo>
                      <a:pt x="147" y="431"/>
                    </a:lnTo>
                    <a:lnTo>
                      <a:pt x="112" y="411"/>
                    </a:lnTo>
                    <a:lnTo>
                      <a:pt x="114" y="346"/>
                    </a:lnTo>
                    <a:lnTo>
                      <a:pt x="79" y="354"/>
                    </a:lnTo>
                    <a:lnTo>
                      <a:pt x="61" y="306"/>
                    </a:lnTo>
                    <a:lnTo>
                      <a:pt x="0" y="248"/>
                    </a:lnTo>
                    <a:lnTo>
                      <a:pt x="47" y="162"/>
                    </a:lnTo>
                    <a:lnTo>
                      <a:pt x="35" y="121"/>
                    </a:lnTo>
                    <a:lnTo>
                      <a:pt x="81" y="114"/>
                    </a:lnTo>
                    <a:lnTo>
                      <a:pt x="85" y="58"/>
                    </a:lnTo>
                    <a:lnTo>
                      <a:pt x="60" y="26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56"/>
              <p:cNvSpPr>
                <a:spLocks/>
              </p:cNvSpPr>
              <p:nvPr/>
            </p:nvSpPr>
            <p:spPr bwMode="auto">
              <a:xfrm>
                <a:off x="3022" y="2635"/>
                <a:ext cx="949" cy="823"/>
              </a:xfrm>
              <a:custGeom>
                <a:avLst/>
                <a:gdLst>
                  <a:gd name="T0" fmla="*/ 0 w 466"/>
                  <a:gd name="T1" fmla="*/ 10 h 404"/>
                  <a:gd name="T2" fmla="*/ 206 w 466"/>
                  <a:gd name="T3" fmla="*/ 0 h 404"/>
                  <a:gd name="T4" fmla="*/ 249 w 466"/>
                  <a:gd name="T5" fmla="*/ 1 h 404"/>
                  <a:gd name="T6" fmla="*/ 283 w 466"/>
                  <a:gd name="T7" fmla="*/ 14 h 404"/>
                  <a:gd name="T8" fmla="*/ 264 w 466"/>
                  <a:gd name="T9" fmla="*/ 47 h 404"/>
                  <a:gd name="T10" fmla="*/ 322 w 466"/>
                  <a:gd name="T11" fmla="*/ 105 h 404"/>
                  <a:gd name="T12" fmla="*/ 340 w 466"/>
                  <a:gd name="T13" fmla="*/ 153 h 404"/>
                  <a:gd name="T14" fmla="*/ 377 w 466"/>
                  <a:gd name="T15" fmla="*/ 141 h 404"/>
                  <a:gd name="T16" fmla="*/ 374 w 466"/>
                  <a:gd name="T17" fmla="*/ 208 h 404"/>
                  <a:gd name="T18" fmla="*/ 409 w 466"/>
                  <a:gd name="T19" fmla="*/ 230 h 404"/>
                  <a:gd name="T20" fmla="*/ 425 w 466"/>
                  <a:gd name="T21" fmla="*/ 289 h 404"/>
                  <a:gd name="T22" fmla="*/ 450 w 466"/>
                  <a:gd name="T23" fmla="*/ 295 h 404"/>
                  <a:gd name="T24" fmla="*/ 465 w 466"/>
                  <a:gd name="T25" fmla="*/ 320 h 404"/>
                  <a:gd name="T26" fmla="*/ 432 w 466"/>
                  <a:gd name="T27" fmla="*/ 354 h 404"/>
                  <a:gd name="T28" fmla="*/ 421 w 466"/>
                  <a:gd name="T29" fmla="*/ 393 h 404"/>
                  <a:gd name="T30" fmla="*/ 376 w 466"/>
                  <a:gd name="T31" fmla="*/ 403 h 404"/>
                  <a:gd name="T32" fmla="*/ 389 w 466"/>
                  <a:gd name="T33" fmla="*/ 360 h 404"/>
                  <a:gd name="T34" fmla="*/ 213 w 466"/>
                  <a:gd name="T35" fmla="*/ 373 h 404"/>
                  <a:gd name="T36" fmla="*/ 85 w 466"/>
                  <a:gd name="T37" fmla="*/ 386 h 404"/>
                  <a:gd name="T38" fmla="*/ 79 w 466"/>
                  <a:gd name="T39" fmla="*/ 344 h 404"/>
                  <a:gd name="T40" fmla="*/ 71 w 466"/>
                  <a:gd name="T41" fmla="*/ 215 h 404"/>
                  <a:gd name="T42" fmla="*/ 71 w 466"/>
                  <a:gd name="T43" fmla="*/ 146 h 404"/>
                  <a:gd name="T44" fmla="*/ 30 w 466"/>
                  <a:gd name="T45" fmla="*/ 113 h 404"/>
                  <a:gd name="T46" fmla="*/ 46 w 466"/>
                  <a:gd name="T47" fmla="*/ 84 h 404"/>
                  <a:gd name="T48" fmla="*/ 26 w 466"/>
                  <a:gd name="T49" fmla="*/ 68 h 404"/>
                  <a:gd name="T50" fmla="*/ 0 w 466"/>
                  <a:gd name="T5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66" h="404">
                    <a:moveTo>
                      <a:pt x="0" y="10"/>
                    </a:moveTo>
                    <a:lnTo>
                      <a:pt x="206" y="0"/>
                    </a:lnTo>
                    <a:lnTo>
                      <a:pt x="249" y="1"/>
                    </a:lnTo>
                    <a:lnTo>
                      <a:pt x="283" y="14"/>
                    </a:lnTo>
                    <a:lnTo>
                      <a:pt x="264" y="47"/>
                    </a:lnTo>
                    <a:lnTo>
                      <a:pt x="322" y="105"/>
                    </a:lnTo>
                    <a:lnTo>
                      <a:pt x="340" y="153"/>
                    </a:lnTo>
                    <a:lnTo>
                      <a:pt x="377" y="141"/>
                    </a:lnTo>
                    <a:lnTo>
                      <a:pt x="374" y="208"/>
                    </a:lnTo>
                    <a:lnTo>
                      <a:pt x="409" y="230"/>
                    </a:lnTo>
                    <a:lnTo>
                      <a:pt x="425" y="289"/>
                    </a:lnTo>
                    <a:lnTo>
                      <a:pt x="450" y="295"/>
                    </a:lnTo>
                    <a:lnTo>
                      <a:pt x="465" y="320"/>
                    </a:lnTo>
                    <a:lnTo>
                      <a:pt x="432" y="354"/>
                    </a:lnTo>
                    <a:lnTo>
                      <a:pt x="421" y="393"/>
                    </a:lnTo>
                    <a:lnTo>
                      <a:pt x="376" y="403"/>
                    </a:lnTo>
                    <a:lnTo>
                      <a:pt x="389" y="360"/>
                    </a:lnTo>
                    <a:lnTo>
                      <a:pt x="213" y="373"/>
                    </a:lnTo>
                    <a:lnTo>
                      <a:pt x="85" y="386"/>
                    </a:lnTo>
                    <a:lnTo>
                      <a:pt x="79" y="344"/>
                    </a:lnTo>
                    <a:lnTo>
                      <a:pt x="71" y="215"/>
                    </a:lnTo>
                    <a:lnTo>
                      <a:pt x="71" y="146"/>
                    </a:lnTo>
                    <a:lnTo>
                      <a:pt x="30" y="113"/>
                    </a:lnTo>
                    <a:lnTo>
                      <a:pt x="46" y="84"/>
                    </a:lnTo>
                    <a:lnTo>
                      <a:pt x="26" y="68"/>
                    </a:lnTo>
                    <a:lnTo>
                      <a:pt x="0" y="10"/>
                    </a:lnTo>
                  </a:path>
                </a:pathLst>
              </a:custGeom>
              <a:grp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" name="AutoShape 79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105400" y="5638800"/>
              <a:ext cx="304800" cy="304800"/>
            </a:xfrm>
            <a:prstGeom prst="star5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63431" y="2970841"/>
              <a:ext cx="13324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SOUTH DAKOTA</a:t>
              </a:r>
              <a:endParaRPr lang="en-US" sz="11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56851" y="1872689"/>
              <a:ext cx="1337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NORTH DAKOTA</a:t>
              </a:r>
              <a:endParaRPr lang="en-US" sz="11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86486" y="2273046"/>
              <a:ext cx="10534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MINNESOTA</a:t>
              </a:r>
              <a:endParaRPr lang="en-US" sz="11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87044" y="2749433"/>
              <a:ext cx="10550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WISCONSIN</a:t>
              </a:r>
              <a:endParaRPr lang="en-US" sz="11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91770" y="4117477"/>
              <a:ext cx="9605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NEBRASKA</a:t>
              </a:r>
              <a:endParaRPr lang="en-US" sz="11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45570" y="5230908"/>
              <a:ext cx="7729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KANSAS</a:t>
              </a:r>
              <a:endParaRPr lang="en-US" sz="11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86372" y="3868983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IOWA</a:t>
              </a:r>
              <a:endParaRPr lang="en-US" sz="11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39080" y="4379087"/>
              <a:ext cx="8322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ILLINOIS</a:t>
              </a:r>
              <a:endParaRPr lang="en-US" sz="11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84992" y="5094128"/>
              <a:ext cx="9252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MISSOURI</a:t>
              </a:r>
              <a:endParaRPr lang="en-US" sz="11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718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MOCIC Services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2400" y="1600200"/>
            <a:ext cx="4191000" cy="4525963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Analytical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Criminal Information Services (CIS)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Mobile Device Forensics</a:t>
            </a:r>
            <a:endParaRPr lang="en-US" sz="2400" dirty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Confidential Funds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Equipment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4343400" y="1600200"/>
            <a:ext cx="5181600" cy="4525963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Publications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RISSNET</a:t>
            </a:r>
            <a:r>
              <a:rPr lang="en-US" sz="2400" baseline="30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™</a:t>
            </a: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Tech Support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Training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Intelligence/Officer Safety </a:t>
            </a:r>
            <a:r>
              <a:rPr lang="en-US" sz="24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Services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285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FF99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Analytical Section</a:t>
            </a:r>
            <a:endParaRPr lang="en-US" sz="3200" dirty="0">
              <a:solidFill>
                <a:srgbClr val="FF99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Provides case support and analysis to members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Case consultations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Products/charts customized for each case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Link charts, flow charts, timelines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Courtroom graphics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Cell phone tower charts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Crime scene diagrams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Financial analysis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Photo enlargement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35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2431</TotalTime>
  <Words>1039</Words>
  <Application>Microsoft Office PowerPoint</Application>
  <PresentationFormat>On-screen Show (4:3)</PresentationFormat>
  <Paragraphs>212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Kilter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Mandy Britton</dc:creator>
  <cp:lastModifiedBy>mbritton</cp:lastModifiedBy>
  <cp:revision>134</cp:revision>
  <cp:lastPrinted>2013-06-27T14:31:04Z</cp:lastPrinted>
  <dcterms:created xsi:type="dcterms:W3CDTF">2013-05-20T12:33:01Z</dcterms:created>
  <dcterms:modified xsi:type="dcterms:W3CDTF">2014-02-24T19:11:03Z</dcterms:modified>
</cp:coreProperties>
</file>