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4B36023-F094-402B-97A7-C9006B273AB2}">
  <a:tblStyle styleName="Table_0" styleId="{F4B36023-F094-402B-97A7-C9006B273AB2}"/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4" name="Shape 3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0" name="Shape 4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1" name="Shape 4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92" name="Shape 49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6" name="Shape 5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7" name="Shape 5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88" name="Shape 58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2" name="Shape 5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3" name="Shape 5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94" name="Shape 59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9" name="Shape 5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0" name="Shape 6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01" name="Shape 60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6" name="Shape 6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7" name="Shape 6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08" name="Shape 6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3" name="Shape 6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4" name="Shape 6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15" name="Shape 61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3" name="Shape 6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4" name="Shape 6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25" name="Shape 6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9" name="Shape 6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0" name="Shape 6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31" name="Shape 6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trike="noStrike" u="none" b="0" cap="none" baseline="0" sz="28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trike="noStrike" u="none" b="0" cap="none" baseline="0" sz="24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y="-251618" x="2309018"/>
            <a:ext cy="8229600" cx="45259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 b="1" cap="small" sz="4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rtl="0" indent="0" marL="45720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rtl="0" indent="0" marL="91440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rtl="0" indent="0" marL="1371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rtl="0" indent="0" marL="18288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rtl="0" indent="0" marL="22860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rtl="0" indent="0" marL="27432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rtl="0" indent="0" marL="32004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rtl="0" indent="0" marL="3657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buClr>
                <a:schemeClr val="dk1"/>
              </a:buClr>
              <a:buFont typeface="Calibri"/>
              <a:buNone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buClr>
                <a:schemeClr val="dk1"/>
              </a:buClr>
              <a:buFont typeface="Calibri"/>
              <a:buNone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3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Jam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 gentle introduction </a:t>
            </a:r>
          </a:p>
          <a:p>
            <a:pPr algn="ctr" rtl="0" lvl="0" marR="0" indent="0" mar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to Machine Learning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Illustration: 1 nearest neighbor</a:t>
            </a:r>
          </a:p>
        </p:txBody>
      </p:sp>
      <p:sp>
        <p:nvSpPr>
          <p:cNvPr id="187" name="Shape 187"/>
          <p:cNvSpPr/>
          <p:nvPr/>
        </p:nvSpPr>
        <p:spPr>
          <a:xfrm>
            <a:off y="2743200" x="19050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88" name="Shape 188"/>
          <p:cNvSpPr/>
          <p:nvPr/>
        </p:nvSpPr>
        <p:spPr>
          <a:xfrm>
            <a:off y="3048000" x="19050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89" name="Shape 189"/>
          <p:cNvSpPr/>
          <p:nvPr/>
        </p:nvSpPr>
        <p:spPr>
          <a:xfrm>
            <a:off y="3352800" x="19050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0" name="Shape 190"/>
          <p:cNvSpPr/>
          <p:nvPr/>
        </p:nvSpPr>
        <p:spPr>
          <a:xfrm>
            <a:off y="2743200" x="2209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1" name="Shape 191"/>
          <p:cNvSpPr/>
          <p:nvPr/>
        </p:nvSpPr>
        <p:spPr>
          <a:xfrm>
            <a:off y="3048000" x="22098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2" name="Shape 192"/>
          <p:cNvSpPr/>
          <p:nvPr/>
        </p:nvSpPr>
        <p:spPr>
          <a:xfrm>
            <a:off y="3352800" x="2209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3" name="Shape 193"/>
          <p:cNvSpPr/>
          <p:nvPr/>
        </p:nvSpPr>
        <p:spPr>
          <a:xfrm>
            <a:off y="3657600" x="19050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4" name="Shape 194"/>
          <p:cNvSpPr/>
          <p:nvPr/>
        </p:nvSpPr>
        <p:spPr>
          <a:xfrm>
            <a:off y="3657600" x="2209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5" name="Shape 195"/>
          <p:cNvSpPr/>
          <p:nvPr/>
        </p:nvSpPr>
        <p:spPr>
          <a:xfrm>
            <a:off y="2743200" x="2819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6" name="Shape 196"/>
          <p:cNvSpPr/>
          <p:nvPr/>
        </p:nvSpPr>
        <p:spPr>
          <a:xfrm>
            <a:off y="3048000" x="2819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7" name="Shape 197"/>
          <p:cNvSpPr/>
          <p:nvPr/>
        </p:nvSpPr>
        <p:spPr>
          <a:xfrm>
            <a:off y="3352800" x="2819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8" name="Shape 198"/>
          <p:cNvSpPr/>
          <p:nvPr/>
        </p:nvSpPr>
        <p:spPr>
          <a:xfrm>
            <a:off y="3657600" x="2819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9" name="Shape 199"/>
          <p:cNvSpPr/>
          <p:nvPr/>
        </p:nvSpPr>
        <p:spPr>
          <a:xfrm>
            <a:off y="2743200" x="25146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0" name="Shape 200"/>
          <p:cNvSpPr/>
          <p:nvPr/>
        </p:nvSpPr>
        <p:spPr>
          <a:xfrm>
            <a:off y="3048000" x="25146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1" name="Shape 201"/>
          <p:cNvSpPr/>
          <p:nvPr/>
        </p:nvSpPr>
        <p:spPr>
          <a:xfrm>
            <a:off y="3352800" x="25146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2" name="Shape 202"/>
          <p:cNvSpPr/>
          <p:nvPr/>
        </p:nvSpPr>
        <p:spPr>
          <a:xfrm>
            <a:off y="3657600" x="25146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3" name="Shape 203"/>
          <p:cNvSpPr/>
          <p:nvPr/>
        </p:nvSpPr>
        <p:spPr>
          <a:xfrm>
            <a:off y="4038600" x="19050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4" name="Shape 204"/>
          <p:cNvSpPr/>
          <p:nvPr/>
        </p:nvSpPr>
        <p:spPr>
          <a:xfrm>
            <a:off y="4648200" x="2209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5" name="Shape 205"/>
          <p:cNvSpPr/>
          <p:nvPr/>
        </p:nvSpPr>
        <p:spPr>
          <a:xfrm>
            <a:off y="4953000" x="19050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6" name="Shape 206"/>
          <p:cNvSpPr/>
          <p:nvPr/>
        </p:nvSpPr>
        <p:spPr>
          <a:xfrm>
            <a:off y="4038600" x="2819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7" name="Shape 207"/>
          <p:cNvSpPr/>
          <p:nvPr/>
        </p:nvSpPr>
        <p:spPr>
          <a:xfrm>
            <a:off y="4953000" x="2819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8" name="Shape 208"/>
          <p:cNvSpPr/>
          <p:nvPr/>
        </p:nvSpPr>
        <p:spPr>
          <a:xfrm>
            <a:off y="4038600" x="25146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9" name="Shape 209"/>
          <p:cNvSpPr/>
          <p:nvPr/>
        </p:nvSpPr>
        <p:spPr>
          <a:xfrm>
            <a:off y="4953000" x="25146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0" name="Shape 210"/>
          <p:cNvSpPr/>
          <p:nvPr/>
        </p:nvSpPr>
        <p:spPr>
          <a:xfrm>
            <a:off y="4343400" x="19050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1" name="Shape 211"/>
          <p:cNvSpPr/>
          <p:nvPr/>
        </p:nvSpPr>
        <p:spPr>
          <a:xfrm>
            <a:off y="4648200" x="19050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2" name="Shape 212"/>
          <p:cNvSpPr/>
          <p:nvPr/>
        </p:nvSpPr>
        <p:spPr>
          <a:xfrm>
            <a:off y="4953000" x="22098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3" name="Shape 213"/>
          <p:cNvSpPr/>
          <p:nvPr/>
        </p:nvSpPr>
        <p:spPr>
          <a:xfrm>
            <a:off y="4038600" x="22098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4" name="Shape 214"/>
          <p:cNvSpPr/>
          <p:nvPr/>
        </p:nvSpPr>
        <p:spPr>
          <a:xfrm>
            <a:off y="4343400" x="28194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5" name="Shape 215"/>
          <p:cNvSpPr/>
          <p:nvPr/>
        </p:nvSpPr>
        <p:spPr>
          <a:xfrm>
            <a:off y="4648200" x="28194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6" name="Shape 216"/>
          <p:cNvSpPr/>
          <p:nvPr/>
        </p:nvSpPr>
        <p:spPr>
          <a:xfrm>
            <a:off y="4343400" x="2209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7" name="Shape 217"/>
          <p:cNvSpPr/>
          <p:nvPr/>
        </p:nvSpPr>
        <p:spPr>
          <a:xfrm>
            <a:off y="4343400" x="25146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8" name="Shape 218"/>
          <p:cNvSpPr/>
          <p:nvPr/>
        </p:nvSpPr>
        <p:spPr>
          <a:xfrm>
            <a:off y="4648200" x="25146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9" name="Shape 219"/>
          <p:cNvSpPr/>
          <p:nvPr/>
        </p:nvSpPr>
        <p:spPr>
          <a:xfrm>
            <a:off y="2743200" x="477253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0" name="Shape 220"/>
          <p:cNvSpPr/>
          <p:nvPr/>
        </p:nvSpPr>
        <p:spPr>
          <a:xfrm>
            <a:off y="3048000" x="477253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1" name="Shape 221"/>
          <p:cNvSpPr/>
          <p:nvPr/>
        </p:nvSpPr>
        <p:spPr>
          <a:xfrm>
            <a:off y="3352800" x="477253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2" name="Shape 222"/>
          <p:cNvSpPr/>
          <p:nvPr/>
        </p:nvSpPr>
        <p:spPr>
          <a:xfrm>
            <a:off y="2743200" x="507733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3" name="Shape 223"/>
          <p:cNvSpPr/>
          <p:nvPr/>
        </p:nvSpPr>
        <p:spPr>
          <a:xfrm>
            <a:off y="3352800" x="507733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4" name="Shape 224"/>
          <p:cNvSpPr/>
          <p:nvPr/>
        </p:nvSpPr>
        <p:spPr>
          <a:xfrm>
            <a:off y="3657600" x="477253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5" name="Shape 225"/>
          <p:cNvSpPr/>
          <p:nvPr/>
        </p:nvSpPr>
        <p:spPr>
          <a:xfrm>
            <a:off y="3657600" x="507733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6" name="Shape 226"/>
          <p:cNvSpPr/>
          <p:nvPr/>
        </p:nvSpPr>
        <p:spPr>
          <a:xfrm>
            <a:off y="2743200" x="568693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7" name="Shape 227"/>
          <p:cNvSpPr/>
          <p:nvPr/>
        </p:nvSpPr>
        <p:spPr>
          <a:xfrm>
            <a:off y="3048000" x="568693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8" name="Shape 228"/>
          <p:cNvSpPr/>
          <p:nvPr/>
        </p:nvSpPr>
        <p:spPr>
          <a:xfrm>
            <a:off y="3352800" x="568693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9" name="Shape 229"/>
          <p:cNvSpPr/>
          <p:nvPr/>
        </p:nvSpPr>
        <p:spPr>
          <a:xfrm>
            <a:off y="3657600" x="568693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30" name="Shape 230"/>
          <p:cNvSpPr/>
          <p:nvPr/>
        </p:nvSpPr>
        <p:spPr>
          <a:xfrm>
            <a:off y="2743200" x="5382133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31" name="Shape 231"/>
          <p:cNvSpPr/>
          <p:nvPr/>
        </p:nvSpPr>
        <p:spPr>
          <a:xfrm>
            <a:off y="3048000" x="5382133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32" name="Shape 232"/>
          <p:cNvSpPr/>
          <p:nvPr/>
        </p:nvSpPr>
        <p:spPr>
          <a:xfrm>
            <a:off y="3352800" x="5382133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33" name="Shape 233"/>
          <p:cNvSpPr/>
          <p:nvPr/>
        </p:nvSpPr>
        <p:spPr>
          <a:xfrm>
            <a:off y="3657600" x="5382133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34" name="Shape 234"/>
          <p:cNvSpPr/>
          <p:nvPr/>
        </p:nvSpPr>
        <p:spPr>
          <a:xfrm>
            <a:off y="3048000" x="507733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35" name="Shape 235"/>
          <p:cNvSpPr txBox="1"/>
          <p:nvPr/>
        </p:nvSpPr>
        <p:spPr>
          <a:xfrm>
            <a:off y="2743200" x="1524000"/>
            <a:ext cy="523219" cx="36740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y="4038600" x="1524000"/>
            <a:ext cy="523219" cx="36740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y="2743200" x="4391533"/>
            <a:ext cy="523219" cx="35137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y="2133600" x="1524000"/>
            <a:ext cy="523200" cx="1628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b="1"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y="2133600" x="4391521"/>
            <a:ext cy="523200" cx="2215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b="1"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Unknown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y="4419600" x="4114800"/>
            <a:ext cy="1200329" cx="455188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24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</a:t>
            </a:r>
            <a:r>
              <a:rPr sz="24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strike="noStrike" u="none" b="0" cap="none" baseline="0" sz="24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the </a:t>
            </a:r>
            <a:r>
              <a:rPr sz="24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set</a:t>
            </a: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trike="noStrike" u="none" b="0" cap="none" baseline="0" sz="24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nearest / closest to the Unknown</a:t>
            </a: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trike="noStrike" u="none" b="0" cap="none" baseline="0" sz="24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 we want to </a:t>
            </a:r>
            <a:r>
              <a:rPr sz="24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classify</a:t>
            </a:r>
            <a:r>
              <a:rPr strike="noStrike" u="none" b="0" cap="none" baseline="0" sz="24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“close” mean?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y="2667000" x="457200"/>
            <a:ext cy="34591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define “close” we need a distance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the distance between images as a measure for “close”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distances can be used as well 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Square root not important </a:t>
            </a:r>
            <a:r>
              <a:rPr lang="en-US"/>
              <a:t>for our use case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can be omitted</a:t>
            </a:r>
          </a:p>
          <a:p>
            <a:r>
              <a:t/>
            </a:r>
          </a:p>
        </p:txBody>
      </p:sp>
      <p:sp>
        <p:nvSpPr>
          <p:cNvPr id="247" name="Shape 247"/>
          <p:cNvSpPr/>
          <p:nvPr/>
        </p:nvSpPr>
        <p:spPr>
          <a:xfrm>
            <a:off y="1985022" x="345358"/>
            <a:ext cy="453376" cx="845328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Illustration: 1 nearest neighbor</a:t>
            </a:r>
          </a:p>
        </p:txBody>
      </p:sp>
      <p:sp>
        <p:nvSpPr>
          <p:cNvPr id="253" name="Shape 253"/>
          <p:cNvSpPr/>
          <p:nvPr/>
        </p:nvSpPr>
        <p:spPr>
          <a:xfrm>
            <a:off y="2743200" x="12586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4" name="Shape 254"/>
          <p:cNvSpPr/>
          <p:nvPr/>
        </p:nvSpPr>
        <p:spPr>
          <a:xfrm>
            <a:off y="3048000" x="12586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5" name="Shape 255"/>
          <p:cNvSpPr/>
          <p:nvPr/>
        </p:nvSpPr>
        <p:spPr>
          <a:xfrm>
            <a:off y="3352800" x="12586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6" name="Shape 256"/>
          <p:cNvSpPr/>
          <p:nvPr/>
        </p:nvSpPr>
        <p:spPr>
          <a:xfrm>
            <a:off y="2743200" x="15634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7" name="Shape 257"/>
          <p:cNvSpPr/>
          <p:nvPr/>
        </p:nvSpPr>
        <p:spPr>
          <a:xfrm>
            <a:off y="3048000" x="1563412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8" name="Shape 258"/>
          <p:cNvSpPr/>
          <p:nvPr/>
        </p:nvSpPr>
        <p:spPr>
          <a:xfrm>
            <a:off y="3352800" x="15634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9" name="Shape 259"/>
          <p:cNvSpPr/>
          <p:nvPr/>
        </p:nvSpPr>
        <p:spPr>
          <a:xfrm>
            <a:off y="3657600" x="12586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60" name="Shape 260"/>
          <p:cNvSpPr/>
          <p:nvPr/>
        </p:nvSpPr>
        <p:spPr>
          <a:xfrm>
            <a:off y="3657600" x="15634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61" name="Shape 261"/>
          <p:cNvSpPr/>
          <p:nvPr/>
        </p:nvSpPr>
        <p:spPr>
          <a:xfrm>
            <a:off y="2743200" x="217301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62" name="Shape 262"/>
          <p:cNvSpPr/>
          <p:nvPr/>
        </p:nvSpPr>
        <p:spPr>
          <a:xfrm>
            <a:off y="3048000" x="217301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63" name="Shape 263"/>
          <p:cNvSpPr/>
          <p:nvPr/>
        </p:nvSpPr>
        <p:spPr>
          <a:xfrm>
            <a:off y="3352800" x="217301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64" name="Shape 264"/>
          <p:cNvSpPr/>
          <p:nvPr/>
        </p:nvSpPr>
        <p:spPr>
          <a:xfrm>
            <a:off y="3657600" x="217301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65" name="Shape 265"/>
          <p:cNvSpPr/>
          <p:nvPr/>
        </p:nvSpPr>
        <p:spPr>
          <a:xfrm>
            <a:off y="2743200" x="1868213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66" name="Shape 266"/>
          <p:cNvSpPr/>
          <p:nvPr/>
        </p:nvSpPr>
        <p:spPr>
          <a:xfrm>
            <a:off y="3048000" x="1868213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67" name="Shape 267"/>
          <p:cNvSpPr/>
          <p:nvPr/>
        </p:nvSpPr>
        <p:spPr>
          <a:xfrm>
            <a:off y="3352800" x="1868213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68" name="Shape 268"/>
          <p:cNvSpPr/>
          <p:nvPr/>
        </p:nvSpPr>
        <p:spPr>
          <a:xfrm>
            <a:off y="3657600" x="1868213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69" name="Shape 269"/>
          <p:cNvSpPr/>
          <p:nvPr/>
        </p:nvSpPr>
        <p:spPr>
          <a:xfrm>
            <a:off y="4038600" x="12586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70" name="Shape 270"/>
          <p:cNvSpPr/>
          <p:nvPr/>
        </p:nvSpPr>
        <p:spPr>
          <a:xfrm>
            <a:off y="4648200" x="15634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71" name="Shape 271"/>
          <p:cNvSpPr/>
          <p:nvPr/>
        </p:nvSpPr>
        <p:spPr>
          <a:xfrm>
            <a:off y="4953000" x="12586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72" name="Shape 272"/>
          <p:cNvSpPr/>
          <p:nvPr/>
        </p:nvSpPr>
        <p:spPr>
          <a:xfrm>
            <a:off y="4038600" x="217301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73" name="Shape 273"/>
          <p:cNvSpPr/>
          <p:nvPr/>
        </p:nvSpPr>
        <p:spPr>
          <a:xfrm>
            <a:off y="4953000" x="217301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74" name="Shape 274"/>
          <p:cNvSpPr/>
          <p:nvPr/>
        </p:nvSpPr>
        <p:spPr>
          <a:xfrm>
            <a:off y="4038600" x="1868213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75" name="Shape 275"/>
          <p:cNvSpPr/>
          <p:nvPr/>
        </p:nvSpPr>
        <p:spPr>
          <a:xfrm>
            <a:off y="4953000" x="1868213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76" name="Shape 276"/>
          <p:cNvSpPr/>
          <p:nvPr/>
        </p:nvSpPr>
        <p:spPr>
          <a:xfrm>
            <a:off y="4343400" x="1258612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77" name="Shape 277"/>
          <p:cNvSpPr/>
          <p:nvPr/>
        </p:nvSpPr>
        <p:spPr>
          <a:xfrm>
            <a:off y="4648200" x="1258612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78" name="Shape 278"/>
          <p:cNvSpPr/>
          <p:nvPr/>
        </p:nvSpPr>
        <p:spPr>
          <a:xfrm>
            <a:off y="4953000" x="1563412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79" name="Shape 279"/>
          <p:cNvSpPr/>
          <p:nvPr/>
        </p:nvSpPr>
        <p:spPr>
          <a:xfrm>
            <a:off y="4038600" x="1563412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80" name="Shape 280"/>
          <p:cNvSpPr/>
          <p:nvPr/>
        </p:nvSpPr>
        <p:spPr>
          <a:xfrm>
            <a:off y="4343400" x="2173013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81" name="Shape 281"/>
          <p:cNvSpPr/>
          <p:nvPr/>
        </p:nvSpPr>
        <p:spPr>
          <a:xfrm>
            <a:off y="4648200" x="2173013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82" name="Shape 282"/>
          <p:cNvSpPr/>
          <p:nvPr/>
        </p:nvSpPr>
        <p:spPr>
          <a:xfrm>
            <a:off y="4343400" x="15634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83" name="Shape 283"/>
          <p:cNvSpPr/>
          <p:nvPr/>
        </p:nvSpPr>
        <p:spPr>
          <a:xfrm>
            <a:off y="4343400" x="186821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84" name="Shape 284"/>
          <p:cNvSpPr/>
          <p:nvPr/>
        </p:nvSpPr>
        <p:spPr>
          <a:xfrm>
            <a:off y="4648200" x="186821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85" name="Shape 285"/>
          <p:cNvSpPr/>
          <p:nvPr/>
        </p:nvSpPr>
        <p:spPr>
          <a:xfrm>
            <a:off y="2743200" x="308741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86" name="Shape 286"/>
          <p:cNvSpPr/>
          <p:nvPr/>
        </p:nvSpPr>
        <p:spPr>
          <a:xfrm>
            <a:off y="3048000" x="308741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87" name="Shape 287"/>
          <p:cNvSpPr/>
          <p:nvPr/>
        </p:nvSpPr>
        <p:spPr>
          <a:xfrm>
            <a:off y="3352800" x="308741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88" name="Shape 288"/>
          <p:cNvSpPr/>
          <p:nvPr/>
        </p:nvSpPr>
        <p:spPr>
          <a:xfrm>
            <a:off y="2743200" x="33922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89" name="Shape 289"/>
          <p:cNvSpPr/>
          <p:nvPr/>
        </p:nvSpPr>
        <p:spPr>
          <a:xfrm>
            <a:off y="3352800" x="33922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90" name="Shape 290"/>
          <p:cNvSpPr/>
          <p:nvPr/>
        </p:nvSpPr>
        <p:spPr>
          <a:xfrm>
            <a:off y="3657600" x="308741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91" name="Shape 291"/>
          <p:cNvSpPr/>
          <p:nvPr/>
        </p:nvSpPr>
        <p:spPr>
          <a:xfrm>
            <a:off y="3657600" x="33922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92" name="Shape 292"/>
          <p:cNvSpPr/>
          <p:nvPr/>
        </p:nvSpPr>
        <p:spPr>
          <a:xfrm>
            <a:off y="2743200" x="40018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93" name="Shape 293"/>
          <p:cNvSpPr/>
          <p:nvPr/>
        </p:nvSpPr>
        <p:spPr>
          <a:xfrm>
            <a:off y="3048000" x="40018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94" name="Shape 294"/>
          <p:cNvSpPr/>
          <p:nvPr/>
        </p:nvSpPr>
        <p:spPr>
          <a:xfrm>
            <a:off y="3352800" x="40018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95" name="Shape 295"/>
          <p:cNvSpPr/>
          <p:nvPr/>
        </p:nvSpPr>
        <p:spPr>
          <a:xfrm>
            <a:off y="3657600" x="40018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96" name="Shape 296"/>
          <p:cNvSpPr/>
          <p:nvPr/>
        </p:nvSpPr>
        <p:spPr>
          <a:xfrm>
            <a:off y="2743200" x="3697012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97" name="Shape 297"/>
          <p:cNvSpPr/>
          <p:nvPr/>
        </p:nvSpPr>
        <p:spPr>
          <a:xfrm>
            <a:off y="3048000" x="3697012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98" name="Shape 298"/>
          <p:cNvSpPr/>
          <p:nvPr/>
        </p:nvSpPr>
        <p:spPr>
          <a:xfrm>
            <a:off y="3352800" x="3697012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99" name="Shape 299"/>
          <p:cNvSpPr/>
          <p:nvPr/>
        </p:nvSpPr>
        <p:spPr>
          <a:xfrm>
            <a:off y="3657600" x="3697012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00" name="Shape 300"/>
          <p:cNvSpPr/>
          <p:nvPr/>
        </p:nvSpPr>
        <p:spPr>
          <a:xfrm>
            <a:off y="3048000" x="33922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01" name="Shape 301"/>
          <p:cNvSpPr txBox="1"/>
          <p:nvPr/>
        </p:nvSpPr>
        <p:spPr>
          <a:xfrm>
            <a:off y="2743200" x="877612"/>
            <a:ext cy="523219" cx="36740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y="4038600" x="877612"/>
            <a:ext cy="523219" cx="36740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y="2743200" x="2706413"/>
            <a:ext cy="523219" cx="35137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y="2133600" x="877624"/>
            <a:ext cy="523200" cx="1677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b="1"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y="2133600" x="2706413"/>
            <a:ext cy="523219" cx="162826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Unknown</a:t>
            </a:r>
          </a:p>
        </p:txBody>
      </p:sp>
      <p:sp>
        <p:nvSpPr>
          <p:cNvPr id="306" name="Shape 306"/>
          <p:cNvSpPr/>
          <p:nvPr/>
        </p:nvSpPr>
        <p:spPr>
          <a:xfrm>
            <a:off y="2743200" x="49162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07" name="Shape 307"/>
          <p:cNvSpPr/>
          <p:nvPr/>
        </p:nvSpPr>
        <p:spPr>
          <a:xfrm>
            <a:off y="3048000" x="49162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08" name="Shape 308"/>
          <p:cNvSpPr/>
          <p:nvPr/>
        </p:nvSpPr>
        <p:spPr>
          <a:xfrm>
            <a:off y="3352800" x="49162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09" name="Shape 309"/>
          <p:cNvSpPr/>
          <p:nvPr/>
        </p:nvSpPr>
        <p:spPr>
          <a:xfrm>
            <a:off y="2743200" x="52210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10" name="Shape 310"/>
          <p:cNvSpPr/>
          <p:nvPr/>
        </p:nvSpPr>
        <p:spPr>
          <a:xfrm>
            <a:off y="3048000" x="5221012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311" name="Shape 311"/>
          <p:cNvSpPr/>
          <p:nvPr/>
        </p:nvSpPr>
        <p:spPr>
          <a:xfrm>
            <a:off y="3352800" x="52210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12" name="Shape 312"/>
          <p:cNvSpPr/>
          <p:nvPr/>
        </p:nvSpPr>
        <p:spPr>
          <a:xfrm>
            <a:off y="3657600" x="49162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13" name="Shape 313"/>
          <p:cNvSpPr/>
          <p:nvPr/>
        </p:nvSpPr>
        <p:spPr>
          <a:xfrm>
            <a:off y="3657600" x="52210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14" name="Shape 314"/>
          <p:cNvSpPr/>
          <p:nvPr/>
        </p:nvSpPr>
        <p:spPr>
          <a:xfrm>
            <a:off y="2743200" x="58306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15" name="Shape 315"/>
          <p:cNvSpPr/>
          <p:nvPr/>
        </p:nvSpPr>
        <p:spPr>
          <a:xfrm>
            <a:off y="3048000" x="58306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16" name="Shape 316"/>
          <p:cNvSpPr/>
          <p:nvPr/>
        </p:nvSpPr>
        <p:spPr>
          <a:xfrm>
            <a:off y="3352800" x="58306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17" name="Shape 317"/>
          <p:cNvSpPr/>
          <p:nvPr/>
        </p:nvSpPr>
        <p:spPr>
          <a:xfrm>
            <a:off y="3657600" x="58306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18" name="Shape 318"/>
          <p:cNvSpPr/>
          <p:nvPr/>
        </p:nvSpPr>
        <p:spPr>
          <a:xfrm>
            <a:off y="2743200" x="5525812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19" name="Shape 319"/>
          <p:cNvSpPr/>
          <p:nvPr/>
        </p:nvSpPr>
        <p:spPr>
          <a:xfrm>
            <a:off y="3048000" x="5525812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20" name="Shape 320"/>
          <p:cNvSpPr/>
          <p:nvPr/>
        </p:nvSpPr>
        <p:spPr>
          <a:xfrm>
            <a:off y="3352800" x="5525812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21" name="Shape 321"/>
          <p:cNvSpPr/>
          <p:nvPr/>
        </p:nvSpPr>
        <p:spPr>
          <a:xfrm>
            <a:off y="3657600" x="5525812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22" name="Shape 322"/>
          <p:cNvSpPr txBox="1"/>
          <p:nvPr/>
        </p:nvSpPr>
        <p:spPr>
          <a:xfrm>
            <a:off y="2743200" x="4535212"/>
            <a:ext cy="523219" cx="36740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3" name="Shape 323"/>
          <p:cNvSpPr/>
          <p:nvPr/>
        </p:nvSpPr>
        <p:spPr>
          <a:xfrm>
            <a:off y="4038600" x="49162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24" name="Shape 324"/>
          <p:cNvSpPr/>
          <p:nvPr/>
        </p:nvSpPr>
        <p:spPr>
          <a:xfrm>
            <a:off y="4648200" x="52210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25" name="Shape 325"/>
          <p:cNvSpPr/>
          <p:nvPr/>
        </p:nvSpPr>
        <p:spPr>
          <a:xfrm>
            <a:off y="4953000" x="49162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26" name="Shape 326"/>
          <p:cNvSpPr/>
          <p:nvPr/>
        </p:nvSpPr>
        <p:spPr>
          <a:xfrm>
            <a:off y="4038600" x="58306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27" name="Shape 327"/>
          <p:cNvSpPr/>
          <p:nvPr/>
        </p:nvSpPr>
        <p:spPr>
          <a:xfrm>
            <a:off y="4953000" x="58306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28" name="Shape 328"/>
          <p:cNvSpPr/>
          <p:nvPr/>
        </p:nvSpPr>
        <p:spPr>
          <a:xfrm>
            <a:off y="4038600" x="5525812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29" name="Shape 329"/>
          <p:cNvSpPr/>
          <p:nvPr/>
        </p:nvSpPr>
        <p:spPr>
          <a:xfrm>
            <a:off y="4953000" x="5525812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30" name="Shape 330"/>
          <p:cNvSpPr/>
          <p:nvPr/>
        </p:nvSpPr>
        <p:spPr>
          <a:xfrm>
            <a:off y="4343400" x="4916212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331" name="Shape 331"/>
          <p:cNvSpPr/>
          <p:nvPr/>
        </p:nvSpPr>
        <p:spPr>
          <a:xfrm>
            <a:off y="4648200" x="4916212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332" name="Shape 332"/>
          <p:cNvSpPr/>
          <p:nvPr/>
        </p:nvSpPr>
        <p:spPr>
          <a:xfrm>
            <a:off y="4953000" x="5221012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333" name="Shape 333"/>
          <p:cNvSpPr/>
          <p:nvPr/>
        </p:nvSpPr>
        <p:spPr>
          <a:xfrm>
            <a:off y="4038600" x="5221012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334" name="Shape 334"/>
          <p:cNvSpPr/>
          <p:nvPr/>
        </p:nvSpPr>
        <p:spPr>
          <a:xfrm>
            <a:off y="4343400" x="5830612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335" name="Shape 335"/>
          <p:cNvSpPr/>
          <p:nvPr/>
        </p:nvSpPr>
        <p:spPr>
          <a:xfrm>
            <a:off y="4648200" x="5830612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336" name="Shape 336"/>
          <p:cNvSpPr/>
          <p:nvPr/>
        </p:nvSpPr>
        <p:spPr>
          <a:xfrm>
            <a:off y="4343400" x="52210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37" name="Shape 337"/>
          <p:cNvSpPr/>
          <p:nvPr/>
        </p:nvSpPr>
        <p:spPr>
          <a:xfrm>
            <a:off y="4343400" x="55258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338" name="Shape 338"/>
          <p:cNvSpPr/>
          <p:nvPr/>
        </p:nvSpPr>
        <p:spPr>
          <a:xfrm>
            <a:off y="4648200" x="5525812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y="4038600" x="4535212"/>
            <a:ext cy="523219" cx="36740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y="2133600" x="4535212"/>
            <a:ext cy="523219" cx="187352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Differences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y="2133600" x="6395487"/>
            <a:ext cy="523219" cx="160377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Distances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y="2743200" x="6530005"/>
            <a:ext cy="523219" cx="105189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√255</a:t>
            </a:r>
            <a:r>
              <a:rPr strike="noStrike" u="none" b="1" cap="none" baseline="3000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y="4048780" x="6516412"/>
            <a:ext cy="954106" cx="227498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√ (255</a:t>
            </a:r>
            <a:r>
              <a:rPr strike="noStrike" u="none" b="1" cap="none" baseline="3000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+255</a:t>
            </a:r>
            <a:r>
              <a:rPr strike="noStrike" u="none" b="1" cap="none" baseline="3000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…+255</a:t>
            </a:r>
            <a:r>
              <a:rPr strike="noStrike" u="none" b="1" cap="none" baseline="3000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Illustration: 1 nearest neighbor</a:t>
            </a:r>
          </a:p>
        </p:txBody>
      </p:sp>
      <p:sp>
        <p:nvSpPr>
          <p:cNvPr id="349" name="Shape 349"/>
          <p:cNvSpPr/>
          <p:nvPr/>
        </p:nvSpPr>
        <p:spPr>
          <a:xfrm>
            <a:off y="1905000" x="7620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50" name="Shape 350"/>
          <p:cNvSpPr/>
          <p:nvPr/>
        </p:nvSpPr>
        <p:spPr>
          <a:xfrm>
            <a:off y="2209800" x="7620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51" name="Shape 351"/>
          <p:cNvSpPr/>
          <p:nvPr/>
        </p:nvSpPr>
        <p:spPr>
          <a:xfrm>
            <a:off y="2514600" x="7620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52" name="Shape 352"/>
          <p:cNvSpPr/>
          <p:nvPr/>
        </p:nvSpPr>
        <p:spPr>
          <a:xfrm>
            <a:off y="1905000" x="1066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53" name="Shape 353"/>
          <p:cNvSpPr/>
          <p:nvPr/>
        </p:nvSpPr>
        <p:spPr>
          <a:xfrm>
            <a:off y="2209800" x="10668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54" name="Shape 354"/>
          <p:cNvSpPr/>
          <p:nvPr/>
        </p:nvSpPr>
        <p:spPr>
          <a:xfrm>
            <a:off y="2514600" x="1066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55" name="Shape 355"/>
          <p:cNvSpPr/>
          <p:nvPr/>
        </p:nvSpPr>
        <p:spPr>
          <a:xfrm>
            <a:off y="2819400" x="7620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56" name="Shape 356"/>
          <p:cNvSpPr/>
          <p:nvPr/>
        </p:nvSpPr>
        <p:spPr>
          <a:xfrm>
            <a:off y="2819400" x="1066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57" name="Shape 357"/>
          <p:cNvSpPr/>
          <p:nvPr/>
        </p:nvSpPr>
        <p:spPr>
          <a:xfrm>
            <a:off y="1905000" x="1676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58" name="Shape 358"/>
          <p:cNvSpPr/>
          <p:nvPr/>
        </p:nvSpPr>
        <p:spPr>
          <a:xfrm>
            <a:off y="2209800" x="1676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59" name="Shape 359"/>
          <p:cNvSpPr/>
          <p:nvPr/>
        </p:nvSpPr>
        <p:spPr>
          <a:xfrm>
            <a:off y="2514600" x="1676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60" name="Shape 360"/>
          <p:cNvSpPr/>
          <p:nvPr/>
        </p:nvSpPr>
        <p:spPr>
          <a:xfrm>
            <a:off y="2819400" x="1676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61" name="Shape 361"/>
          <p:cNvSpPr/>
          <p:nvPr/>
        </p:nvSpPr>
        <p:spPr>
          <a:xfrm>
            <a:off y="1905000" x="13716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62" name="Shape 362"/>
          <p:cNvSpPr/>
          <p:nvPr/>
        </p:nvSpPr>
        <p:spPr>
          <a:xfrm>
            <a:off y="2209800" x="13716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63" name="Shape 363"/>
          <p:cNvSpPr/>
          <p:nvPr/>
        </p:nvSpPr>
        <p:spPr>
          <a:xfrm>
            <a:off y="2514600" x="13716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64" name="Shape 364"/>
          <p:cNvSpPr/>
          <p:nvPr/>
        </p:nvSpPr>
        <p:spPr>
          <a:xfrm>
            <a:off y="2819400" x="13716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65" name="Shape 365"/>
          <p:cNvSpPr/>
          <p:nvPr/>
        </p:nvSpPr>
        <p:spPr>
          <a:xfrm>
            <a:off y="3200400" x="7620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66" name="Shape 366"/>
          <p:cNvSpPr/>
          <p:nvPr/>
        </p:nvSpPr>
        <p:spPr>
          <a:xfrm>
            <a:off y="3810000" x="1066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67" name="Shape 367"/>
          <p:cNvSpPr/>
          <p:nvPr/>
        </p:nvSpPr>
        <p:spPr>
          <a:xfrm>
            <a:off y="4114800" x="7620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68" name="Shape 368"/>
          <p:cNvSpPr/>
          <p:nvPr/>
        </p:nvSpPr>
        <p:spPr>
          <a:xfrm>
            <a:off y="3200400" x="1676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69" name="Shape 369"/>
          <p:cNvSpPr/>
          <p:nvPr/>
        </p:nvSpPr>
        <p:spPr>
          <a:xfrm>
            <a:off y="4114800" x="1676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70" name="Shape 370"/>
          <p:cNvSpPr/>
          <p:nvPr/>
        </p:nvSpPr>
        <p:spPr>
          <a:xfrm>
            <a:off y="3200400" x="13716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71" name="Shape 371"/>
          <p:cNvSpPr/>
          <p:nvPr/>
        </p:nvSpPr>
        <p:spPr>
          <a:xfrm>
            <a:off y="4114800" x="13716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72" name="Shape 372"/>
          <p:cNvSpPr/>
          <p:nvPr/>
        </p:nvSpPr>
        <p:spPr>
          <a:xfrm>
            <a:off y="3505200" x="7620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73" name="Shape 373"/>
          <p:cNvSpPr/>
          <p:nvPr/>
        </p:nvSpPr>
        <p:spPr>
          <a:xfrm>
            <a:off y="3810000" x="7620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74" name="Shape 374"/>
          <p:cNvSpPr/>
          <p:nvPr/>
        </p:nvSpPr>
        <p:spPr>
          <a:xfrm>
            <a:off y="4114800" x="10668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75" name="Shape 375"/>
          <p:cNvSpPr/>
          <p:nvPr/>
        </p:nvSpPr>
        <p:spPr>
          <a:xfrm>
            <a:off y="3200400" x="10668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76" name="Shape 376"/>
          <p:cNvSpPr/>
          <p:nvPr/>
        </p:nvSpPr>
        <p:spPr>
          <a:xfrm>
            <a:off y="3505200" x="16764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77" name="Shape 377"/>
          <p:cNvSpPr/>
          <p:nvPr/>
        </p:nvSpPr>
        <p:spPr>
          <a:xfrm>
            <a:off y="3810000" x="16764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78" name="Shape 378"/>
          <p:cNvSpPr/>
          <p:nvPr/>
        </p:nvSpPr>
        <p:spPr>
          <a:xfrm>
            <a:off y="3505200" x="1066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79" name="Shape 379"/>
          <p:cNvSpPr/>
          <p:nvPr/>
        </p:nvSpPr>
        <p:spPr>
          <a:xfrm>
            <a:off y="3505200" x="13716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80" name="Shape 380"/>
          <p:cNvSpPr/>
          <p:nvPr/>
        </p:nvSpPr>
        <p:spPr>
          <a:xfrm>
            <a:off y="3810000" x="13716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81" name="Shape 381"/>
          <p:cNvSpPr/>
          <p:nvPr/>
        </p:nvSpPr>
        <p:spPr>
          <a:xfrm>
            <a:off y="4953000" x="73393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82" name="Shape 382"/>
          <p:cNvSpPr/>
          <p:nvPr/>
        </p:nvSpPr>
        <p:spPr>
          <a:xfrm>
            <a:off y="5257800" x="73393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83" name="Shape 383"/>
          <p:cNvSpPr/>
          <p:nvPr/>
        </p:nvSpPr>
        <p:spPr>
          <a:xfrm>
            <a:off y="5562600" x="73393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84" name="Shape 384"/>
          <p:cNvSpPr/>
          <p:nvPr/>
        </p:nvSpPr>
        <p:spPr>
          <a:xfrm>
            <a:off y="4953000" x="103873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85" name="Shape 385"/>
          <p:cNvSpPr/>
          <p:nvPr/>
        </p:nvSpPr>
        <p:spPr>
          <a:xfrm>
            <a:off y="5562600" x="103873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86" name="Shape 386"/>
          <p:cNvSpPr/>
          <p:nvPr/>
        </p:nvSpPr>
        <p:spPr>
          <a:xfrm>
            <a:off y="5867400" x="73393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87" name="Shape 387"/>
          <p:cNvSpPr/>
          <p:nvPr/>
        </p:nvSpPr>
        <p:spPr>
          <a:xfrm>
            <a:off y="5867400" x="103873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88" name="Shape 388"/>
          <p:cNvSpPr/>
          <p:nvPr/>
        </p:nvSpPr>
        <p:spPr>
          <a:xfrm>
            <a:off y="4953000" x="164833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89" name="Shape 389"/>
          <p:cNvSpPr/>
          <p:nvPr/>
        </p:nvSpPr>
        <p:spPr>
          <a:xfrm>
            <a:off y="5257800" x="164833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90" name="Shape 390"/>
          <p:cNvSpPr/>
          <p:nvPr/>
        </p:nvSpPr>
        <p:spPr>
          <a:xfrm>
            <a:off y="5562600" x="164833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91" name="Shape 391"/>
          <p:cNvSpPr/>
          <p:nvPr/>
        </p:nvSpPr>
        <p:spPr>
          <a:xfrm>
            <a:off y="5867400" x="164833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92" name="Shape 392"/>
          <p:cNvSpPr/>
          <p:nvPr/>
        </p:nvSpPr>
        <p:spPr>
          <a:xfrm>
            <a:off y="4953000" x="1343533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93" name="Shape 393"/>
          <p:cNvSpPr/>
          <p:nvPr/>
        </p:nvSpPr>
        <p:spPr>
          <a:xfrm>
            <a:off y="5257800" x="1343533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94" name="Shape 394"/>
          <p:cNvSpPr/>
          <p:nvPr/>
        </p:nvSpPr>
        <p:spPr>
          <a:xfrm>
            <a:off y="5562600" x="1343533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95" name="Shape 395"/>
          <p:cNvSpPr/>
          <p:nvPr/>
        </p:nvSpPr>
        <p:spPr>
          <a:xfrm>
            <a:off y="5867400" x="1343533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96" name="Shape 396"/>
          <p:cNvSpPr/>
          <p:nvPr/>
        </p:nvSpPr>
        <p:spPr>
          <a:xfrm>
            <a:off y="5257800" x="1038733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97" name="Shape 397"/>
          <p:cNvSpPr txBox="1"/>
          <p:nvPr/>
        </p:nvSpPr>
        <p:spPr>
          <a:xfrm>
            <a:off y="1905000" x="381000"/>
            <a:ext cy="523219" cx="36740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y="3200400" x="381000"/>
            <a:ext cy="523219" cx="36740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y="4953000" x="352934"/>
            <a:ext cy="523219" cx="35137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y="1371600" x="381000"/>
            <a:ext cy="523200" cx="1752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b="1"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y="4429780" x="352934"/>
            <a:ext cy="523219" cx="162826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Unknown</a:t>
            </a:r>
          </a:p>
        </p:txBody>
      </p:sp>
      <p:sp>
        <p:nvSpPr>
          <p:cNvPr id="402" name="Shape 402"/>
          <p:cNvSpPr/>
          <p:nvPr/>
        </p:nvSpPr>
        <p:spPr>
          <a:xfrm>
            <a:off y="1905000" x="25146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03" name="Shape 403"/>
          <p:cNvSpPr/>
          <p:nvPr/>
        </p:nvSpPr>
        <p:spPr>
          <a:xfrm>
            <a:off y="1905000" x="38100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04" name="Shape 404"/>
          <p:cNvSpPr/>
          <p:nvPr/>
        </p:nvSpPr>
        <p:spPr>
          <a:xfrm>
            <a:off y="1905000" x="5105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05" name="Shape 405"/>
          <p:cNvSpPr/>
          <p:nvPr/>
        </p:nvSpPr>
        <p:spPr>
          <a:xfrm>
            <a:off y="1905000" x="2819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06" name="Shape 406"/>
          <p:cNvSpPr/>
          <p:nvPr/>
        </p:nvSpPr>
        <p:spPr>
          <a:xfrm>
            <a:off y="1905000" x="41148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07" name="Shape 407"/>
          <p:cNvSpPr/>
          <p:nvPr/>
        </p:nvSpPr>
        <p:spPr>
          <a:xfrm>
            <a:off y="1905000" x="54102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08" name="Shape 408"/>
          <p:cNvSpPr/>
          <p:nvPr/>
        </p:nvSpPr>
        <p:spPr>
          <a:xfrm>
            <a:off y="1905000" x="6400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09" name="Shape 409"/>
          <p:cNvSpPr/>
          <p:nvPr/>
        </p:nvSpPr>
        <p:spPr>
          <a:xfrm>
            <a:off y="1905000" x="67056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10" name="Shape 410"/>
          <p:cNvSpPr/>
          <p:nvPr/>
        </p:nvSpPr>
        <p:spPr>
          <a:xfrm>
            <a:off y="1905000" x="34290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11" name="Shape 411"/>
          <p:cNvSpPr/>
          <p:nvPr/>
        </p:nvSpPr>
        <p:spPr>
          <a:xfrm>
            <a:off y="1905000" x="4724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12" name="Shape 412"/>
          <p:cNvSpPr/>
          <p:nvPr/>
        </p:nvSpPr>
        <p:spPr>
          <a:xfrm>
            <a:off y="1905000" x="6019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13" name="Shape 413"/>
          <p:cNvSpPr/>
          <p:nvPr/>
        </p:nvSpPr>
        <p:spPr>
          <a:xfrm>
            <a:off y="1905000" x="73152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14" name="Shape 414"/>
          <p:cNvSpPr/>
          <p:nvPr/>
        </p:nvSpPr>
        <p:spPr>
          <a:xfrm>
            <a:off y="1905000" x="31242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15" name="Shape 415"/>
          <p:cNvSpPr/>
          <p:nvPr/>
        </p:nvSpPr>
        <p:spPr>
          <a:xfrm>
            <a:off y="1905000" x="44196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16" name="Shape 416"/>
          <p:cNvSpPr/>
          <p:nvPr/>
        </p:nvSpPr>
        <p:spPr>
          <a:xfrm>
            <a:off y="1905000" x="57150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17" name="Shape 417"/>
          <p:cNvSpPr/>
          <p:nvPr/>
        </p:nvSpPr>
        <p:spPr>
          <a:xfrm>
            <a:off y="1905000" x="70104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18" name="Shape 418"/>
          <p:cNvSpPr txBox="1"/>
          <p:nvPr/>
        </p:nvSpPr>
        <p:spPr>
          <a:xfrm>
            <a:off y="1752600" x="2133600"/>
            <a:ext cy="523219" cx="36740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19" name="Shape 419"/>
          <p:cNvSpPr/>
          <p:nvPr/>
        </p:nvSpPr>
        <p:spPr>
          <a:xfrm>
            <a:off y="3200400" x="25146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20" name="Shape 420"/>
          <p:cNvSpPr/>
          <p:nvPr/>
        </p:nvSpPr>
        <p:spPr>
          <a:xfrm>
            <a:off y="3216583" x="54102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21" name="Shape 421"/>
          <p:cNvSpPr/>
          <p:nvPr/>
        </p:nvSpPr>
        <p:spPr>
          <a:xfrm>
            <a:off y="3216583" x="6400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22" name="Shape 422"/>
          <p:cNvSpPr/>
          <p:nvPr/>
        </p:nvSpPr>
        <p:spPr>
          <a:xfrm>
            <a:off y="3200400" x="34290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23" name="Shape 423"/>
          <p:cNvSpPr/>
          <p:nvPr/>
        </p:nvSpPr>
        <p:spPr>
          <a:xfrm>
            <a:off y="3216583" x="73152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24" name="Shape 424"/>
          <p:cNvSpPr/>
          <p:nvPr/>
        </p:nvSpPr>
        <p:spPr>
          <a:xfrm>
            <a:off y="3200400" x="31242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25" name="Shape 425"/>
          <p:cNvSpPr/>
          <p:nvPr/>
        </p:nvSpPr>
        <p:spPr>
          <a:xfrm>
            <a:off y="3216583" x="70104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26" name="Shape 426"/>
          <p:cNvSpPr/>
          <p:nvPr/>
        </p:nvSpPr>
        <p:spPr>
          <a:xfrm>
            <a:off y="3200400" x="38100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27" name="Shape 427"/>
          <p:cNvSpPr/>
          <p:nvPr/>
        </p:nvSpPr>
        <p:spPr>
          <a:xfrm>
            <a:off y="3216583" x="51054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28" name="Shape 428"/>
          <p:cNvSpPr/>
          <p:nvPr/>
        </p:nvSpPr>
        <p:spPr>
          <a:xfrm>
            <a:off y="3216583" x="67056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29" name="Shape 429"/>
          <p:cNvSpPr/>
          <p:nvPr/>
        </p:nvSpPr>
        <p:spPr>
          <a:xfrm>
            <a:off y="3200400" x="28194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30" name="Shape 430"/>
          <p:cNvSpPr/>
          <p:nvPr/>
        </p:nvSpPr>
        <p:spPr>
          <a:xfrm>
            <a:off y="3200400" x="47244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31" name="Shape 431"/>
          <p:cNvSpPr/>
          <p:nvPr/>
        </p:nvSpPr>
        <p:spPr>
          <a:xfrm>
            <a:off y="3216583" x="60198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32" name="Shape 432"/>
          <p:cNvSpPr/>
          <p:nvPr/>
        </p:nvSpPr>
        <p:spPr>
          <a:xfrm>
            <a:off y="3200400" x="4114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33" name="Shape 433"/>
          <p:cNvSpPr/>
          <p:nvPr/>
        </p:nvSpPr>
        <p:spPr>
          <a:xfrm>
            <a:off y="3200400" x="44196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34" name="Shape 434"/>
          <p:cNvSpPr/>
          <p:nvPr/>
        </p:nvSpPr>
        <p:spPr>
          <a:xfrm>
            <a:off y="3216583" x="57150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35" name="Shape 435"/>
          <p:cNvSpPr txBox="1"/>
          <p:nvPr/>
        </p:nvSpPr>
        <p:spPr>
          <a:xfrm>
            <a:off y="3048000" x="2133600"/>
            <a:ext cy="523219" cx="36740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36" name="Shape 436"/>
          <p:cNvSpPr/>
          <p:nvPr/>
        </p:nvSpPr>
        <p:spPr>
          <a:xfrm>
            <a:off y="4926701" x="2548991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37" name="Shape 437"/>
          <p:cNvSpPr/>
          <p:nvPr/>
        </p:nvSpPr>
        <p:spPr>
          <a:xfrm>
            <a:off y="4926701" x="3837648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38" name="Shape 438"/>
          <p:cNvSpPr/>
          <p:nvPr/>
        </p:nvSpPr>
        <p:spPr>
          <a:xfrm>
            <a:off y="4926701" x="5105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39" name="Shape 439"/>
          <p:cNvSpPr/>
          <p:nvPr/>
        </p:nvSpPr>
        <p:spPr>
          <a:xfrm>
            <a:off y="4926701" x="2853791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40" name="Shape 440"/>
          <p:cNvSpPr/>
          <p:nvPr/>
        </p:nvSpPr>
        <p:spPr>
          <a:xfrm>
            <a:off y="4926701" x="54102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41" name="Shape 441"/>
          <p:cNvSpPr/>
          <p:nvPr/>
        </p:nvSpPr>
        <p:spPr>
          <a:xfrm>
            <a:off y="4936142" x="6400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42" name="Shape 442"/>
          <p:cNvSpPr/>
          <p:nvPr/>
        </p:nvSpPr>
        <p:spPr>
          <a:xfrm>
            <a:off y="4936142" x="67056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43" name="Shape 443"/>
          <p:cNvSpPr/>
          <p:nvPr/>
        </p:nvSpPr>
        <p:spPr>
          <a:xfrm>
            <a:off y="4926701" x="3463391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44" name="Shape 444"/>
          <p:cNvSpPr/>
          <p:nvPr/>
        </p:nvSpPr>
        <p:spPr>
          <a:xfrm>
            <a:off y="4926701" x="4752048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45" name="Shape 445"/>
          <p:cNvSpPr/>
          <p:nvPr/>
        </p:nvSpPr>
        <p:spPr>
          <a:xfrm>
            <a:off y="4926701" x="6019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46" name="Shape 446"/>
          <p:cNvSpPr/>
          <p:nvPr/>
        </p:nvSpPr>
        <p:spPr>
          <a:xfrm>
            <a:off y="4936142" x="73152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47" name="Shape 447"/>
          <p:cNvSpPr/>
          <p:nvPr/>
        </p:nvSpPr>
        <p:spPr>
          <a:xfrm>
            <a:off y="4926701" x="3158591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48" name="Shape 448"/>
          <p:cNvSpPr/>
          <p:nvPr/>
        </p:nvSpPr>
        <p:spPr>
          <a:xfrm>
            <a:off y="4926701" x="4447248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49" name="Shape 449"/>
          <p:cNvSpPr/>
          <p:nvPr/>
        </p:nvSpPr>
        <p:spPr>
          <a:xfrm>
            <a:off y="4926701" x="57150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50" name="Shape 450"/>
          <p:cNvSpPr/>
          <p:nvPr/>
        </p:nvSpPr>
        <p:spPr>
          <a:xfrm>
            <a:off y="4936142" x="70104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51" name="Shape 451"/>
          <p:cNvSpPr/>
          <p:nvPr/>
        </p:nvSpPr>
        <p:spPr>
          <a:xfrm>
            <a:off y="4926701" x="4142448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52" name="Shape 452"/>
          <p:cNvSpPr txBox="1"/>
          <p:nvPr/>
        </p:nvSpPr>
        <p:spPr>
          <a:xfrm>
            <a:off y="4800600" x="2167991"/>
            <a:ext cy="523219" cx="35137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53" name="Shape 453"/>
          <p:cNvSpPr/>
          <p:nvPr/>
        </p:nvSpPr>
        <p:spPr>
          <a:xfrm>
            <a:off y="2276558" x="2590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54" name="Shape 454"/>
          <p:cNvSpPr/>
          <p:nvPr/>
        </p:nvSpPr>
        <p:spPr>
          <a:xfrm>
            <a:off y="2276558" x="3879457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55" name="Shape 455"/>
          <p:cNvSpPr/>
          <p:nvPr/>
        </p:nvSpPr>
        <p:spPr>
          <a:xfrm>
            <a:off y="2276558" x="5147208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56" name="Shape 456"/>
          <p:cNvSpPr/>
          <p:nvPr/>
        </p:nvSpPr>
        <p:spPr>
          <a:xfrm>
            <a:off y="2276558" x="28956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57" name="Shape 457"/>
          <p:cNvSpPr/>
          <p:nvPr/>
        </p:nvSpPr>
        <p:spPr>
          <a:xfrm>
            <a:off y="2276558" x="5452008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58" name="Shape 458"/>
          <p:cNvSpPr/>
          <p:nvPr/>
        </p:nvSpPr>
        <p:spPr>
          <a:xfrm>
            <a:off y="2286000" x="6442608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59" name="Shape 459"/>
          <p:cNvSpPr/>
          <p:nvPr/>
        </p:nvSpPr>
        <p:spPr>
          <a:xfrm>
            <a:off y="2286000" x="6747409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60" name="Shape 460"/>
          <p:cNvSpPr/>
          <p:nvPr/>
        </p:nvSpPr>
        <p:spPr>
          <a:xfrm>
            <a:off y="2276558" x="35052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61" name="Shape 461"/>
          <p:cNvSpPr/>
          <p:nvPr/>
        </p:nvSpPr>
        <p:spPr>
          <a:xfrm>
            <a:off y="2276558" x="4793857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62" name="Shape 462"/>
          <p:cNvSpPr/>
          <p:nvPr/>
        </p:nvSpPr>
        <p:spPr>
          <a:xfrm>
            <a:off y="2276558" x="6061608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63" name="Shape 463"/>
          <p:cNvSpPr/>
          <p:nvPr/>
        </p:nvSpPr>
        <p:spPr>
          <a:xfrm>
            <a:off y="2286000" x="7357009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64" name="Shape 464"/>
          <p:cNvSpPr/>
          <p:nvPr/>
        </p:nvSpPr>
        <p:spPr>
          <a:xfrm>
            <a:off y="2276558" x="32004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65" name="Shape 465"/>
          <p:cNvSpPr/>
          <p:nvPr/>
        </p:nvSpPr>
        <p:spPr>
          <a:xfrm>
            <a:off y="2276558" x="4489057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66" name="Shape 466"/>
          <p:cNvSpPr/>
          <p:nvPr/>
        </p:nvSpPr>
        <p:spPr>
          <a:xfrm>
            <a:off y="2276558" x="5756808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67" name="Shape 467"/>
          <p:cNvSpPr/>
          <p:nvPr/>
        </p:nvSpPr>
        <p:spPr>
          <a:xfrm>
            <a:off y="2286000" x="7052209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68" name="Shape 468"/>
          <p:cNvSpPr/>
          <p:nvPr/>
        </p:nvSpPr>
        <p:spPr>
          <a:xfrm>
            <a:off y="2276558" x="4184257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1" cap="none" baseline="0" sz="2000" lang="en-US" i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✓</a:t>
            </a:r>
          </a:p>
        </p:txBody>
      </p:sp>
      <p:sp>
        <p:nvSpPr>
          <p:cNvPr id="469" name="Shape 469"/>
          <p:cNvSpPr/>
          <p:nvPr/>
        </p:nvSpPr>
        <p:spPr>
          <a:xfrm>
            <a:off y="3581400" x="2590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70" name="Shape 470"/>
          <p:cNvSpPr/>
          <p:nvPr/>
        </p:nvSpPr>
        <p:spPr>
          <a:xfrm>
            <a:off y="3581400" x="3879457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✓</a:t>
            </a:r>
          </a:p>
        </p:txBody>
      </p:sp>
      <p:sp>
        <p:nvSpPr>
          <p:cNvPr id="471" name="Shape 471"/>
          <p:cNvSpPr/>
          <p:nvPr/>
        </p:nvSpPr>
        <p:spPr>
          <a:xfrm>
            <a:off y="3581400" x="5147208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✓</a:t>
            </a:r>
          </a:p>
        </p:txBody>
      </p:sp>
      <p:sp>
        <p:nvSpPr>
          <p:cNvPr id="472" name="Shape 472"/>
          <p:cNvSpPr/>
          <p:nvPr/>
        </p:nvSpPr>
        <p:spPr>
          <a:xfrm>
            <a:off y="3581400" x="28956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✓</a:t>
            </a:r>
          </a:p>
        </p:txBody>
      </p:sp>
      <p:sp>
        <p:nvSpPr>
          <p:cNvPr id="473" name="Shape 473"/>
          <p:cNvSpPr/>
          <p:nvPr/>
        </p:nvSpPr>
        <p:spPr>
          <a:xfrm>
            <a:off y="3581400" x="5452008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74" name="Shape 474"/>
          <p:cNvSpPr/>
          <p:nvPr/>
        </p:nvSpPr>
        <p:spPr>
          <a:xfrm>
            <a:off y="3590841" x="6442608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75" name="Shape 475"/>
          <p:cNvSpPr/>
          <p:nvPr/>
        </p:nvSpPr>
        <p:spPr>
          <a:xfrm>
            <a:off y="3590841" x="6747409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✓</a:t>
            </a:r>
          </a:p>
        </p:txBody>
      </p:sp>
      <p:sp>
        <p:nvSpPr>
          <p:cNvPr id="476" name="Shape 476"/>
          <p:cNvSpPr/>
          <p:nvPr/>
        </p:nvSpPr>
        <p:spPr>
          <a:xfrm>
            <a:off y="3581400" x="35052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77" name="Shape 477"/>
          <p:cNvSpPr/>
          <p:nvPr/>
        </p:nvSpPr>
        <p:spPr>
          <a:xfrm>
            <a:off y="3581400" x="4793857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✓</a:t>
            </a:r>
          </a:p>
        </p:txBody>
      </p:sp>
      <p:sp>
        <p:nvSpPr>
          <p:cNvPr id="478" name="Shape 478"/>
          <p:cNvSpPr/>
          <p:nvPr/>
        </p:nvSpPr>
        <p:spPr>
          <a:xfrm>
            <a:off y="3581400" x="6061608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✓</a:t>
            </a:r>
          </a:p>
        </p:txBody>
      </p:sp>
      <p:sp>
        <p:nvSpPr>
          <p:cNvPr id="479" name="Shape 479"/>
          <p:cNvSpPr/>
          <p:nvPr/>
        </p:nvSpPr>
        <p:spPr>
          <a:xfrm>
            <a:off y="3590841" x="7357009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80" name="Shape 480"/>
          <p:cNvSpPr/>
          <p:nvPr/>
        </p:nvSpPr>
        <p:spPr>
          <a:xfrm>
            <a:off y="3581400" x="32004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81" name="Shape 481"/>
          <p:cNvSpPr/>
          <p:nvPr/>
        </p:nvSpPr>
        <p:spPr>
          <a:xfrm>
            <a:off y="3581400" x="4489057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✓</a:t>
            </a:r>
          </a:p>
        </p:txBody>
      </p:sp>
      <p:sp>
        <p:nvSpPr>
          <p:cNvPr id="482" name="Shape 482"/>
          <p:cNvSpPr/>
          <p:nvPr/>
        </p:nvSpPr>
        <p:spPr>
          <a:xfrm>
            <a:off y="3581400" x="5756808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✓</a:t>
            </a:r>
          </a:p>
        </p:txBody>
      </p:sp>
      <p:sp>
        <p:nvSpPr>
          <p:cNvPr id="483" name="Shape 483"/>
          <p:cNvSpPr/>
          <p:nvPr/>
        </p:nvSpPr>
        <p:spPr>
          <a:xfrm>
            <a:off y="3590841" x="7052209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84" name="Shape 484"/>
          <p:cNvSpPr/>
          <p:nvPr/>
        </p:nvSpPr>
        <p:spPr>
          <a:xfrm>
            <a:off y="3581400" x="4184257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85" name="Shape 485"/>
          <p:cNvSpPr txBox="1"/>
          <p:nvPr/>
        </p:nvSpPr>
        <p:spPr>
          <a:xfrm>
            <a:off y="2590800" x="3886200"/>
            <a:ext cy="369332" cx="94288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(255-0)</a:t>
            </a:r>
            <a:r>
              <a:rPr strike="noStrike" u="none" b="0" cap="none" baseline="3000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y="3886200" x="2590800"/>
            <a:ext cy="307777" cx="77457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(255-0)</a:t>
            </a:r>
            <a:r>
              <a:rPr strike="noStrike" u="none" b="0" cap="none" baseline="30000" sz="1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y="3897867" x="3581400"/>
            <a:ext cy="307777" cx="77457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(255-0)</a:t>
            </a:r>
            <a:r>
              <a:rPr strike="noStrike" u="none" b="0" cap="none" baseline="30000" sz="1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y="3897867" x="4314912"/>
            <a:ext cy="307777" cx="77457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(0-255)</a:t>
            </a:r>
            <a:r>
              <a:rPr strike="noStrike" u="none" b="0" cap="none" baseline="30000" sz="1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y="3886200" x="5029200"/>
            <a:ext cy="307777" cx="539443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Etc…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3" name="Shape 4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Illustration: 1 nearest neighbor</a:t>
            </a:r>
          </a:p>
        </p:txBody>
      </p:sp>
      <p:sp>
        <p:nvSpPr>
          <p:cNvPr id="495" name="Shape 495"/>
          <p:cNvSpPr/>
          <p:nvPr/>
        </p:nvSpPr>
        <p:spPr>
          <a:xfrm>
            <a:off y="2743200" x="7620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96" name="Shape 496"/>
          <p:cNvSpPr/>
          <p:nvPr/>
        </p:nvSpPr>
        <p:spPr>
          <a:xfrm>
            <a:off y="3048000" x="7620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97" name="Shape 497"/>
          <p:cNvSpPr/>
          <p:nvPr/>
        </p:nvSpPr>
        <p:spPr>
          <a:xfrm>
            <a:off y="3352800" x="7620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98" name="Shape 498"/>
          <p:cNvSpPr/>
          <p:nvPr/>
        </p:nvSpPr>
        <p:spPr>
          <a:xfrm>
            <a:off y="2743200" x="1066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99" name="Shape 499"/>
          <p:cNvSpPr/>
          <p:nvPr/>
        </p:nvSpPr>
        <p:spPr>
          <a:xfrm>
            <a:off y="3048000" x="10668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00" name="Shape 500"/>
          <p:cNvSpPr/>
          <p:nvPr/>
        </p:nvSpPr>
        <p:spPr>
          <a:xfrm>
            <a:off y="3352800" x="1066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01" name="Shape 501"/>
          <p:cNvSpPr/>
          <p:nvPr/>
        </p:nvSpPr>
        <p:spPr>
          <a:xfrm>
            <a:off y="3657600" x="7620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02" name="Shape 502"/>
          <p:cNvSpPr/>
          <p:nvPr/>
        </p:nvSpPr>
        <p:spPr>
          <a:xfrm>
            <a:off y="3657600" x="1066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03" name="Shape 503"/>
          <p:cNvSpPr/>
          <p:nvPr/>
        </p:nvSpPr>
        <p:spPr>
          <a:xfrm>
            <a:off y="2743200" x="1676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04" name="Shape 504"/>
          <p:cNvSpPr/>
          <p:nvPr/>
        </p:nvSpPr>
        <p:spPr>
          <a:xfrm>
            <a:off y="3048000" x="1676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05" name="Shape 505"/>
          <p:cNvSpPr/>
          <p:nvPr/>
        </p:nvSpPr>
        <p:spPr>
          <a:xfrm>
            <a:off y="3352800" x="1676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06" name="Shape 506"/>
          <p:cNvSpPr/>
          <p:nvPr/>
        </p:nvSpPr>
        <p:spPr>
          <a:xfrm>
            <a:off y="3657600" x="1676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07" name="Shape 507"/>
          <p:cNvSpPr/>
          <p:nvPr/>
        </p:nvSpPr>
        <p:spPr>
          <a:xfrm>
            <a:off y="2743200" x="13716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08" name="Shape 508"/>
          <p:cNvSpPr/>
          <p:nvPr/>
        </p:nvSpPr>
        <p:spPr>
          <a:xfrm>
            <a:off y="3048000" x="13716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09" name="Shape 509"/>
          <p:cNvSpPr/>
          <p:nvPr/>
        </p:nvSpPr>
        <p:spPr>
          <a:xfrm>
            <a:off y="3352800" x="13716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10" name="Shape 510"/>
          <p:cNvSpPr/>
          <p:nvPr/>
        </p:nvSpPr>
        <p:spPr>
          <a:xfrm>
            <a:off y="3657600" x="13716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11" name="Shape 511"/>
          <p:cNvSpPr/>
          <p:nvPr/>
        </p:nvSpPr>
        <p:spPr>
          <a:xfrm>
            <a:off y="4038600" x="7620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12" name="Shape 512"/>
          <p:cNvSpPr/>
          <p:nvPr/>
        </p:nvSpPr>
        <p:spPr>
          <a:xfrm>
            <a:off y="4648200" x="1066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13" name="Shape 513"/>
          <p:cNvSpPr/>
          <p:nvPr/>
        </p:nvSpPr>
        <p:spPr>
          <a:xfrm>
            <a:off y="4953000" x="7620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14" name="Shape 514"/>
          <p:cNvSpPr/>
          <p:nvPr/>
        </p:nvSpPr>
        <p:spPr>
          <a:xfrm>
            <a:off y="4038600" x="1676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15" name="Shape 515"/>
          <p:cNvSpPr/>
          <p:nvPr/>
        </p:nvSpPr>
        <p:spPr>
          <a:xfrm>
            <a:off y="4953000" x="1676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16" name="Shape 516"/>
          <p:cNvSpPr/>
          <p:nvPr/>
        </p:nvSpPr>
        <p:spPr>
          <a:xfrm>
            <a:off y="4038600" x="13716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17" name="Shape 517"/>
          <p:cNvSpPr/>
          <p:nvPr/>
        </p:nvSpPr>
        <p:spPr>
          <a:xfrm>
            <a:off y="4953000" x="13716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18" name="Shape 518"/>
          <p:cNvSpPr/>
          <p:nvPr/>
        </p:nvSpPr>
        <p:spPr>
          <a:xfrm>
            <a:off y="4343400" x="7620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19" name="Shape 519"/>
          <p:cNvSpPr/>
          <p:nvPr/>
        </p:nvSpPr>
        <p:spPr>
          <a:xfrm>
            <a:off y="4648200" x="7620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20" name="Shape 520"/>
          <p:cNvSpPr/>
          <p:nvPr/>
        </p:nvSpPr>
        <p:spPr>
          <a:xfrm>
            <a:off y="4953000" x="10668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21" name="Shape 521"/>
          <p:cNvSpPr/>
          <p:nvPr/>
        </p:nvSpPr>
        <p:spPr>
          <a:xfrm>
            <a:off y="4038600" x="10668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22" name="Shape 522"/>
          <p:cNvSpPr/>
          <p:nvPr/>
        </p:nvSpPr>
        <p:spPr>
          <a:xfrm>
            <a:off y="4343400" x="16764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23" name="Shape 523"/>
          <p:cNvSpPr/>
          <p:nvPr/>
        </p:nvSpPr>
        <p:spPr>
          <a:xfrm>
            <a:off y="4648200" x="16764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24" name="Shape 524"/>
          <p:cNvSpPr/>
          <p:nvPr/>
        </p:nvSpPr>
        <p:spPr>
          <a:xfrm>
            <a:off y="4343400" x="1066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25" name="Shape 525"/>
          <p:cNvSpPr/>
          <p:nvPr/>
        </p:nvSpPr>
        <p:spPr>
          <a:xfrm>
            <a:off y="4343400" x="13716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26" name="Shape 526"/>
          <p:cNvSpPr/>
          <p:nvPr/>
        </p:nvSpPr>
        <p:spPr>
          <a:xfrm>
            <a:off y="4648200" x="13716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27" name="Shape 527"/>
          <p:cNvSpPr/>
          <p:nvPr/>
        </p:nvSpPr>
        <p:spPr>
          <a:xfrm>
            <a:off y="2743200" x="2438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28" name="Shape 528"/>
          <p:cNvSpPr/>
          <p:nvPr/>
        </p:nvSpPr>
        <p:spPr>
          <a:xfrm>
            <a:off y="3048000" x="2438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29" name="Shape 529"/>
          <p:cNvSpPr/>
          <p:nvPr/>
        </p:nvSpPr>
        <p:spPr>
          <a:xfrm>
            <a:off y="3352800" x="2438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30" name="Shape 530"/>
          <p:cNvSpPr/>
          <p:nvPr/>
        </p:nvSpPr>
        <p:spPr>
          <a:xfrm>
            <a:off y="2743200" x="27432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31" name="Shape 531"/>
          <p:cNvSpPr/>
          <p:nvPr/>
        </p:nvSpPr>
        <p:spPr>
          <a:xfrm>
            <a:off y="3352800" x="27432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32" name="Shape 532"/>
          <p:cNvSpPr/>
          <p:nvPr/>
        </p:nvSpPr>
        <p:spPr>
          <a:xfrm>
            <a:off y="3657600" x="2438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33" name="Shape 533"/>
          <p:cNvSpPr/>
          <p:nvPr/>
        </p:nvSpPr>
        <p:spPr>
          <a:xfrm>
            <a:off y="3657600" x="27432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34" name="Shape 534"/>
          <p:cNvSpPr/>
          <p:nvPr/>
        </p:nvSpPr>
        <p:spPr>
          <a:xfrm>
            <a:off y="2743200" x="3352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35" name="Shape 535"/>
          <p:cNvSpPr/>
          <p:nvPr/>
        </p:nvSpPr>
        <p:spPr>
          <a:xfrm>
            <a:off y="3048000" x="3352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36" name="Shape 536"/>
          <p:cNvSpPr/>
          <p:nvPr/>
        </p:nvSpPr>
        <p:spPr>
          <a:xfrm>
            <a:off y="3352800" x="3352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37" name="Shape 537"/>
          <p:cNvSpPr/>
          <p:nvPr/>
        </p:nvSpPr>
        <p:spPr>
          <a:xfrm>
            <a:off y="3657600" x="3352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38" name="Shape 538"/>
          <p:cNvSpPr/>
          <p:nvPr/>
        </p:nvSpPr>
        <p:spPr>
          <a:xfrm>
            <a:off y="2743200" x="30480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39" name="Shape 539"/>
          <p:cNvSpPr/>
          <p:nvPr/>
        </p:nvSpPr>
        <p:spPr>
          <a:xfrm>
            <a:off y="3048000" x="30480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40" name="Shape 540"/>
          <p:cNvSpPr/>
          <p:nvPr/>
        </p:nvSpPr>
        <p:spPr>
          <a:xfrm>
            <a:off y="3352800" x="30480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41" name="Shape 541"/>
          <p:cNvSpPr/>
          <p:nvPr/>
        </p:nvSpPr>
        <p:spPr>
          <a:xfrm>
            <a:off y="3657600" x="30480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42" name="Shape 542"/>
          <p:cNvSpPr/>
          <p:nvPr/>
        </p:nvSpPr>
        <p:spPr>
          <a:xfrm>
            <a:off y="3048000" x="27432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43" name="Shape 543"/>
          <p:cNvSpPr txBox="1"/>
          <p:nvPr/>
        </p:nvSpPr>
        <p:spPr>
          <a:xfrm>
            <a:off y="2743200" x="381000"/>
            <a:ext cy="523219" cx="36740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y="4038600" x="381000"/>
            <a:ext cy="523219" cx="36740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y="2743200" x="2057400"/>
            <a:ext cy="523219" cx="35137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y="2133600" x="381000"/>
            <a:ext cy="523200" cx="1603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b="1"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y="2133600" x="2057400"/>
            <a:ext cy="523219" cx="162826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Unknown</a:t>
            </a:r>
          </a:p>
        </p:txBody>
      </p:sp>
      <p:sp>
        <p:nvSpPr>
          <p:cNvPr id="548" name="Shape 548"/>
          <p:cNvSpPr/>
          <p:nvPr/>
        </p:nvSpPr>
        <p:spPr>
          <a:xfrm>
            <a:off y="2743200" x="4114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49" name="Shape 549"/>
          <p:cNvSpPr/>
          <p:nvPr/>
        </p:nvSpPr>
        <p:spPr>
          <a:xfrm>
            <a:off y="3048000" x="4114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50" name="Shape 550"/>
          <p:cNvSpPr/>
          <p:nvPr/>
        </p:nvSpPr>
        <p:spPr>
          <a:xfrm>
            <a:off y="3352800" x="4114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51" name="Shape 551"/>
          <p:cNvSpPr/>
          <p:nvPr/>
        </p:nvSpPr>
        <p:spPr>
          <a:xfrm>
            <a:off y="2743200" x="44196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52" name="Shape 552"/>
          <p:cNvSpPr/>
          <p:nvPr/>
        </p:nvSpPr>
        <p:spPr>
          <a:xfrm>
            <a:off y="3048000" x="44196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553" name="Shape 553"/>
          <p:cNvSpPr/>
          <p:nvPr/>
        </p:nvSpPr>
        <p:spPr>
          <a:xfrm>
            <a:off y="3352800" x="44196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54" name="Shape 554"/>
          <p:cNvSpPr/>
          <p:nvPr/>
        </p:nvSpPr>
        <p:spPr>
          <a:xfrm>
            <a:off y="3657600" x="4114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55" name="Shape 555"/>
          <p:cNvSpPr/>
          <p:nvPr/>
        </p:nvSpPr>
        <p:spPr>
          <a:xfrm>
            <a:off y="3657600" x="44196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56" name="Shape 556"/>
          <p:cNvSpPr/>
          <p:nvPr/>
        </p:nvSpPr>
        <p:spPr>
          <a:xfrm>
            <a:off y="2743200" x="50292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57" name="Shape 557"/>
          <p:cNvSpPr/>
          <p:nvPr/>
        </p:nvSpPr>
        <p:spPr>
          <a:xfrm>
            <a:off y="3048000" x="50292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58" name="Shape 558"/>
          <p:cNvSpPr/>
          <p:nvPr/>
        </p:nvSpPr>
        <p:spPr>
          <a:xfrm>
            <a:off y="3352800" x="50292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59" name="Shape 559"/>
          <p:cNvSpPr/>
          <p:nvPr/>
        </p:nvSpPr>
        <p:spPr>
          <a:xfrm>
            <a:off y="3657600" x="50292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60" name="Shape 560"/>
          <p:cNvSpPr/>
          <p:nvPr/>
        </p:nvSpPr>
        <p:spPr>
          <a:xfrm>
            <a:off y="2743200" x="47244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61" name="Shape 561"/>
          <p:cNvSpPr/>
          <p:nvPr/>
        </p:nvSpPr>
        <p:spPr>
          <a:xfrm>
            <a:off y="3048000" x="47244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62" name="Shape 562"/>
          <p:cNvSpPr/>
          <p:nvPr/>
        </p:nvSpPr>
        <p:spPr>
          <a:xfrm>
            <a:off y="3352800" x="47244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63" name="Shape 563"/>
          <p:cNvSpPr/>
          <p:nvPr/>
        </p:nvSpPr>
        <p:spPr>
          <a:xfrm>
            <a:off y="3657600" x="47244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64" name="Shape 564"/>
          <p:cNvSpPr txBox="1"/>
          <p:nvPr/>
        </p:nvSpPr>
        <p:spPr>
          <a:xfrm>
            <a:off y="2743200" x="3733800"/>
            <a:ext cy="523219" cx="36740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65" name="Shape 565"/>
          <p:cNvSpPr/>
          <p:nvPr/>
        </p:nvSpPr>
        <p:spPr>
          <a:xfrm>
            <a:off y="4038600" x="4114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66" name="Shape 566"/>
          <p:cNvSpPr/>
          <p:nvPr/>
        </p:nvSpPr>
        <p:spPr>
          <a:xfrm>
            <a:off y="4648200" x="44196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67" name="Shape 567"/>
          <p:cNvSpPr/>
          <p:nvPr/>
        </p:nvSpPr>
        <p:spPr>
          <a:xfrm>
            <a:off y="4953000" x="4114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68" name="Shape 568"/>
          <p:cNvSpPr/>
          <p:nvPr/>
        </p:nvSpPr>
        <p:spPr>
          <a:xfrm>
            <a:off y="4038600" x="50292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69" name="Shape 569"/>
          <p:cNvSpPr/>
          <p:nvPr/>
        </p:nvSpPr>
        <p:spPr>
          <a:xfrm>
            <a:off y="4953000" x="50292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70" name="Shape 570"/>
          <p:cNvSpPr/>
          <p:nvPr/>
        </p:nvSpPr>
        <p:spPr>
          <a:xfrm>
            <a:off y="4038600" x="47244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71" name="Shape 571"/>
          <p:cNvSpPr/>
          <p:nvPr/>
        </p:nvSpPr>
        <p:spPr>
          <a:xfrm>
            <a:off y="4953000" x="47244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72" name="Shape 572"/>
          <p:cNvSpPr/>
          <p:nvPr/>
        </p:nvSpPr>
        <p:spPr>
          <a:xfrm>
            <a:off y="4343400" x="41148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573" name="Shape 573"/>
          <p:cNvSpPr/>
          <p:nvPr/>
        </p:nvSpPr>
        <p:spPr>
          <a:xfrm>
            <a:off y="4648200" x="41148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574" name="Shape 574"/>
          <p:cNvSpPr/>
          <p:nvPr/>
        </p:nvSpPr>
        <p:spPr>
          <a:xfrm>
            <a:off y="4953000" x="44196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575" name="Shape 575"/>
          <p:cNvSpPr/>
          <p:nvPr/>
        </p:nvSpPr>
        <p:spPr>
          <a:xfrm>
            <a:off y="4038600" x="44196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576" name="Shape 576"/>
          <p:cNvSpPr/>
          <p:nvPr/>
        </p:nvSpPr>
        <p:spPr>
          <a:xfrm>
            <a:off y="4343400" x="50292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577" name="Shape 577"/>
          <p:cNvSpPr/>
          <p:nvPr/>
        </p:nvSpPr>
        <p:spPr>
          <a:xfrm>
            <a:off y="4648200" x="50292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578" name="Shape 578"/>
          <p:cNvSpPr/>
          <p:nvPr/>
        </p:nvSpPr>
        <p:spPr>
          <a:xfrm>
            <a:off y="4343400" x="44196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79" name="Shape 579"/>
          <p:cNvSpPr/>
          <p:nvPr/>
        </p:nvSpPr>
        <p:spPr>
          <a:xfrm>
            <a:off y="4343400" x="4724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580" name="Shape 580"/>
          <p:cNvSpPr/>
          <p:nvPr/>
        </p:nvSpPr>
        <p:spPr>
          <a:xfrm>
            <a:off y="4648200" x="4724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y="4038600" x="3733800"/>
            <a:ext cy="523219" cx="36740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y="2133600" x="3733800"/>
            <a:ext cy="523219" cx="187352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Differences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y="2133600" x="5715000"/>
            <a:ext cy="523219" cx="160377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Distances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y="2590800" x="5759375"/>
            <a:ext cy="1971000" cx="314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item is closest: 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b="1"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classify our unknown as an instance of the same number: a 1</a:t>
            </a:r>
          </a:p>
        </p:txBody>
      </p:sp>
      <p:sp>
        <p:nvSpPr>
          <p:cNvPr id="585" name="Shape 585"/>
          <p:cNvSpPr/>
          <p:nvPr/>
        </p:nvSpPr>
        <p:spPr>
          <a:xfrm>
            <a:off y="4038600" x="380998"/>
            <a:ext cy="1295400" cx="5181601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9" name="Shape 5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0" name="Shape 5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y="4432200" x="563700"/>
            <a:ext cy="1732200" cx="8123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640"/>
              </a:spcBef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Handout:</a:t>
            </a:r>
          </a:p>
          <a:p>
            <a:pPr algn="ctr" rtl="0" lvl="0">
              <a:spcBef>
                <a:spcPts val="640"/>
              </a:spcBef>
              <a:buNone/>
            </a:pPr>
            <a:r>
              <a:rPr b="1"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http://is.gd/lambdajam2013learning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5" name="Shape 5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6" name="Shape 5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</a:p>
        </p:txBody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y="1600200" x="457200"/>
            <a:ext cy="19725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teams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1:00 – 2:45: code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2:45 – 3:00: prepare demo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3:00 – 4:00: demos (5 minutes each)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598" name="Shape 598"/>
          <p:cNvSpPr txBox="1"/>
          <p:nvPr/>
        </p:nvSpPr>
        <p:spPr>
          <a:xfrm>
            <a:off y="4432200" x="563700"/>
            <a:ext cy="1732200" cx="8123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64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Handout:</a:t>
            </a:r>
          </a:p>
          <a:p>
            <a:pPr algn="ctr" rtl="0" lvl="0">
              <a:spcBef>
                <a:spcPts val="64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b="1"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http://is.gd/lambdajam2013learning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2" name="Shape 6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3" name="Shape 6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Form Teams</a:t>
            </a:r>
          </a:p>
        </p:txBody>
      </p:sp>
      <p:sp>
        <p:nvSpPr>
          <p:cNvPr id="604" name="Shape 604"/>
          <p:cNvSpPr txBox="1"/>
          <p:nvPr>
            <p:ph idx="1" type="body"/>
          </p:nvPr>
        </p:nvSpPr>
        <p:spPr>
          <a:xfrm>
            <a:off y="1600200" x="457200"/>
            <a:ext cy="28940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17500" marL="45720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Lambda Jam is an opportunity to discover other languages</a:t>
            </a:r>
          </a:p>
          <a:p>
            <a:pPr algn="l" rtl="0" lvl="0" marR="0" indent="-317500" marL="45720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We need people who are ready and willing to help others learn: please come to the stage</a:t>
            </a:r>
          </a:p>
          <a:p>
            <a:pPr algn="l" rtl="0" lvl="0" marR="0" indent="-317500" marL="45720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Everyone else: pick a language, find a group!</a:t>
            </a:r>
          </a:p>
          <a:p>
            <a:pPr algn="l" rtl="0" lvl="0" marR="0" indent="-317500" marL="45720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Mentors also have language expertise and are excited to help!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605" name="Shape 605"/>
          <p:cNvSpPr txBox="1"/>
          <p:nvPr/>
        </p:nvSpPr>
        <p:spPr>
          <a:xfrm>
            <a:off y="5072175" x="563700"/>
            <a:ext cy="1732200" cx="8123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640"/>
              </a:spcBef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Handout:</a:t>
            </a:r>
          </a:p>
          <a:p>
            <a:pPr algn="ctr" rtl="0" lvl="0">
              <a:spcBef>
                <a:spcPts val="640"/>
              </a:spcBef>
              <a:buNone/>
            </a:pPr>
            <a:r>
              <a:rPr b="1"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http://is.gd/lambdajam2013learning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9" name="Shape 6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0" name="Shape 6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start coding!</a:t>
            </a:r>
          </a:p>
        </p:txBody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y="1600200" x="457200"/>
            <a:ext cy="22287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50000"/>
              </a:lnSpc>
              <a:spcBef>
                <a:spcPts val="640"/>
              </a:spcBef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 path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Euclidean distance first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1-neighbor classifier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% of examples in Validation are correctly classified?</a:t>
            </a:r>
          </a:p>
          <a:p>
            <a:r>
              <a:t/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go wild ☺</a:t>
            </a:r>
          </a:p>
          <a:p>
            <a:r>
              <a:t/>
            </a:r>
          </a:p>
        </p:txBody>
      </p:sp>
      <p:sp>
        <p:nvSpPr>
          <p:cNvPr id="612" name="Shape 612"/>
          <p:cNvSpPr txBox="1"/>
          <p:nvPr/>
        </p:nvSpPr>
        <p:spPr>
          <a:xfrm>
            <a:off y="5177225" x="563700"/>
            <a:ext cy="1732200" cx="8123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640"/>
              </a:spcBef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Handout:</a:t>
            </a:r>
          </a:p>
          <a:p>
            <a:pPr algn="ctr" rtl="0" lvl="0">
              <a:spcBef>
                <a:spcPts val="640"/>
              </a:spcBef>
              <a:buNone/>
            </a:pPr>
            <a:r>
              <a:rPr b="1"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http://is.gd/lambdajam2013learning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6" name="Shape 6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7" name="Shape 6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Better Faster Stronger</a:t>
            </a:r>
          </a:p>
        </p:txBody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y="1600200" x="457200"/>
            <a:ext cy="1049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/>
              <a:t>Different distance metric?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88541"/>
              <a:buFont typeface="Arial"/>
              <a:buChar char="•"/>
            </a:pPr>
            <a:r>
              <a:rPr lang="en-US"/>
              <a:t>Windowing? Cubic? </a:t>
            </a:r>
          </a:p>
          <a:p>
            <a:r>
              <a:t/>
            </a:r>
          </a:p>
        </p:txBody>
      </p:sp>
      <p:sp>
        <p:nvSpPr>
          <p:cNvPr id="619" name="Shape 619"/>
          <p:cNvSpPr txBox="1"/>
          <p:nvPr/>
        </p:nvSpPr>
        <p:spPr>
          <a:xfrm>
            <a:off y="5291950" x="563700"/>
            <a:ext cy="1049100" cx="8123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640"/>
              </a:spcBef>
              <a:buNone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Handout:</a:t>
            </a:r>
          </a:p>
          <a:p>
            <a:pPr algn="ctr" rtl="0" lvl="0">
              <a:spcBef>
                <a:spcPts val="640"/>
              </a:spcBef>
              <a:buNone/>
            </a:pPr>
            <a:r>
              <a:rPr b="1"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http://is.gd/lambdajam2013learning</a:t>
            </a:r>
          </a:p>
        </p:txBody>
      </p:sp>
      <p:sp>
        <p:nvSpPr>
          <p:cNvPr id="620" name="Shape 620"/>
          <p:cNvSpPr txBox="1"/>
          <p:nvPr>
            <p:ph idx="2" type="body"/>
          </p:nvPr>
        </p:nvSpPr>
        <p:spPr>
          <a:xfrm>
            <a:off y="2553200" x="563700"/>
            <a:ext cy="1049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/>
              <a:t>Bigger training set?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88541"/>
              <a:buFont typeface="Arial"/>
              <a:buChar char="•"/>
            </a:pPr>
            <a:r>
              <a:rPr lang="en-US"/>
              <a:t>Embrace the metal  \m/</a:t>
            </a:r>
          </a:p>
          <a:p>
            <a:r>
              <a:t/>
            </a:r>
          </a:p>
        </p:txBody>
      </p:sp>
      <p:sp>
        <p:nvSpPr>
          <p:cNvPr id="621" name="Shape 621"/>
          <p:cNvSpPr txBox="1"/>
          <p:nvPr>
            <p:ph idx="3" type="body"/>
          </p:nvPr>
        </p:nvSpPr>
        <p:spPr>
          <a:xfrm>
            <a:off y="3489425" x="510450"/>
            <a:ext cy="1049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/>
              <a:t>Scalability?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88541"/>
              <a:buFont typeface="Arial"/>
              <a:buChar char="•"/>
            </a:pPr>
            <a:r>
              <a:rPr lang="en-US"/>
              <a:t>Eminently parallelizable.</a:t>
            </a:r>
          </a:p>
          <a:p>
            <a:r>
              <a:t/>
            </a:r>
          </a:p>
        </p:txBody>
      </p:sp>
      <p:sp>
        <p:nvSpPr>
          <p:cNvPr id="622" name="Shape 622"/>
          <p:cNvSpPr txBox="1"/>
          <p:nvPr>
            <p:ph idx="4" type="body"/>
          </p:nvPr>
        </p:nvSpPr>
        <p:spPr>
          <a:xfrm>
            <a:off y="4347500" x="510450"/>
            <a:ext cy="1049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/>
              <a:t>Other ideas?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88541"/>
              <a:buFont typeface="Arial"/>
              <a:buChar char="•"/>
            </a:pPr>
            <a:r>
              <a:rPr lang="en-US"/>
              <a:t>More accuracy in less time is more better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goal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15000"/>
              </a:lnSpc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a real Kaggle data science contest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some code and have fun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classifier, from scratch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&amp; contrast functional languages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some Machine Learning concepts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Bonus goal: send results to Kaggle contest?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6" name="Shape 6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7" name="Shape 62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Presentations!</a:t>
            </a:r>
          </a:p>
        </p:txBody>
      </p:sp>
      <p:sp>
        <p:nvSpPr>
          <p:cNvPr id="628" name="Shape 628"/>
          <p:cNvSpPr txBox="1"/>
          <p:nvPr>
            <p:ph idx="1" type="body"/>
          </p:nvPr>
        </p:nvSpPr>
        <p:spPr>
          <a:xfrm>
            <a:off y="1600200" x="457200"/>
            <a:ext cy="50702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640"/>
              </a:spcBef>
              <a:buNone/>
            </a:pPr>
            <a:r>
              <a:rPr lang="en-US"/>
              <a:t>Post code in a gist, tweet with hashtags </a:t>
            </a:r>
            <a:r>
              <a:rPr b="1" sz="3600" lang="en-US"/>
              <a:t>#lambdajam #jamming</a:t>
            </a:r>
          </a:p>
          <a:p>
            <a:r>
              <a:t/>
            </a:r>
          </a:p>
          <a:p>
            <a:pPr algn="ctr" rtl="0" lvl="0" marR="0" indent="0" marL="0">
              <a:lnSpc>
                <a:spcPct val="150000"/>
              </a:lnSpc>
              <a:spcBef>
                <a:spcPts val="640"/>
              </a:spcBef>
              <a:buNone/>
            </a:pPr>
            <a:r>
              <a:rPr lang="en-US"/>
              <a:t>How accurate?</a:t>
            </a:r>
          </a:p>
          <a:p>
            <a:pPr algn="ctr" rtl="0" lvl="0" marR="0" indent="0" marL="0">
              <a:lnSpc>
                <a:spcPct val="150000"/>
              </a:lnSpc>
              <a:spcBef>
                <a:spcPts val="640"/>
              </a:spcBef>
              <a:buNone/>
            </a:pPr>
            <a:r>
              <a:rPr lang="en-US"/>
              <a:t>How fast?</a:t>
            </a:r>
          </a:p>
          <a:p>
            <a:pPr algn="ctr" rtl="0" lvl="0" marR="0" indent="0" marL="0">
              <a:lnSpc>
                <a:spcPct val="150000"/>
              </a:lnSpc>
              <a:spcBef>
                <a:spcPts val="640"/>
              </a:spcBef>
              <a:buNone/>
            </a:pPr>
            <a:r>
              <a:rPr lang="en-US"/>
              <a:t>How elegant?</a:t>
            </a:r>
          </a:p>
          <a:p>
            <a:pPr algn="ctr" rtl="0" lvl="0" marR="0" indent="0" marL="0">
              <a:lnSpc>
                <a:spcPct val="150000"/>
              </a:lnSpc>
              <a:spcBef>
                <a:spcPts val="640"/>
              </a:spcBef>
              <a:buNone/>
            </a:pPr>
            <a:r>
              <a:rPr lang="en-US"/>
              <a:t>How scalable?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small" baseline="0" sz="4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you may need to know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Kaggle Digit Recognizer contest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description on Kaggle.com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50000"/>
              </a:lnSpc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 hand-written digits (0, 1, … , 9)</a:t>
            </a:r>
          </a:p>
          <a:p>
            <a:pPr algn="l" rtl="0" lvl="0" marR="0" indent="-342900" marL="342900">
              <a:lnSpc>
                <a:spcPct val="150000"/>
              </a:lnSpc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 = automatically recognize digits</a:t>
            </a:r>
          </a:p>
          <a:p>
            <a:pPr algn="l" rtl="0" lvl="0" marR="0" indent="-342900" marL="342900">
              <a:lnSpc>
                <a:spcPct val="150000"/>
              </a:lnSpc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sample = 50,000 examples</a:t>
            </a:r>
          </a:p>
          <a:p>
            <a:pPr algn="l" rtl="0" lvl="0" marR="0" indent="-342900" marL="342900">
              <a:lnSpc>
                <a:spcPct val="150000"/>
              </a:lnSpc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Contest: </a:t>
            </a:r>
            <a:r>
              <a:rPr lang="en-US"/>
              <a:t>classify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20,000 “unknown” digits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“looks like that”</a:t>
            </a:r>
          </a:p>
        </p:txBody>
      </p:sp>
      <p:graphicFrame>
        <p:nvGraphicFramePr>
          <p:cNvPr id="104" name="Shape 104"/>
          <p:cNvGraphicFramePr/>
          <p:nvPr/>
        </p:nvGraphicFramePr>
        <p:xfrm>
          <a:off y="1600200" x="24003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{F4B36023-F094-402B-97A7-C9006B273AB2}</a:tableStyleId>
              </a:tblPr>
              <a:tblGrid>
                <a:gridCol w="434350"/>
                <a:gridCol w="434350"/>
                <a:gridCol w="434350"/>
                <a:gridCol w="434350"/>
                <a:gridCol w="434350"/>
                <a:gridCol w="434350"/>
                <a:gridCol w="434350"/>
                <a:gridCol w="434350"/>
                <a:gridCol w="434350"/>
                <a:gridCol w="434350"/>
              </a:tblGrid>
              <a:tr h="3708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data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 x 28 pixels</a:t>
            </a:r>
          </a:p>
          <a:p>
            <a:pPr algn="l" rtl="0" lvl="0" marR="0" indent="-342900" marL="34290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Grayscale: each pixel 0 (white) to 255 (black)</a:t>
            </a:r>
          </a:p>
          <a:p>
            <a:pPr algn="l" rtl="0" lvl="0" marR="0" indent="-342900" marL="34290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Flattened: one record = Number + 784 Pixels</a:t>
            </a:r>
          </a:p>
          <a:p>
            <a:pPr algn="l" rtl="0" lvl="0" marR="0" indent="-342900" marL="34290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CSV file with one line of column headers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Illustration (simplified data)</a:t>
            </a:r>
          </a:p>
        </p:txBody>
      </p:sp>
      <p:sp>
        <p:nvSpPr>
          <p:cNvPr id="116" name="Shape 116"/>
          <p:cNvSpPr/>
          <p:nvPr/>
        </p:nvSpPr>
        <p:spPr>
          <a:xfrm>
            <a:off y="1752600" x="7620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17" name="Shape 117"/>
          <p:cNvSpPr/>
          <p:nvPr/>
        </p:nvSpPr>
        <p:spPr>
          <a:xfrm>
            <a:off y="2057400" x="7620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18" name="Shape 118"/>
          <p:cNvSpPr/>
          <p:nvPr/>
        </p:nvSpPr>
        <p:spPr>
          <a:xfrm>
            <a:off y="2362200" x="7620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19" name="Shape 119"/>
          <p:cNvSpPr/>
          <p:nvPr/>
        </p:nvSpPr>
        <p:spPr>
          <a:xfrm>
            <a:off y="1752600" x="1066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0" name="Shape 120"/>
          <p:cNvSpPr/>
          <p:nvPr/>
        </p:nvSpPr>
        <p:spPr>
          <a:xfrm>
            <a:off y="2057400" x="10668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1" name="Shape 121"/>
          <p:cNvSpPr/>
          <p:nvPr/>
        </p:nvSpPr>
        <p:spPr>
          <a:xfrm>
            <a:off y="2362200" x="1066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2" name="Shape 122"/>
          <p:cNvSpPr/>
          <p:nvPr/>
        </p:nvSpPr>
        <p:spPr>
          <a:xfrm>
            <a:off y="2667000" x="7620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3" name="Shape 123"/>
          <p:cNvSpPr/>
          <p:nvPr/>
        </p:nvSpPr>
        <p:spPr>
          <a:xfrm>
            <a:off y="2667000" x="1066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4" name="Shape 124"/>
          <p:cNvSpPr/>
          <p:nvPr/>
        </p:nvSpPr>
        <p:spPr>
          <a:xfrm>
            <a:off y="1752600" x="1676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5" name="Shape 125"/>
          <p:cNvSpPr/>
          <p:nvPr/>
        </p:nvSpPr>
        <p:spPr>
          <a:xfrm>
            <a:off y="2057400" x="1676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6" name="Shape 126"/>
          <p:cNvSpPr/>
          <p:nvPr/>
        </p:nvSpPr>
        <p:spPr>
          <a:xfrm>
            <a:off y="2362200" x="1676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7" name="Shape 127"/>
          <p:cNvSpPr/>
          <p:nvPr/>
        </p:nvSpPr>
        <p:spPr>
          <a:xfrm>
            <a:off y="2667000" x="1676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8" name="Shape 128"/>
          <p:cNvSpPr/>
          <p:nvPr/>
        </p:nvSpPr>
        <p:spPr>
          <a:xfrm>
            <a:off y="1752600" x="13716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9" name="Shape 129"/>
          <p:cNvSpPr/>
          <p:nvPr/>
        </p:nvSpPr>
        <p:spPr>
          <a:xfrm>
            <a:off y="2057400" x="13716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0" name="Shape 130"/>
          <p:cNvSpPr/>
          <p:nvPr/>
        </p:nvSpPr>
        <p:spPr>
          <a:xfrm>
            <a:off y="2362200" x="13716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1" name="Shape 131"/>
          <p:cNvSpPr/>
          <p:nvPr/>
        </p:nvSpPr>
        <p:spPr>
          <a:xfrm>
            <a:off y="2667000" x="13716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2" name="Shape 132"/>
          <p:cNvSpPr/>
          <p:nvPr/>
        </p:nvSpPr>
        <p:spPr>
          <a:xfrm>
            <a:off y="1981200" x="2971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3" name="Shape 133"/>
          <p:cNvSpPr/>
          <p:nvPr/>
        </p:nvSpPr>
        <p:spPr>
          <a:xfrm>
            <a:off y="2362200" x="30480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4" name="Shape 134"/>
          <p:cNvSpPr/>
          <p:nvPr/>
        </p:nvSpPr>
        <p:spPr>
          <a:xfrm>
            <a:off y="2743200" x="31242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5" name="Shape 135"/>
          <p:cNvSpPr/>
          <p:nvPr/>
        </p:nvSpPr>
        <p:spPr>
          <a:xfrm>
            <a:off y="1981200" x="32766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6" name="Shape 136"/>
          <p:cNvSpPr/>
          <p:nvPr/>
        </p:nvSpPr>
        <p:spPr>
          <a:xfrm>
            <a:off y="2362200" x="33528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7" name="Shape 137"/>
          <p:cNvSpPr/>
          <p:nvPr/>
        </p:nvSpPr>
        <p:spPr>
          <a:xfrm>
            <a:off y="2743200" x="34290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8" name="Shape 138"/>
          <p:cNvSpPr/>
          <p:nvPr/>
        </p:nvSpPr>
        <p:spPr>
          <a:xfrm>
            <a:off y="3124200" x="3200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9" name="Shape 139"/>
          <p:cNvSpPr/>
          <p:nvPr/>
        </p:nvSpPr>
        <p:spPr>
          <a:xfrm>
            <a:off y="3124200" x="35052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40" name="Shape 140"/>
          <p:cNvSpPr/>
          <p:nvPr/>
        </p:nvSpPr>
        <p:spPr>
          <a:xfrm>
            <a:off y="1981200" x="38862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41" name="Shape 141"/>
          <p:cNvSpPr/>
          <p:nvPr/>
        </p:nvSpPr>
        <p:spPr>
          <a:xfrm>
            <a:off y="2362200" x="3962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42" name="Shape 142"/>
          <p:cNvSpPr/>
          <p:nvPr/>
        </p:nvSpPr>
        <p:spPr>
          <a:xfrm>
            <a:off y="2743200" x="40386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43" name="Shape 143"/>
          <p:cNvSpPr/>
          <p:nvPr/>
        </p:nvSpPr>
        <p:spPr>
          <a:xfrm>
            <a:off y="3124200" x="4114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44" name="Shape 144"/>
          <p:cNvSpPr/>
          <p:nvPr/>
        </p:nvSpPr>
        <p:spPr>
          <a:xfrm>
            <a:off y="1981200" x="35814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45" name="Shape 145"/>
          <p:cNvSpPr/>
          <p:nvPr/>
        </p:nvSpPr>
        <p:spPr>
          <a:xfrm>
            <a:off y="2362200" x="36576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46" name="Shape 146"/>
          <p:cNvSpPr/>
          <p:nvPr/>
        </p:nvSpPr>
        <p:spPr>
          <a:xfrm>
            <a:off y="2743200" x="37338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47" name="Shape 147"/>
          <p:cNvSpPr/>
          <p:nvPr/>
        </p:nvSpPr>
        <p:spPr>
          <a:xfrm>
            <a:off y="3124200" x="38100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48" name="Shape 148"/>
          <p:cNvSpPr/>
          <p:nvPr/>
        </p:nvSpPr>
        <p:spPr>
          <a:xfrm>
            <a:off y="4343400" x="19812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49" name="Shape 149"/>
          <p:cNvSpPr/>
          <p:nvPr/>
        </p:nvSpPr>
        <p:spPr>
          <a:xfrm>
            <a:off y="4343400" x="32766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0" name="Shape 150"/>
          <p:cNvSpPr/>
          <p:nvPr/>
        </p:nvSpPr>
        <p:spPr>
          <a:xfrm>
            <a:off y="4343400" x="45720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1" name="Shape 151"/>
          <p:cNvSpPr/>
          <p:nvPr/>
        </p:nvSpPr>
        <p:spPr>
          <a:xfrm>
            <a:off y="4343400" x="22860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2" name="Shape 152"/>
          <p:cNvSpPr/>
          <p:nvPr/>
        </p:nvSpPr>
        <p:spPr>
          <a:xfrm>
            <a:off y="4343400" x="35814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3" name="Shape 153"/>
          <p:cNvSpPr/>
          <p:nvPr/>
        </p:nvSpPr>
        <p:spPr>
          <a:xfrm>
            <a:off y="4343400" x="4876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4" name="Shape 154"/>
          <p:cNvSpPr/>
          <p:nvPr/>
        </p:nvSpPr>
        <p:spPr>
          <a:xfrm>
            <a:off y="4343400" x="5867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5" name="Shape 155"/>
          <p:cNvSpPr/>
          <p:nvPr/>
        </p:nvSpPr>
        <p:spPr>
          <a:xfrm>
            <a:off y="4343400" x="61722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6" name="Shape 156"/>
          <p:cNvSpPr/>
          <p:nvPr/>
        </p:nvSpPr>
        <p:spPr>
          <a:xfrm>
            <a:off y="4343400" x="28956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7" name="Shape 157"/>
          <p:cNvSpPr/>
          <p:nvPr/>
        </p:nvSpPr>
        <p:spPr>
          <a:xfrm>
            <a:off y="4343400" x="41910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8" name="Shape 158"/>
          <p:cNvSpPr/>
          <p:nvPr/>
        </p:nvSpPr>
        <p:spPr>
          <a:xfrm>
            <a:off y="4343400" x="54864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9" name="Shape 159"/>
          <p:cNvSpPr/>
          <p:nvPr/>
        </p:nvSpPr>
        <p:spPr>
          <a:xfrm>
            <a:off y="4343400" x="6781800"/>
            <a:ext cy="304799" cx="3047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0" name="Shape 160"/>
          <p:cNvSpPr/>
          <p:nvPr/>
        </p:nvSpPr>
        <p:spPr>
          <a:xfrm>
            <a:off y="4343400" x="25908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1" name="Shape 161"/>
          <p:cNvSpPr/>
          <p:nvPr/>
        </p:nvSpPr>
        <p:spPr>
          <a:xfrm>
            <a:off y="4343400" x="38862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2" name="Shape 162"/>
          <p:cNvSpPr/>
          <p:nvPr/>
        </p:nvSpPr>
        <p:spPr>
          <a:xfrm>
            <a:off y="4343400" x="51816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3" name="Shape 163"/>
          <p:cNvSpPr/>
          <p:nvPr/>
        </p:nvSpPr>
        <p:spPr>
          <a:xfrm>
            <a:off y="4343400" x="6477000"/>
            <a:ext cy="304799" cx="304799"/>
          </a:xfrm>
          <a:prstGeom prst="rect">
            <a:avLst/>
          </a:prstGeom>
          <a:solidFill>
            <a:srgbClr val="3F3F3F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4" name="Shape 164"/>
          <p:cNvSpPr/>
          <p:nvPr/>
        </p:nvSpPr>
        <p:spPr>
          <a:xfrm rot="5400000">
            <a:off y="2876800" x="4406786"/>
            <a:ext cy="4978625" cx="228601"/>
          </a:xfrm>
          <a:prstGeom prst="rightBrace">
            <a:avLst>
              <a:gd fmla="val 8333" name="adj1"/>
              <a:gd fmla="val 50000" name="adj2"/>
            </a:avLst>
          </a:prstGeom>
          <a:noFill/>
          <a:ln w="1905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5" name="Shape 165"/>
          <p:cNvSpPr txBox="1"/>
          <p:nvPr/>
        </p:nvSpPr>
        <p:spPr>
          <a:xfrm>
            <a:off y="5486400" x="2290723"/>
            <a:ext cy="400199" cx="4948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Pixels (</a:t>
            </a:r>
            <a:r>
              <a:rPr b="1" sz="20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 x 28 =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784 fields, from 0 to 255)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y="4851912" x="237775"/>
            <a:ext cy="1143000" cx="1793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b="1" sz="20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</a:t>
            </a:r>
          </a:p>
          <a:p>
            <a:pPr algn="ctr" rtl="0" lvl="0" marR="0" indent="0" marL="0">
              <a:buSzPct val="25000"/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(The number represented by these pixels)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y="4800600" x="1624962"/>
            <a:ext cy="461664" cx="561403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,0,0,255,0,0,255,255,0,0,0,255,0,0,0,255,0</a:t>
            </a:r>
          </a:p>
        </p:txBody>
      </p:sp>
      <p:sp>
        <p:nvSpPr>
          <p:cNvPr id="168" name="Shape 168"/>
          <p:cNvSpPr/>
          <p:nvPr/>
        </p:nvSpPr>
        <p:spPr>
          <a:xfrm>
            <a:off y="2362200" x="2209800"/>
            <a:ext cy="381000" cx="609599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9" name="Shape 169"/>
          <p:cNvSpPr/>
          <p:nvPr/>
        </p:nvSpPr>
        <p:spPr>
          <a:xfrm rot="5400000">
            <a:off y="3695699" x="3695699"/>
            <a:ext cy="381000" cx="609599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a Classifier?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“Give me an unknown data point, and I will predict what </a:t>
            </a:r>
            <a:r>
              <a:rPr strike="noStrike" u="none" b="1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belongs to”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200000"/>
              </a:lnSpc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case, classes = 0, 1, 2, … 9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Unknown data point = scanned digit, without the class it belongs to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KNN Classifier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= K-Nearest-Neighbors algorithm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50000"/>
              </a:lnSpc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an unknown subject to classify,</a:t>
            </a:r>
          </a:p>
          <a:p>
            <a:pPr algn="l" rtl="0" lvl="0" marR="0" indent="-342900" marL="342900">
              <a:lnSpc>
                <a:spcPct val="150000"/>
              </a:lnSpc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up all the known examples,</a:t>
            </a:r>
          </a:p>
          <a:p>
            <a:pPr algn="l" rtl="0" lvl="0" marR="0" indent="-342900" marL="342900">
              <a:lnSpc>
                <a:spcPct val="150000"/>
              </a:lnSpc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K closest examples,</a:t>
            </a:r>
          </a:p>
          <a:p>
            <a:pPr algn="l" rtl="0" lvl="0" marR="0" indent="-342900" marL="342900">
              <a:lnSpc>
                <a:spcPct val="150000"/>
              </a:lnSpc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a majority vote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