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3" r:id="rId12"/>
    <p:sldId id="266" r:id="rId13"/>
    <p:sldId id="270" r:id="rId14"/>
    <p:sldId id="267" r:id="rId15"/>
    <p:sldId id="271" r:id="rId16"/>
    <p:sldId id="268" r:id="rId17"/>
    <p:sldId id="272" r:id="rId18"/>
    <p:sldId id="269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3/9/2022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3/9/2022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3/9/2022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3/9/2022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dirty="0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3/9/2022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3/9/2022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949775" y="858982"/>
            <a:ext cx="7315200" cy="2881745"/>
          </a:xfrm>
        </p:spPr>
        <p:txBody>
          <a:bodyPr>
            <a:normAutofit fontScale="90000"/>
          </a:bodyPr>
          <a:lstStyle/>
          <a:p>
            <a:r>
              <a:rPr lang="fr-FR" sz="8900" dirty="0" err="1" smtClean="0"/>
              <a:t>Clinik</a:t>
            </a:r>
            <a:r>
              <a:rPr lang="fr-FR" sz="8900" dirty="0" smtClean="0"/>
              <a:t>+</a:t>
            </a:r>
            <a:r>
              <a:rPr lang="fr-FR" sz="9600" dirty="0" smtClean="0"/>
              <a:t/>
            </a:r>
            <a:br>
              <a:rPr lang="fr-FR" sz="9600" dirty="0" smtClean="0"/>
            </a:br>
            <a:r>
              <a:rPr lang="fr-FR" sz="4400" dirty="0" smtClean="0"/>
              <a:t>Application </a:t>
            </a:r>
            <a:r>
              <a:rPr lang="fr-FR" sz="4400" dirty="0" smtClean="0"/>
              <a:t>de Gestion  Hospitalière </a:t>
            </a:r>
            <a:r>
              <a:rPr lang="fr-FR" sz="9600" dirty="0" smtClean="0"/>
              <a:t/>
            </a:r>
            <a:br>
              <a:rPr lang="fr-FR" sz="9600" dirty="0" smtClean="0"/>
            </a:br>
            <a:endParaRPr lang="fr-FR" sz="96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00015" y="3103418"/>
            <a:ext cx="7315200" cy="2481228"/>
          </a:xfrm>
        </p:spPr>
        <p:txBody>
          <a:bodyPr/>
          <a:lstStyle/>
          <a:p>
            <a:endParaRPr lang="fr-FR" dirty="0"/>
          </a:p>
        </p:txBody>
      </p:sp>
      <p:pic>
        <p:nvPicPr>
          <p:cNvPr id="5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3509" y="2597994"/>
            <a:ext cx="8647610" cy="3422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4950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Parties prenantes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z="2400" b="1" dirty="0"/>
              <a:t>La pharmacie</a:t>
            </a:r>
            <a:r>
              <a:rPr lang="fr-FR" sz="2400" dirty="0"/>
              <a:t> (constituée d’un ou plusieurs pharmacien(s)) chargé de vendre les produits de la pharmacie et d’encaisser l’argent</a:t>
            </a:r>
          </a:p>
          <a:p>
            <a:pPr lvl="0"/>
            <a:r>
              <a:rPr lang="fr-FR" sz="2400" b="1" dirty="0"/>
              <a:t>L’accueil du laboratoire</a:t>
            </a:r>
            <a:r>
              <a:rPr lang="fr-FR" sz="2400" dirty="0"/>
              <a:t> (constituée d’un ou plusieurs réceptionniste(s)) chargé de créer des rendez-vous (en fonction du type d’examen) avec les laborantins </a:t>
            </a:r>
          </a:p>
          <a:p>
            <a:pPr lvl="0"/>
            <a:r>
              <a:rPr lang="fr-FR" sz="2400" b="1" dirty="0"/>
              <a:t>Le laboratoire</a:t>
            </a:r>
            <a:r>
              <a:rPr lang="fr-FR" sz="2400" dirty="0"/>
              <a:t> (constituée d’un ou plusieurs laborantin(s)) chargé de faire les </a:t>
            </a:r>
            <a:r>
              <a:rPr lang="fr-FR" sz="2400" dirty="0" smtClean="0"/>
              <a:t>examens.</a:t>
            </a:r>
            <a:endParaRPr lang="fr-FR" sz="2400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29975749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AVANTAGES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4000" b="1" i="1" dirty="0" smtClean="0"/>
              <a:t>Limiter </a:t>
            </a:r>
            <a:r>
              <a:rPr lang="fr-FR" sz="4000" b="1" i="1" dirty="0"/>
              <a:t>les </a:t>
            </a:r>
            <a:r>
              <a:rPr lang="fr-FR" sz="4000" b="1" i="1" dirty="0" smtClean="0"/>
              <a:t>erreurs</a:t>
            </a:r>
          </a:p>
          <a:p>
            <a:r>
              <a:rPr lang="fr-FR" sz="4000" b="1" i="1" dirty="0"/>
              <a:t>G</a:t>
            </a:r>
            <a:r>
              <a:rPr lang="fr-FR" sz="4000" b="1" i="1" dirty="0" smtClean="0"/>
              <a:t>agner </a:t>
            </a:r>
            <a:r>
              <a:rPr lang="fr-FR" sz="4000" b="1" i="1" dirty="0"/>
              <a:t>un temps </a:t>
            </a:r>
            <a:r>
              <a:rPr lang="fr-FR" sz="4000" b="1" i="1" dirty="0" smtClean="0"/>
              <a:t>précieux</a:t>
            </a:r>
          </a:p>
          <a:p>
            <a:r>
              <a:rPr lang="fr-FR" sz="4000" b="1" i="1" dirty="0"/>
              <a:t>S</a:t>
            </a:r>
            <a:r>
              <a:rPr lang="fr-FR" sz="4000" b="1" i="1" dirty="0" smtClean="0"/>
              <a:t>tocker </a:t>
            </a:r>
            <a:r>
              <a:rPr lang="fr-FR" sz="4000" b="1" i="1" dirty="0"/>
              <a:t>les données des patients en toute sécurité </a:t>
            </a:r>
            <a:endParaRPr lang="fr-FR" sz="4000" b="1" i="1" dirty="0" smtClean="0"/>
          </a:p>
          <a:p>
            <a:r>
              <a:rPr lang="fr-FR" sz="4000" b="1" i="1" dirty="0"/>
              <a:t>R</a:t>
            </a:r>
            <a:r>
              <a:rPr lang="fr-FR" sz="4000" b="1" i="1" dirty="0" smtClean="0"/>
              <a:t>ationaliser </a:t>
            </a:r>
            <a:r>
              <a:rPr lang="fr-FR" sz="4000" b="1" i="1" dirty="0"/>
              <a:t>les opérations de soins de </a:t>
            </a:r>
            <a:r>
              <a:rPr lang="fr-FR" sz="4000" b="1" i="1" dirty="0" smtClean="0"/>
              <a:t>santé</a:t>
            </a:r>
          </a:p>
          <a:p>
            <a:r>
              <a:rPr lang="fr-FR" sz="4000" b="1" i="1" dirty="0" smtClean="0"/>
              <a:t>Améliorer la logistique des hôpitaux </a:t>
            </a:r>
            <a:r>
              <a:rPr lang="fr-FR" sz="4000" b="1" i="1" dirty="0"/>
              <a:t>et leur gestion globale</a:t>
            </a:r>
            <a:endParaRPr lang="fr-FR" sz="4000" dirty="0"/>
          </a:p>
        </p:txBody>
      </p:sp>
    </p:spTree>
    <p:extLst>
      <p:ext uri="{BB962C8B-B14F-4D97-AF65-F5344CB8AC3E}">
        <p14:creationId xmlns:p14="http://schemas.microsoft.com/office/powerpoint/2010/main" val="169580858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Rendu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34602" y="798897"/>
            <a:ext cx="7998594" cy="530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72060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Rendu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738909"/>
            <a:ext cx="11733196" cy="5363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30227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738908"/>
            <a:ext cx="11183938" cy="5320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36480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" y="729672"/>
            <a:ext cx="11804073" cy="5421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784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766618"/>
            <a:ext cx="11183938" cy="5357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14411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r-FR" b="1" dirty="0"/>
              <a:t>Ressources matérielles et logicielles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dirty="0"/>
              <a:t>Machine laptops</a:t>
            </a:r>
          </a:p>
          <a:p>
            <a:pPr lvl="0"/>
            <a:r>
              <a:rPr lang="fr-FR" dirty="0"/>
              <a:t>Les langages utilises ont été : Python 3.1, HTML, CSS, JavaScript.</a:t>
            </a:r>
          </a:p>
          <a:p>
            <a:pPr lvl="0"/>
            <a:r>
              <a:rPr lang="fr-FR" dirty="0"/>
              <a:t>Le Framework utilise est </a:t>
            </a:r>
            <a:r>
              <a:rPr lang="fr-FR" dirty="0" smtClean="0"/>
              <a:t>Django; </a:t>
            </a:r>
            <a:r>
              <a:rPr lang="fr-FR" dirty="0" err="1" smtClean="0"/>
              <a:t>Bootstr</a:t>
            </a:r>
            <a:r>
              <a:rPr lang="en-CA" dirty="0" err="1" smtClean="0"/>
              <a:t>ap</a:t>
            </a:r>
            <a:endParaRPr lang="fr-FR" dirty="0"/>
          </a:p>
          <a:p>
            <a:pPr lvl="0"/>
            <a:r>
              <a:rPr lang="en-US" dirty="0"/>
              <a:t>L’IDE: </a:t>
            </a:r>
            <a:r>
              <a:rPr lang="en-US" dirty="0" err="1"/>
              <a:t>VisualStudioCode</a:t>
            </a:r>
            <a:r>
              <a:rPr lang="en-US" dirty="0"/>
              <a:t> </a:t>
            </a:r>
            <a:endParaRPr lang="fr-FR" dirty="0"/>
          </a:p>
          <a:p>
            <a:pPr lvl="0"/>
            <a:r>
              <a:rPr lang="fr-FR" dirty="0"/>
              <a:t>Base de données db.sqlite3</a:t>
            </a:r>
          </a:p>
          <a:p>
            <a:pPr lvl="0"/>
            <a:r>
              <a:rPr lang="fr-FR" dirty="0"/>
              <a:t>Gestionnaire de version de projet GitHub</a:t>
            </a:r>
          </a:p>
          <a:p>
            <a:pPr lvl="0"/>
            <a:r>
              <a:rPr lang="fr-FR" dirty="0"/>
              <a:t>Les navigateurs (Google Chrome, </a:t>
            </a:r>
            <a:r>
              <a:rPr lang="fr-FR" dirty="0" err="1"/>
              <a:t>Edge</a:t>
            </a:r>
            <a:r>
              <a:rPr lang="fr-FR" dirty="0"/>
              <a:t> …).</a:t>
            </a:r>
          </a:p>
          <a:p>
            <a:r>
              <a:rPr lang="en-US" dirty="0"/>
              <a:t> </a:t>
            </a:r>
            <a:r>
              <a:rPr lang="fr-FR" dirty="0" smtClean="0"/>
              <a:t>connexion internet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86735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ce réservé du contenu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26692" y="840510"/>
            <a:ext cx="6687126" cy="4959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AutoShape 10" descr="Traiteur 80 - relance par message pour repas, merci a tous de vos retour,  positif ou négatif, cela permets de ne pas bloquer des dates pour d&amp;amp;#39;autres.  | Facebook"/>
          <p:cNvSpPr>
            <a:spLocks noGrp="1" noChangeAspect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fr-FR" dirty="0" smtClean="0"/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64128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869268" y="637309"/>
            <a:ext cx="7315200" cy="4941455"/>
          </a:xfrm>
        </p:spPr>
        <p:txBody>
          <a:bodyPr>
            <a:noAutofit/>
          </a:bodyPr>
          <a:lstStyle/>
          <a:p>
            <a:r>
              <a:rPr lang="fr-FR" sz="3600" dirty="0"/>
              <a:t>L</a:t>
            </a:r>
            <a:r>
              <a:rPr lang="fr-FR" sz="3600" dirty="0" smtClean="0"/>
              <a:t>’évolution </a:t>
            </a:r>
            <a:r>
              <a:rPr lang="fr-FR" sz="3600" dirty="0"/>
              <a:t>de l’informatique et la mise sur pied des applications de plus en plus performantes et </a:t>
            </a:r>
            <a:r>
              <a:rPr lang="fr-FR" sz="3600" dirty="0" smtClean="0"/>
              <a:t>sécurisées</a:t>
            </a:r>
          </a:p>
          <a:p>
            <a:r>
              <a:rPr lang="fr-FR" sz="3600" dirty="0"/>
              <a:t>L</a:t>
            </a:r>
            <a:r>
              <a:rPr lang="fr-FR" sz="3600" dirty="0" smtClean="0"/>
              <a:t>es </a:t>
            </a:r>
            <a:r>
              <a:rPr lang="fr-FR" sz="3600" dirty="0"/>
              <a:t>entreprises font de plus en plus confiance aux applications </a:t>
            </a:r>
            <a:endParaRPr lang="fr-FR" sz="3600" dirty="0" smtClean="0"/>
          </a:p>
          <a:p>
            <a:r>
              <a:rPr lang="fr-FR" sz="3600" dirty="0" smtClean="0"/>
              <a:t>De </a:t>
            </a:r>
            <a:r>
              <a:rPr lang="fr-FR" sz="3600" dirty="0"/>
              <a:t>nos jours, les hôpitaux se conforment aussi à cette règle </a:t>
            </a:r>
            <a:endParaRPr lang="fr-FR" sz="3600" dirty="0" smtClean="0"/>
          </a:p>
          <a:p>
            <a:r>
              <a:rPr lang="fr-FR" sz="3600" dirty="0" smtClean="0"/>
              <a:t>Naissance de CLINIK</a:t>
            </a:r>
            <a:r>
              <a:rPr lang="fr-FR" sz="3600" dirty="0"/>
              <a:t>+, conçue pour le personnel de l’hôpital.</a:t>
            </a:r>
          </a:p>
        </p:txBody>
      </p:sp>
    </p:spTree>
    <p:extLst>
      <p:ext uri="{BB962C8B-B14F-4D97-AF65-F5344CB8AC3E}">
        <p14:creationId xmlns:p14="http://schemas.microsoft.com/office/powerpoint/2010/main" val="1004891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Description du contexte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dirty="0" smtClean="0"/>
              <a:t>	</a:t>
            </a:r>
            <a:r>
              <a:rPr lang="fr-FR" sz="2400" dirty="0" smtClean="0"/>
              <a:t>Contexte camerounais</a:t>
            </a:r>
          </a:p>
          <a:p>
            <a:r>
              <a:rPr lang="fr-FR" sz="2400" dirty="0" smtClean="0"/>
              <a:t>Nombre </a:t>
            </a:r>
            <a:r>
              <a:rPr lang="fr-FR" sz="2400" dirty="0"/>
              <a:t>de patients </a:t>
            </a:r>
            <a:r>
              <a:rPr lang="fr-FR" sz="2400" dirty="0" smtClean="0"/>
              <a:t>élevé </a:t>
            </a:r>
          </a:p>
          <a:p>
            <a:r>
              <a:rPr lang="fr-FR" sz="2400" dirty="0" smtClean="0"/>
              <a:t>Tout </a:t>
            </a:r>
            <a:r>
              <a:rPr lang="fr-FR" sz="2400" dirty="0"/>
              <a:t>est géré quasi manuellement </a:t>
            </a:r>
            <a:endParaRPr lang="fr-FR" sz="2400" dirty="0" smtClean="0"/>
          </a:p>
          <a:p>
            <a:r>
              <a:rPr lang="fr-FR" sz="2400" dirty="0" smtClean="0"/>
              <a:t>Le </a:t>
            </a:r>
            <a:r>
              <a:rPr lang="fr-FR" sz="2400" dirty="0"/>
              <a:t>processus n’est pas automatisé : Les membres du personnel ne sont pas connectés</a:t>
            </a:r>
          </a:p>
          <a:p>
            <a:pPr lvl="0"/>
            <a:r>
              <a:rPr lang="fr-FR" sz="2400" dirty="0"/>
              <a:t>L’enregistrement des patients se fait manuellement </a:t>
            </a:r>
          </a:p>
          <a:p>
            <a:pPr lvl="0"/>
            <a:r>
              <a:rPr lang="fr-FR" sz="2400" dirty="0"/>
              <a:t>Les paramètres du patient et les ordonnances sont faites à la main et sont stockés sur papier</a:t>
            </a:r>
          </a:p>
          <a:p>
            <a:pPr lvl="0"/>
            <a:r>
              <a:rPr lang="fr-FR" sz="2400" dirty="0"/>
              <a:t>Le dossier médical du patient est un dossier physique (enveloppe ou chemise constitué de paperasse</a:t>
            </a:r>
            <a:r>
              <a:rPr lang="fr-FR" sz="2400" dirty="0" smtClean="0"/>
              <a:t>)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514211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Description du contexte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z="2400" dirty="0"/>
              <a:t>Retrouver un ancien dossier d’un ancien patient revient à aller fouiller dans les archives</a:t>
            </a:r>
          </a:p>
          <a:p>
            <a:pPr lvl="0"/>
            <a:r>
              <a:rPr lang="fr-FR" sz="2400" dirty="0"/>
              <a:t>La facturation n’est pas </a:t>
            </a:r>
            <a:r>
              <a:rPr lang="fr-FR" sz="2400" dirty="0" smtClean="0"/>
              <a:t>rigoureuse</a:t>
            </a:r>
            <a:endParaRPr lang="fr-FR" sz="2400" dirty="0"/>
          </a:p>
          <a:p>
            <a:pPr marL="0" indent="0">
              <a:buNone/>
            </a:pPr>
            <a:r>
              <a:rPr lang="fr-FR" sz="2400" dirty="0"/>
              <a:t>(</a:t>
            </a:r>
            <a:r>
              <a:rPr lang="fr-FR" sz="2400" dirty="0" smtClean="0"/>
              <a:t>Généralement</a:t>
            </a:r>
            <a:r>
              <a:rPr lang="fr-FR" sz="2400" dirty="0"/>
              <a:t>, lorsqu’un patient se rend à la caisse, on renseigne son nom et le produit ou le service qu’il achète ; puis on imprime son reçu. </a:t>
            </a:r>
            <a:r>
              <a:rPr lang="fr-FR" sz="2400" dirty="0" smtClean="0"/>
              <a:t>)</a:t>
            </a:r>
          </a:p>
          <a:p>
            <a:pPr lvl="0"/>
            <a:endParaRPr lang="fr-FR" sz="2400" dirty="0"/>
          </a:p>
          <a:p>
            <a:r>
              <a:rPr lang="fr-FR" sz="2400" dirty="0"/>
              <a:t>Gérer ces patients est une tâche très </a:t>
            </a:r>
            <a:r>
              <a:rPr lang="fr-FR" sz="2400" dirty="0" smtClean="0"/>
              <a:t>complexe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1961311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Problématique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z="2400" dirty="0"/>
              <a:t>Dans le cas où il perd son reçu, il devra se rendre à nouveau à la caisse et demander à ce qu’on lui imprime un duplicata (Ce n’est pas évident si les données ne sont pas structurées ; de plus le patient perd en temps)</a:t>
            </a:r>
          </a:p>
          <a:p>
            <a:pPr lvl="0"/>
            <a:r>
              <a:rPr lang="fr-FR" sz="2400" dirty="0"/>
              <a:t>Rien ne prouve qu’il s’agit même réellement d’un patient de l’hôpital</a:t>
            </a:r>
          </a:p>
          <a:p>
            <a:pPr lvl="0"/>
            <a:r>
              <a:rPr lang="fr-FR" sz="2400" dirty="0"/>
              <a:t>Il y a un grand risque d’erreurs (perte des fichiers, les données peuvent se mélanger, …)</a:t>
            </a:r>
          </a:p>
          <a:p>
            <a:pPr lvl="0"/>
            <a:r>
              <a:rPr lang="fr-FR" sz="2400" dirty="0"/>
              <a:t>Perte de temps</a:t>
            </a:r>
          </a:p>
          <a:p>
            <a:pPr lvl="0"/>
            <a:r>
              <a:rPr lang="fr-FR" sz="2400" dirty="0"/>
              <a:t>Etc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2555063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Problèmes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z="2400" dirty="0"/>
              <a:t>Optimiser et automatiser les tâches du personnel  </a:t>
            </a:r>
          </a:p>
          <a:p>
            <a:pPr lvl="0"/>
            <a:r>
              <a:rPr lang="fr-FR" sz="2400" dirty="0"/>
              <a:t>Gérer efficacement les patients depuis leur arrivée, jusqu’à leur sortie de l’hôpital.</a:t>
            </a:r>
          </a:p>
          <a:p>
            <a:pPr lvl="0"/>
            <a:r>
              <a:rPr lang="fr-FR" sz="2400" dirty="0"/>
              <a:t>Conserver efficacement les données des patients en évitant au maximum la perte </a:t>
            </a:r>
            <a:r>
              <a:rPr lang="fr-FR" sz="2400" dirty="0" smtClean="0"/>
              <a:t>d’informations.</a:t>
            </a:r>
            <a:endParaRPr lang="fr-FR" sz="2400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22387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Présentation Générale du projet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sz="2400" b="1" dirty="0" smtClean="0"/>
              <a:t>CLINIK+</a:t>
            </a:r>
            <a:endParaRPr lang="fr-FR" sz="2400" dirty="0" smtClean="0"/>
          </a:p>
          <a:p>
            <a:r>
              <a:rPr lang="fr-FR" sz="2400" dirty="0"/>
              <a:t>P</a:t>
            </a:r>
            <a:r>
              <a:rPr lang="fr-FR" sz="2400" dirty="0" smtClean="0"/>
              <a:t>lateforme </a:t>
            </a:r>
            <a:r>
              <a:rPr lang="fr-FR" sz="2400" dirty="0"/>
              <a:t>web permettant aux membres du personnel et du corps médical d’effectuer rapidement leurs tâches en étant connectés les uns aux autres afin de faciliter le suivi des patients.</a:t>
            </a:r>
          </a:p>
          <a:p>
            <a:r>
              <a:rPr lang="fr-FR" sz="2400" dirty="0"/>
              <a:t>Les processus sont donc automatisés et </a:t>
            </a:r>
            <a:r>
              <a:rPr lang="fr-FR" sz="2400" dirty="0" smtClean="0"/>
              <a:t>optimisés</a:t>
            </a:r>
            <a:endParaRPr lang="fr-FR" sz="2400" dirty="0"/>
          </a:p>
          <a:p>
            <a:r>
              <a:rPr lang="fr-FR" sz="2400" dirty="0"/>
              <a:t>L</a:t>
            </a:r>
            <a:r>
              <a:rPr lang="fr-FR" sz="2400" dirty="0" smtClean="0"/>
              <a:t>es </a:t>
            </a:r>
            <a:r>
              <a:rPr lang="fr-FR" sz="2400" dirty="0"/>
              <a:t>données des patients sécurisées et conservées </a:t>
            </a:r>
            <a:r>
              <a:rPr lang="fr-FR" sz="2400" dirty="0" smtClean="0"/>
              <a:t>efficacement</a:t>
            </a:r>
          </a:p>
          <a:p>
            <a:r>
              <a:rPr lang="fr-FR" sz="2400" dirty="0" smtClean="0"/>
              <a:t>Le circuit </a:t>
            </a:r>
            <a:r>
              <a:rPr lang="fr-FR" sz="2400" dirty="0"/>
              <a:t>d’un patient géré efficacement depuis son entrée jusqu’à sa sortie de l’hôpital. </a:t>
            </a:r>
          </a:p>
        </p:txBody>
      </p:sp>
    </p:spTree>
    <p:extLst>
      <p:ext uri="{BB962C8B-B14F-4D97-AF65-F5344CB8AC3E}">
        <p14:creationId xmlns:p14="http://schemas.microsoft.com/office/powerpoint/2010/main" val="3011016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Parties prenantes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fr-FR" sz="2400" b="1" dirty="0"/>
              <a:t>L’administrateur</a:t>
            </a:r>
            <a:r>
              <a:rPr lang="fr-FR" sz="2400" dirty="0"/>
              <a:t> chargé de :</a:t>
            </a:r>
          </a:p>
          <a:p>
            <a:pPr lvl="0"/>
            <a:r>
              <a:rPr lang="fr-FR" sz="2400" dirty="0"/>
              <a:t>Créer les départements de l’hôpital</a:t>
            </a:r>
          </a:p>
          <a:p>
            <a:pPr lvl="0"/>
            <a:r>
              <a:rPr lang="fr-FR" sz="2400" dirty="0"/>
              <a:t>Créer les utilisateurs (réceptionniste principal, caissier, réceptionniste de département, médecin d’un département, pharmacien…)</a:t>
            </a:r>
          </a:p>
          <a:p>
            <a:pPr lvl="0"/>
            <a:r>
              <a:rPr lang="fr-FR" sz="2400" dirty="0"/>
              <a:t>Créer les motifs de paiement (consultation…) </a:t>
            </a:r>
          </a:p>
          <a:p>
            <a:pPr marL="0" indent="0">
              <a:buNone/>
            </a:pP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3604923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Parties prenantes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b="1" dirty="0"/>
              <a:t>L’accueil</a:t>
            </a:r>
            <a:r>
              <a:rPr lang="fr-FR" dirty="0"/>
              <a:t> (constituée d’un ou plusieurs réceptionniste(s)) chargé de répondre aux différentes questions du client à l’arrivé</a:t>
            </a:r>
          </a:p>
          <a:p>
            <a:pPr lvl="0"/>
            <a:r>
              <a:rPr lang="fr-FR" b="1" dirty="0"/>
              <a:t>La caisse</a:t>
            </a:r>
            <a:r>
              <a:rPr lang="fr-FR" dirty="0"/>
              <a:t> (constituée d’un ou plusieurs caissier(s)) chargé d’encaisser tout paiement des services de l’hôpital</a:t>
            </a:r>
          </a:p>
          <a:p>
            <a:pPr lvl="0"/>
            <a:r>
              <a:rPr lang="fr-FR" b="1" dirty="0"/>
              <a:t>L’accueil du département</a:t>
            </a:r>
            <a:r>
              <a:rPr lang="fr-FR" dirty="0"/>
              <a:t> (constituée d’un ou plusieurs réceptionniste(s) du département) chargé d’enregistrer le patient, prendre ses paramètres et créer des rendez-vous avec les médecins de ce département</a:t>
            </a:r>
          </a:p>
          <a:p>
            <a:pPr lvl="0"/>
            <a:r>
              <a:rPr lang="fr-FR" b="1" dirty="0"/>
              <a:t>Le(s) médecin(s) du département</a:t>
            </a:r>
            <a:r>
              <a:rPr lang="fr-FR" dirty="0"/>
              <a:t> chargé(s) de consulter les patients qui ont pris rendez-vous avec celui-ci.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98926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adr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TM03457475[[fn=Cadre]]</Template>
  <TotalTime>472</TotalTime>
  <Words>444</Words>
  <Application>Microsoft Office PowerPoint</Application>
  <PresentationFormat>Grand écran</PresentationFormat>
  <Paragraphs>69</Paragraphs>
  <Slides>18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1" baseType="lpstr">
      <vt:lpstr>Corbel</vt:lpstr>
      <vt:lpstr>Wingdings 2</vt:lpstr>
      <vt:lpstr>Cadre</vt:lpstr>
      <vt:lpstr>Clinik+ Application de Gestion  Hospitalière  </vt:lpstr>
      <vt:lpstr>Introduction</vt:lpstr>
      <vt:lpstr>Description du contexte</vt:lpstr>
      <vt:lpstr>Description du contexte</vt:lpstr>
      <vt:lpstr>Problématique</vt:lpstr>
      <vt:lpstr>Problèmes</vt:lpstr>
      <vt:lpstr>Présentation Générale du projet</vt:lpstr>
      <vt:lpstr>Parties prenantes</vt:lpstr>
      <vt:lpstr>Parties prenantes</vt:lpstr>
      <vt:lpstr>Parties prenantes</vt:lpstr>
      <vt:lpstr>AVANTAGES</vt:lpstr>
      <vt:lpstr>Rendu</vt:lpstr>
      <vt:lpstr>Rendu</vt:lpstr>
      <vt:lpstr>Présentation PowerPoint</vt:lpstr>
      <vt:lpstr>Présentation PowerPoint</vt:lpstr>
      <vt:lpstr>Conclusion</vt:lpstr>
      <vt:lpstr>Ressources matérielles et logicielles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Policlinic</dc:title>
  <dc:creator>Rosane</dc:creator>
  <cp:lastModifiedBy>msi</cp:lastModifiedBy>
  <cp:revision>20</cp:revision>
  <dcterms:created xsi:type="dcterms:W3CDTF">2022-03-08T11:57:58Z</dcterms:created>
  <dcterms:modified xsi:type="dcterms:W3CDTF">2022-03-09T16:41:00Z</dcterms:modified>
</cp:coreProperties>
</file>