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0" r:id="rId10"/>
    <p:sldId id="262" r:id="rId11"/>
    <p:sldId id="265" r:id="rId12"/>
    <p:sldId id="266" r:id="rId13"/>
    <p:sldId id="268" r:id="rId14"/>
    <p:sldId id="263" r:id="rId15"/>
    <p:sldId id="264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504E-4C09-A7AB-129A-28717E155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A214C-C844-969B-B7D8-91BC4C46D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17E6-3554-C1D7-2AF6-E4C50940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0EDD-D946-7526-9D08-13EBE260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4B4A-3210-3C77-B8C2-96B662AE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4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9EDB-CD44-28E8-8CFA-15F09BF2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83BBF-24FB-B161-4233-504339B8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5489-72F8-70ED-866F-3B592397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DA2D-EA45-D630-ABAF-443CEA13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D4DA-E131-33B8-9C74-72E61F4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2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FE328-C1C5-E3AF-46EA-7C3F84E63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1BDB6-E8D5-8423-2C97-3F1DFAF0C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7DC9-70FC-75FF-1240-E4E5F9EF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878E-F772-5D36-C668-B37EA22A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E0E9-E5DA-3BE5-2A2C-697AC54F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34F6-C0E2-8501-D7AD-D17C15FB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B245-BE2F-292C-DB1E-DDA57D9E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8D7F-568E-0725-B2D4-4CC95679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48DC-2466-6CCD-0C33-8579AAEE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129F-415F-5361-40AA-2D506E9B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A2B7-74B1-208A-D4AE-309DC4F8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FC9CB-7D57-7AB8-7BB4-5C076066D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275E-F059-538B-0059-77DE219B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F372-F8ED-D265-A1E6-AD098CED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2DF2-759A-9624-DFD4-7F970E89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FF26-6578-937F-03F3-5417338F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D83E-D935-A03F-BB4C-C13423E4B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982AB-2DF3-13A7-E563-201D0EF37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BED8F-F27C-3657-42CA-888657F3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0B7FE-6168-FA87-2678-F4FAA6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1900F-04CF-703A-4582-A8697FEC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799F-EDAF-BAC9-A2F4-0F66BC26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8AC6-751E-3D0C-B6B7-0D0CBE7E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592E4-6F18-8D91-FBFB-12C15DF4E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6558F-AFA1-22E2-2AD0-EF05BE9E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173A8-B91C-2F96-39C3-6DACD319E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E9C42-DC96-12FB-336A-B71069AB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FCE17-F125-E498-641F-38EA0FBC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367D1-AC94-88C9-BE47-0FE7F6FE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A5E8-C0AD-506E-7583-C576A759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CF1AA-CA5D-498D-6DAE-BD39F94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427F5-7A89-0A00-EB44-6097E1AE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2020A-75A8-49AC-F698-78B6882C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1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B7463-1E40-BA7B-FB65-4A979CBA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9805D-7240-56E2-3C04-038968DD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6C90-8FED-7071-77B2-60896823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3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D81A-8B78-259C-F4E5-7C2E0030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5A94-2964-DD32-8EC3-5359EB98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731A-7F2A-348A-5A11-1F75DC76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29106-D3A5-306C-8E29-6A197097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64453-8EF5-39B9-0C68-CC7221EA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D56F-C2BF-BF0D-1AEF-686A9234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3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8647-D50B-D607-1477-D089923C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4FBA2-DBA0-3419-655E-E8A663A02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F5971-66AA-DBC9-CF81-B1ACF629B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85CA-42AA-A60F-5312-7FF40F5C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EE332-3600-AFC0-88D4-E73A248F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5DD10-F453-7F68-627A-A751584A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446D0-37E8-4E21-963A-097BCA4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7E13-13BC-B4AA-6C3B-B7108EA2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D0D0-E309-5874-9A7B-2E23322A2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106F-CA5B-4275-8D9D-115268F72DA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37E9-E36B-C73B-11FF-B2892D3DF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5442-46A6-D9AF-E318-AC5238FBA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6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ejun.li@durham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12E-A2F7-F57E-8A10-166449028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Effects of the Parameters in Monte Carlo Approach to its Reliability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4147F-6A1B-B071-9B51-EC361207D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Zhejun Li</a:t>
            </a:r>
          </a:p>
          <a:p>
            <a:r>
              <a:rPr lang="en-US" altLang="zh-CN" dirty="0">
                <a:hlinkClick r:id="rId2"/>
              </a:rPr>
              <a:t>Zhejun.li@durham.ac.uk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: </a:t>
            </a:r>
            <a:r>
              <a:rPr lang="en-US" altLang="zh-CN" u="sng" dirty="0">
                <a:solidFill>
                  <a:schemeClr val="accent1"/>
                </a:solidFill>
              </a:rPr>
              <a:t>https://github.com/bblike/Quantum_Computing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7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A98F-4114-5232-58AD-B9D84017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Results and Analysis-Detuning</a:t>
            </a:r>
            <a:endParaRPr lang="zh-CN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EA20F1-F537-C48A-7D34-F8BE42FDA942}"/>
              </a:ext>
            </a:extLst>
          </p:cNvPr>
          <p:cNvGrpSpPr/>
          <p:nvPr/>
        </p:nvGrpSpPr>
        <p:grpSpPr>
          <a:xfrm>
            <a:off x="7329219" y="1510667"/>
            <a:ext cx="2787815" cy="2075629"/>
            <a:chOff x="1104226" y="77312"/>
            <a:chExt cx="2432169" cy="1810838"/>
          </a:xfrm>
        </p:grpSpPr>
        <p:pic>
          <p:nvPicPr>
            <p:cNvPr id="13" name="Picture 12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96F37C0B-0C11-311A-9756-43EF0A5C7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226" y="77312"/>
              <a:ext cx="2387870" cy="149241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AA96D5-30AF-568B-A58E-35509E745F40}"/>
                </a:ext>
              </a:extLst>
            </p:cNvPr>
            <p:cNvSpPr txBox="1"/>
            <p:nvPr/>
          </p:nvSpPr>
          <p:spPr>
            <a:xfrm>
              <a:off x="1534119" y="1518818"/>
              <a:ext cx="20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Detuning = 0.5</a:t>
              </a:r>
              <a:endParaRPr lang="zh-CN" alt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F5719A-9575-7C34-404C-4A3322D68F44}"/>
              </a:ext>
            </a:extLst>
          </p:cNvPr>
          <p:cNvGrpSpPr/>
          <p:nvPr/>
        </p:nvGrpSpPr>
        <p:grpSpPr>
          <a:xfrm>
            <a:off x="4792611" y="1523410"/>
            <a:ext cx="2861259" cy="2020575"/>
            <a:chOff x="3795350" y="-92842"/>
            <a:chExt cx="2657325" cy="1948326"/>
          </a:xfrm>
        </p:grpSpPr>
        <p:pic>
          <p:nvPicPr>
            <p:cNvPr id="15" name="Picture 1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82BD263-EDDD-E2F6-5BC7-5CB7244D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350" y="-92842"/>
              <a:ext cx="2657325" cy="166082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18DF61-5E05-4D1A-023D-12A134C570FA}"/>
                </a:ext>
              </a:extLst>
            </p:cNvPr>
            <p:cNvSpPr txBox="1"/>
            <p:nvPr/>
          </p:nvSpPr>
          <p:spPr>
            <a:xfrm>
              <a:off x="4318965" y="1486152"/>
              <a:ext cx="20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Detuning = 0.3</a:t>
              </a:r>
              <a:endParaRPr lang="zh-CN" alt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52A08E-5A9D-935C-13E7-9AE73B2A96AE}"/>
              </a:ext>
            </a:extLst>
          </p:cNvPr>
          <p:cNvGrpSpPr/>
          <p:nvPr/>
        </p:nvGrpSpPr>
        <p:grpSpPr>
          <a:xfrm>
            <a:off x="2023098" y="1422768"/>
            <a:ext cx="2823476" cy="2043358"/>
            <a:chOff x="6545500" y="-24100"/>
            <a:chExt cx="2657325" cy="1948075"/>
          </a:xfrm>
        </p:grpSpPr>
        <p:pic>
          <p:nvPicPr>
            <p:cNvPr id="17" name="Picture 16" descr="A graph of a graph of different numbers&#10;&#10;Description automatically generated with medium confidence">
              <a:extLst>
                <a:ext uri="{FF2B5EF4-FFF2-40B4-BE49-F238E27FC236}">
                  <a16:creationId xmlns:a16="http://schemas.microsoft.com/office/drawing/2014/main" id="{860CB2D0-EC4E-C584-92F6-176376C7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5500" y="-24100"/>
              <a:ext cx="2657325" cy="166082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4621F6-734A-6B8F-0A0C-89B9A18A8C25}"/>
                </a:ext>
              </a:extLst>
            </p:cNvPr>
            <p:cNvSpPr txBox="1"/>
            <p:nvPr/>
          </p:nvSpPr>
          <p:spPr>
            <a:xfrm>
              <a:off x="7073049" y="1554643"/>
              <a:ext cx="20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Detuning = 0.2</a:t>
              </a:r>
              <a:endParaRPr lang="zh-CN" alt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E56699-8A36-1397-1BD3-C65BD7DD75C4}"/>
              </a:ext>
            </a:extLst>
          </p:cNvPr>
          <p:cNvGrpSpPr/>
          <p:nvPr/>
        </p:nvGrpSpPr>
        <p:grpSpPr>
          <a:xfrm>
            <a:off x="2008708" y="3612175"/>
            <a:ext cx="2852255" cy="2062132"/>
            <a:chOff x="8948556" y="1153689"/>
            <a:chExt cx="2657322" cy="1909047"/>
          </a:xfrm>
        </p:grpSpPr>
        <p:pic>
          <p:nvPicPr>
            <p:cNvPr id="19" name="Picture 18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5ACF9E0F-F320-779B-93C4-C910CE815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556" y="1153689"/>
              <a:ext cx="2657322" cy="166082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D5C79B-C461-4C7A-3203-FF8FD2FA31EF}"/>
                </a:ext>
              </a:extLst>
            </p:cNvPr>
            <p:cNvSpPr txBox="1"/>
            <p:nvPr/>
          </p:nvSpPr>
          <p:spPr>
            <a:xfrm>
              <a:off x="9476793" y="2693404"/>
              <a:ext cx="20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Detuning = -0.2</a:t>
              </a:r>
              <a:endParaRPr lang="zh-CN" alt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64E389-3B92-6D56-2F44-9BA14BD684DD}"/>
              </a:ext>
            </a:extLst>
          </p:cNvPr>
          <p:cNvGrpSpPr/>
          <p:nvPr/>
        </p:nvGrpSpPr>
        <p:grpSpPr>
          <a:xfrm>
            <a:off x="4801585" y="3679520"/>
            <a:ext cx="2852255" cy="2106801"/>
            <a:chOff x="9000402" y="2814517"/>
            <a:chExt cx="2523988" cy="1864329"/>
          </a:xfrm>
        </p:grpSpPr>
        <p:pic>
          <p:nvPicPr>
            <p:cNvPr id="21" name="Picture 20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3FF5ACD2-CE66-024E-1859-E92F798B8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402" y="2814517"/>
              <a:ext cx="2523988" cy="157749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DF879B-F2AA-B982-9228-E34087996FAA}"/>
                </a:ext>
              </a:extLst>
            </p:cNvPr>
            <p:cNvSpPr txBox="1"/>
            <p:nvPr/>
          </p:nvSpPr>
          <p:spPr>
            <a:xfrm>
              <a:off x="9453393" y="4309514"/>
              <a:ext cx="20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Detuning = -0.3</a:t>
              </a:r>
              <a:endParaRPr lang="zh-CN" alt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1AB1F6-9768-4D6C-FCFF-3B922F9BD834}"/>
              </a:ext>
            </a:extLst>
          </p:cNvPr>
          <p:cNvGrpSpPr/>
          <p:nvPr/>
        </p:nvGrpSpPr>
        <p:grpSpPr>
          <a:xfrm>
            <a:off x="7418284" y="3787812"/>
            <a:ext cx="2781137" cy="1981335"/>
            <a:chOff x="9484977" y="4224897"/>
            <a:chExt cx="2331589" cy="1661068"/>
          </a:xfrm>
        </p:grpSpPr>
        <p:pic>
          <p:nvPicPr>
            <p:cNvPr id="23" name="Picture 22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F6F21C4A-46B6-D9C9-4E79-19BB9E7BC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977" y="4224897"/>
              <a:ext cx="2120901" cy="132556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5333C7-F373-CD3F-2A24-D72AB5165C50}"/>
                </a:ext>
              </a:extLst>
            </p:cNvPr>
            <p:cNvSpPr txBox="1"/>
            <p:nvPr/>
          </p:nvSpPr>
          <p:spPr>
            <a:xfrm>
              <a:off x="9814290" y="5516633"/>
              <a:ext cx="20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Detuning = -0.5</a:t>
              </a:r>
              <a:endParaRPr lang="zh-CN" alt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C83677-B3A3-D184-F1B6-13C56D0FD328}"/>
              </a:ext>
            </a:extLst>
          </p:cNvPr>
          <p:cNvGrpSpPr/>
          <p:nvPr/>
        </p:nvGrpSpPr>
        <p:grpSpPr>
          <a:xfrm>
            <a:off x="29418" y="3054156"/>
            <a:ext cx="2296354" cy="1739959"/>
            <a:chOff x="1457019" y="4937582"/>
            <a:chExt cx="2296354" cy="1739959"/>
          </a:xfrm>
        </p:grpSpPr>
        <p:pic>
          <p:nvPicPr>
            <p:cNvPr id="7" name="Picture 6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6D144158-B861-26CF-4787-6385F8CA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019" y="4937582"/>
              <a:ext cx="2226585" cy="139161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0B12F6-E74F-D541-49DD-02169CC99F74}"/>
                </a:ext>
              </a:extLst>
            </p:cNvPr>
            <p:cNvSpPr txBox="1"/>
            <p:nvPr/>
          </p:nvSpPr>
          <p:spPr>
            <a:xfrm>
              <a:off x="1751097" y="6308209"/>
              <a:ext cx="20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Detuning = 0</a:t>
              </a:r>
              <a:endParaRPr lang="zh-CN" alt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2659DB-6F81-8144-4FE2-8547B04D3A12}"/>
              </a:ext>
            </a:extLst>
          </p:cNvPr>
          <p:cNvGrpSpPr/>
          <p:nvPr/>
        </p:nvGrpSpPr>
        <p:grpSpPr>
          <a:xfrm>
            <a:off x="9608368" y="2718276"/>
            <a:ext cx="2861259" cy="2043833"/>
            <a:chOff x="53242" y="1615652"/>
            <a:chExt cx="2861259" cy="2043833"/>
          </a:xfrm>
        </p:grpSpPr>
        <p:pic>
          <p:nvPicPr>
            <p:cNvPr id="11" name="Picture 10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44E83B82-9C9D-31A4-A8F3-B757A33A5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2" y="1615652"/>
              <a:ext cx="2861259" cy="178828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0A59EC-647F-B7EB-B2A2-F86903C51E3D}"/>
                </a:ext>
              </a:extLst>
            </p:cNvPr>
            <p:cNvSpPr txBox="1"/>
            <p:nvPr/>
          </p:nvSpPr>
          <p:spPr>
            <a:xfrm>
              <a:off x="680302" y="3290153"/>
              <a:ext cx="20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Detuning = 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77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A98F-4114-5232-58AD-B9D84017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93"/>
            <a:ext cx="10515600" cy="1325563"/>
          </a:xfrm>
        </p:spPr>
        <p:txBody>
          <a:bodyPr/>
          <a:lstStyle/>
          <a:p>
            <a:r>
              <a:rPr lang="en-US" altLang="zh-CN" dirty="0"/>
              <a:t>5. Results and analysis-Rabi Frequency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800" dirty="0"/>
              <a:t>(same x axis scale)</a:t>
            </a:r>
            <a:endParaRPr lang="zh-CN" alt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06146A-45E6-B1A1-704D-C276A54C3F66}"/>
              </a:ext>
            </a:extLst>
          </p:cNvPr>
          <p:cNvGrpSpPr/>
          <p:nvPr/>
        </p:nvGrpSpPr>
        <p:grpSpPr>
          <a:xfrm>
            <a:off x="7243444" y="1436855"/>
            <a:ext cx="3600000" cy="2392723"/>
            <a:chOff x="609600" y="0"/>
            <a:chExt cx="10972800" cy="7596895"/>
          </a:xfrm>
        </p:grpSpPr>
        <p:pic>
          <p:nvPicPr>
            <p:cNvPr id="46" name="Picture 45" descr="A graph of a graph showing different differences&#10;&#10;Description automatically generated with medium confidence">
              <a:extLst>
                <a:ext uri="{FF2B5EF4-FFF2-40B4-BE49-F238E27FC236}">
                  <a16:creationId xmlns:a16="http://schemas.microsoft.com/office/drawing/2014/main" id="{5FB1DD01-03B8-1A91-EC3B-7315F5A56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ED7E53-07F4-B783-1B54-0C5A402E13DF}"/>
                </a:ext>
              </a:extLst>
            </p:cNvPr>
            <p:cNvSpPr txBox="1"/>
            <p:nvPr/>
          </p:nvSpPr>
          <p:spPr>
            <a:xfrm>
              <a:off x="1995001" y="6424266"/>
              <a:ext cx="8544102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10</a:t>
              </a:r>
              <a:endParaRPr lang="zh-CN" alt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61EF91C-504A-197A-1F14-CAA5D2734C1E}"/>
              </a:ext>
            </a:extLst>
          </p:cNvPr>
          <p:cNvGrpSpPr/>
          <p:nvPr/>
        </p:nvGrpSpPr>
        <p:grpSpPr>
          <a:xfrm>
            <a:off x="3901544" y="1525967"/>
            <a:ext cx="3600000" cy="2400236"/>
            <a:chOff x="609600" y="0"/>
            <a:chExt cx="10972800" cy="7620749"/>
          </a:xfrm>
        </p:grpSpPr>
        <p:pic>
          <p:nvPicPr>
            <p:cNvPr id="24" name="Picture 23" descr="A graph of a graph showing different differences&#10;&#10;Description automatically generated with medium confidence">
              <a:extLst>
                <a:ext uri="{FF2B5EF4-FFF2-40B4-BE49-F238E27FC236}">
                  <a16:creationId xmlns:a16="http://schemas.microsoft.com/office/drawing/2014/main" id="{56D983DD-C5DF-FAD9-98EC-F97890C70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2CE5F6-1130-7448-B55E-63E0E86E8BE7}"/>
                </a:ext>
              </a:extLst>
            </p:cNvPr>
            <p:cNvSpPr txBox="1"/>
            <p:nvPr/>
          </p:nvSpPr>
          <p:spPr>
            <a:xfrm>
              <a:off x="1916817" y="6448120"/>
              <a:ext cx="8622289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5</a:t>
              </a:r>
              <a:endParaRPr lang="zh-CN" alt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24F8AB-12EA-E723-AA82-B829E87E791A}"/>
              </a:ext>
            </a:extLst>
          </p:cNvPr>
          <p:cNvGrpSpPr/>
          <p:nvPr/>
        </p:nvGrpSpPr>
        <p:grpSpPr>
          <a:xfrm>
            <a:off x="301544" y="1572978"/>
            <a:ext cx="3600000" cy="2400236"/>
            <a:chOff x="609600" y="0"/>
            <a:chExt cx="10972800" cy="7620749"/>
          </a:xfrm>
        </p:grpSpPr>
        <p:pic>
          <p:nvPicPr>
            <p:cNvPr id="20" name="Picture 19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B4E45CD9-BA04-B598-1638-C7E8221C9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F7245E-3B64-43D8-8278-ACDE3E19315B}"/>
                </a:ext>
              </a:extLst>
            </p:cNvPr>
            <p:cNvSpPr txBox="1"/>
            <p:nvPr/>
          </p:nvSpPr>
          <p:spPr>
            <a:xfrm>
              <a:off x="1916817" y="6448120"/>
              <a:ext cx="8381906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1</a:t>
              </a:r>
              <a:endParaRPr lang="zh-CN" alt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D2FD47E-43B8-5886-8E0C-6EC7B35C6342}"/>
              </a:ext>
            </a:extLst>
          </p:cNvPr>
          <p:cNvGrpSpPr/>
          <p:nvPr/>
        </p:nvGrpSpPr>
        <p:grpSpPr>
          <a:xfrm>
            <a:off x="6026009" y="3973214"/>
            <a:ext cx="3600000" cy="2400236"/>
            <a:chOff x="609600" y="0"/>
            <a:chExt cx="10972800" cy="7620749"/>
          </a:xfrm>
        </p:grpSpPr>
        <p:pic>
          <p:nvPicPr>
            <p:cNvPr id="6" name="Picture 5" descr="A graph of a graph showing different differences&#10;&#10;Description automatically generated with medium confidence">
              <a:extLst>
                <a:ext uri="{FF2B5EF4-FFF2-40B4-BE49-F238E27FC236}">
                  <a16:creationId xmlns:a16="http://schemas.microsoft.com/office/drawing/2014/main" id="{5E481F81-EFE4-15FC-BAAE-4CFB7222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C9DABFA-5604-9A31-B2B0-D2B4021DF81E}"/>
                </a:ext>
              </a:extLst>
            </p:cNvPr>
            <p:cNvSpPr txBox="1"/>
            <p:nvPr/>
          </p:nvSpPr>
          <p:spPr>
            <a:xfrm>
              <a:off x="1893280" y="6448120"/>
              <a:ext cx="8652062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50</a:t>
              </a:r>
              <a:endParaRPr lang="zh-CN" alt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D37E94-09C2-BFD0-CDC5-B344F89A20D9}"/>
              </a:ext>
            </a:extLst>
          </p:cNvPr>
          <p:cNvGrpSpPr/>
          <p:nvPr/>
        </p:nvGrpSpPr>
        <p:grpSpPr>
          <a:xfrm>
            <a:off x="2144838" y="3973214"/>
            <a:ext cx="3600000" cy="2400237"/>
            <a:chOff x="609600" y="0"/>
            <a:chExt cx="10972800" cy="7620752"/>
          </a:xfrm>
        </p:grpSpPr>
        <p:pic>
          <p:nvPicPr>
            <p:cNvPr id="4" name="Picture 3" descr="A graph of a graph showing different differences&#10;&#10;Description automatically generated with medium confidence">
              <a:extLst>
                <a:ext uri="{FF2B5EF4-FFF2-40B4-BE49-F238E27FC236}">
                  <a16:creationId xmlns:a16="http://schemas.microsoft.com/office/drawing/2014/main" id="{60764663-8940-B2B6-4199-327802B47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DCBD71-C1FD-2E1F-48D9-DFF53AB2AB0E}"/>
                </a:ext>
              </a:extLst>
            </p:cNvPr>
            <p:cNvSpPr txBox="1"/>
            <p:nvPr/>
          </p:nvSpPr>
          <p:spPr>
            <a:xfrm>
              <a:off x="1893274" y="6448123"/>
              <a:ext cx="8750168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42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C832-15EA-2FCA-88A2-6F236B02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062"/>
            <a:ext cx="10515600" cy="1325563"/>
          </a:xfrm>
        </p:spPr>
        <p:txBody>
          <a:bodyPr/>
          <a:lstStyle/>
          <a:p>
            <a:r>
              <a:rPr lang="en-US" altLang="zh-CN" dirty="0"/>
              <a:t>5. Results and analysis-Rabi Frequency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200" dirty="0"/>
              <a:t>(</a:t>
            </a:r>
            <a:r>
              <a:rPr lang="en-US" altLang="zh-CN" sz="2800" dirty="0"/>
              <a:t>same</a:t>
            </a:r>
            <a:r>
              <a:rPr lang="en-US" altLang="zh-CN" sz="3200" dirty="0"/>
              <a:t> </a:t>
            </a:r>
            <a:r>
              <a:rPr lang="en-US" altLang="zh-CN" sz="2800" dirty="0"/>
              <a:t>iteration</a:t>
            </a:r>
            <a:r>
              <a:rPr lang="en-US" altLang="zh-CN" sz="3200" dirty="0"/>
              <a:t>)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F4E4E-3F47-D2F6-7D09-BB5AE7854454}"/>
              </a:ext>
            </a:extLst>
          </p:cNvPr>
          <p:cNvGrpSpPr/>
          <p:nvPr/>
        </p:nvGrpSpPr>
        <p:grpSpPr>
          <a:xfrm>
            <a:off x="7920000" y="1440000"/>
            <a:ext cx="3600000" cy="2413007"/>
            <a:chOff x="609600" y="0"/>
            <a:chExt cx="10972800" cy="7661297"/>
          </a:xfrm>
        </p:grpSpPr>
        <p:pic>
          <p:nvPicPr>
            <p:cNvPr id="5" name="Picture 4" descr="A graph of a graph showing different differences&#10;&#10;Description automatically generated with medium confidence">
              <a:extLst>
                <a:ext uri="{FF2B5EF4-FFF2-40B4-BE49-F238E27FC236}">
                  <a16:creationId xmlns:a16="http://schemas.microsoft.com/office/drawing/2014/main" id="{7762CA3F-30C3-815B-FD57-8343A6B2F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64F5AE-06BE-7F62-5F3D-DCB9C18E82EE}"/>
                </a:ext>
              </a:extLst>
            </p:cNvPr>
            <p:cNvSpPr txBox="1"/>
            <p:nvPr/>
          </p:nvSpPr>
          <p:spPr>
            <a:xfrm>
              <a:off x="1985370" y="6488668"/>
              <a:ext cx="8620530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10</a:t>
              </a:r>
              <a:endParaRPr lang="zh-CN" alt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CE8D98-5E9C-427A-C1AF-452B357F4FC0}"/>
              </a:ext>
            </a:extLst>
          </p:cNvPr>
          <p:cNvGrpSpPr/>
          <p:nvPr/>
        </p:nvGrpSpPr>
        <p:grpSpPr>
          <a:xfrm>
            <a:off x="3960000" y="1440000"/>
            <a:ext cx="3600000" cy="2400237"/>
            <a:chOff x="609600" y="0"/>
            <a:chExt cx="10972800" cy="7620752"/>
          </a:xfrm>
        </p:grpSpPr>
        <p:pic>
          <p:nvPicPr>
            <p:cNvPr id="11" name="Picture 10" descr="A graph of a graph showing different differences&#10;&#10;Description automatically generated with medium confidence">
              <a:extLst>
                <a:ext uri="{FF2B5EF4-FFF2-40B4-BE49-F238E27FC236}">
                  <a16:creationId xmlns:a16="http://schemas.microsoft.com/office/drawing/2014/main" id="{B4F521CA-EAB4-49AC-4263-5A54E7C34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B42252-8427-A9DC-DF34-52EBCDDD5C90}"/>
                </a:ext>
              </a:extLst>
            </p:cNvPr>
            <p:cNvSpPr txBox="1"/>
            <p:nvPr/>
          </p:nvSpPr>
          <p:spPr>
            <a:xfrm>
              <a:off x="2067151" y="6448123"/>
              <a:ext cx="8620533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5</a:t>
              </a:r>
              <a:endParaRPr lang="zh-CN" alt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A1A912-77A1-09B4-3C4B-306AC0E99456}"/>
              </a:ext>
            </a:extLst>
          </p:cNvPr>
          <p:cNvGrpSpPr/>
          <p:nvPr/>
        </p:nvGrpSpPr>
        <p:grpSpPr>
          <a:xfrm>
            <a:off x="180000" y="1440000"/>
            <a:ext cx="3600000" cy="2400236"/>
            <a:chOff x="609600" y="0"/>
            <a:chExt cx="10972800" cy="7620749"/>
          </a:xfrm>
        </p:grpSpPr>
        <p:pic>
          <p:nvPicPr>
            <p:cNvPr id="14" name="Picture 13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1503B60-BA63-520B-3753-99E5C9FA1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3ED273-9E13-C78F-1649-F458B75958A3}"/>
                </a:ext>
              </a:extLst>
            </p:cNvPr>
            <p:cNvSpPr txBox="1"/>
            <p:nvPr/>
          </p:nvSpPr>
          <p:spPr>
            <a:xfrm>
              <a:off x="1854205" y="6448120"/>
              <a:ext cx="8620536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1</a:t>
              </a:r>
              <a:endParaRPr lang="zh-CN" alt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E61B41-0EA7-1787-8D94-E8DE20B01CA7}"/>
              </a:ext>
            </a:extLst>
          </p:cNvPr>
          <p:cNvGrpSpPr/>
          <p:nvPr/>
        </p:nvGrpSpPr>
        <p:grpSpPr>
          <a:xfrm>
            <a:off x="7920000" y="3960000"/>
            <a:ext cx="3600000" cy="2400237"/>
            <a:chOff x="609600" y="0"/>
            <a:chExt cx="10972800" cy="7620752"/>
          </a:xfrm>
        </p:grpSpPr>
        <p:pic>
          <p:nvPicPr>
            <p:cNvPr id="17" name="Picture 16" descr="A graph of a graph of a different difference&#10;&#10;Description automatically generated with medium confidence">
              <a:extLst>
                <a:ext uri="{FF2B5EF4-FFF2-40B4-BE49-F238E27FC236}">
                  <a16:creationId xmlns:a16="http://schemas.microsoft.com/office/drawing/2014/main" id="{0111342D-3AF9-B9A8-F436-2074AE6D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23055C-234D-31CE-1A5F-3AA9CD828826}"/>
                </a:ext>
              </a:extLst>
            </p:cNvPr>
            <p:cNvSpPr txBox="1"/>
            <p:nvPr/>
          </p:nvSpPr>
          <p:spPr>
            <a:xfrm>
              <a:off x="1985370" y="6448120"/>
              <a:ext cx="8620530" cy="1172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300</a:t>
              </a:r>
              <a:endParaRPr lang="zh-CN" alt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0AAA1-C72D-F8DF-539F-875ACC268550}"/>
              </a:ext>
            </a:extLst>
          </p:cNvPr>
          <p:cNvGrpSpPr/>
          <p:nvPr/>
        </p:nvGrpSpPr>
        <p:grpSpPr>
          <a:xfrm>
            <a:off x="3960000" y="3960000"/>
            <a:ext cx="3600000" cy="2400237"/>
            <a:chOff x="609600" y="0"/>
            <a:chExt cx="10972800" cy="7620752"/>
          </a:xfrm>
        </p:grpSpPr>
        <p:pic>
          <p:nvPicPr>
            <p:cNvPr id="20" name="Picture 19" descr="A graph of a graph showing different differences&#10;&#10;Description automatically generated with medium confidence">
              <a:extLst>
                <a:ext uri="{FF2B5EF4-FFF2-40B4-BE49-F238E27FC236}">
                  <a16:creationId xmlns:a16="http://schemas.microsoft.com/office/drawing/2014/main" id="{ACF021FD-10B6-2EBE-E98F-D85F889B8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D76C9-4283-4E6F-0871-795D1AE1FEF3}"/>
                </a:ext>
              </a:extLst>
            </p:cNvPr>
            <p:cNvSpPr txBox="1"/>
            <p:nvPr/>
          </p:nvSpPr>
          <p:spPr>
            <a:xfrm>
              <a:off x="2067151" y="6448120"/>
              <a:ext cx="8620533" cy="1172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100</a:t>
              </a:r>
              <a:endParaRPr lang="zh-CN" alt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7F2E0-FFC0-4059-6228-3092003A70CB}"/>
              </a:ext>
            </a:extLst>
          </p:cNvPr>
          <p:cNvGrpSpPr/>
          <p:nvPr/>
        </p:nvGrpSpPr>
        <p:grpSpPr>
          <a:xfrm>
            <a:off x="180000" y="3960000"/>
            <a:ext cx="3600000" cy="2400237"/>
            <a:chOff x="609600" y="0"/>
            <a:chExt cx="10972800" cy="7620752"/>
          </a:xfrm>
        </p:grpSpPr>
        <p:pic>
          <p:nvPicPr>
            <p:cNvPr id="23" name="Picture 22" descr="A graph of a graph showing different differences&#10;&#10;Description automatically generated with medium confidence">
              <a:extLst>
                <a:ext uri="{FF2B5EF4-FFF2-40B4-BE49-F238E27FC236}">
                  <a16:creationId xmlns:a16="http://schemas.microsoft.com/office/drawing/2014/main" id="{A9E8D38B-474B-A933-04F5-E7366D47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33FB6F-F017-8D08-E0E9-A7C1C9B39942}"/>
                </a:ext>
              </a:extLst>
            </p:cNvPr>
            <p:cNvSpPr txBox="1"/>
            <p:nvPr/>
          </p:nvSpPr>
          <p:spPr>
            <a:xfrm>
              <a:off x="1854205" y="6448123"/>
              <a:ext cx="8620536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Rabi frequency = 50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12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0D34-A1F3-9ED8-E886-31B6E171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Results and Analysis-Decay rate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CF8BCC-84C9-F6A1-CF39-70274BB97563}"/>
              </a:ext>
            </a:extLst>
          </p:cNvPr>
          <p:cNvGrpSpPr/>
          <p:nvPr/>
        </p:nvGrpSpPr>
        <p:grpSpPr>
          <a:xfrm>
            <a:off x="4320000" y="3960000"/>
            <a:ext cx="2988000" cy="2160000"/>
            <a:chOff x="609600" y="0"/>
            <a:chExt cx="10972800" cy="7569485"/>
          </a:xfrm>
        </p:grpSpPr>
        <p:pic>
          <p:nvPicPr>
            <p:cNvPr id="17" name="Picture 16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B7A32022-5CB4-F649-C739-91562E07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992768-D22F-1F50-FE95-10616E4781FE}"/>
                </a:ext>
              </a:extLst>
            </p:cNvPr>
            <p:cNvSpPr txBox="1"/>
            <p:nvPr/>
          </p:nvSpPr>
          <p:spPr>
            <a:xfrm>
              <a:off x="2392150" y="6421623"/>
              <a:ext cx="7510738" cy="1147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Rate = 0.3</a:t>
              </a:r>
              <a:endParaRPr lang="zh-CN" alt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0BD87B-0017-9174-DC49-40DB9AEBE513}"/>
              </a:ext>
            </a:extLst>
          </p:cNvPr>
          <p:cNvGrpSpPr/>
          <p:nvPr/>
        </p:nvGrpSpPr>
        <p:grpSpPr>
          <a:xfrm>
            <a:off x="7920000" y="3960000"/>
            <a:ext cx="2988000" cy="2160000"/>
            <a:chOff x="609600" y="0"/>
            <a:chExt cx="10972800" cy="7571174"/>
          </a:xfrm>
        </p:grpSpPr>
        <p:pic>
          <p:nvPicPr>
            <p:cNvPr id="15" name="Picture 14" descr="A graph of different differences&#10;&#10;Description automatically generated with medium confidence">
              <a:extLst>
                <a:ext uri="{FF2B5EF4-FFF2-40B4-BE49-F238E27FC236}">
                  <a16:creationId xmlns:a16="http://schemas.microsoft.com/office/drawing/2014/main" id="{B060B642-1C44-55D6-33D8-F8C89500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90BBF0-BAC7-5E3E-8051-66D106D30A6E}"/>
                </a:ext>
              </a:extLst>
            </p:cNvPr>
            <p:cNvSpPr txBox="1"/>
            <p:nvPr/>
          </p:nvSpPr>
          <p:spPr>
            <a:xfrm>
              <a:off x="3773365" y="6423312"/>
              <a:ext cx="4697620" cy="1147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Rate = 1</a:t>
              </a:r>
              <a:endParaRPr lang="zh-CN" alt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0E6559-AAF1-EAD0-A484-21A5B4165558}"/>
              </a:ext>
            </a:extLst>
          </p:cNvPr>
          <p:cNvGrpSpPr/>
          <p:nvPr/>
        </p:nvGrpSpPr>
        <p:grpSpPr>
          <a:xfrm>
            <a:off x="7920000" y="1440000"/>
            <a:ext cx="2988000" cy="2160000"/>
            <a:chOff x="609600" y="0"/>
            <a:chExt cx="10972800" cy="7890155"/>
          </a:xfrm>
        </p:grpSpPr>
        <p:pic>
          <p:nvPicPr>
            <p:cNvPr id="13" name="Picture 12" descr="A graph of a wave&#10;&#10;Description automatically generated with medium confidence">
              <a:extLst>
                <a:ext uri="{FF2B5EF4-FFF2-40B4-BE49-F238E27FC236}">
                  <a16:creationId xmlns:a16="http://schemas.microsoft.com/office/drawing/2014/main" id="{1282A300-2B57-C6FC-97BC-AAB54F15E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2C2096-04B5-914A-6AE8-88EDE96D9915}"/>
                </a:ext>
              </a:extLst>
            </p:cNvPr>
            <p:cNvSpPr txBox="1"/>
            <p:nvPr/>
          </p:nvSpPr>
          <p:spPr>
            <a:xfrm>
              <a:off x="1539223" y="6427037"/>
              <a:ext cx="9228544" cy="1463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Rate = 0.02</a:t>
              </a:r>
              <a:endParaRPr lang="zh-CN" alt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6B3DF-31F6-DE65-346B-C061DE104301}"/>
              </a:ext>
            </a:extLst>
          </p:cNvPr>
          <p:cNvGrpSpPr/>
          <p:nvPr/>
        </p:nvGrpSpPr>
        <p:grpSpPr>
          <a:xfrm>
            <a:off x="4320000" y="1440000"/>
            <a:ext cx="2988000" cy="2160000"/>
            <a:chOff x="609600" y="0"/>
            <a:chExt cx="10972800" cy="7890164"/>
          </a:xfrm>
        </p:grpSpPr>
        <p:pic>
          <p:nvPicPr>
            <p:cNvPr id="11" name="Picture 10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9D893874-E693-55F9-0E38-F695C121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23600A-0FFB-3765-0784-100DD81FAC22}"/>
                </a:ext>
              </a:extLst>
            </p:cNvPr>
            <p:cNvSpPr txBox="1"/>
            <p:nvPr/>
          </p:nvSpPr>
          <p:spPr>
            <a:xfrm>
              <a:off x="2086294" y="6427046"/>
              <a:ext cx="7901018" cy="1463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Rate = 0.05</a:t>
              </a:r>
              <a:endParaRPr lang="zh-CN" alt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BB4E27-02EB-E38E-D61D-058C9B28EAC5}"/>
              </a:ext>
            </a:extLst>
          </p:cNvPr>
          <p:cNvGrpSpPr/>
          <p:nvPr/>
        </p:nvGrpSpPr>
        <p:grpSpPr>
          <a:xfrm>
            <a:off x="720000" y="3960000"/>
            <a:ext cx="2988000" cy="2160000"/>
            <a:chOff x="609600" y="0"/>
            <a:chExt cx="10972800" cy="7541948"/>
          </a:xfrm>
        </p:grpSpPr>
        <p:pic>
          <p:nvPicPr>
            <p:cNvPr id="9" name="Picture 8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086AD3A-F5B2-99B0-DD77-727B570C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A7B8D9-B2D5-F39D-888B-FB29F60EEBB3}"/>
                </a:ext>
              </a:extLst>
            </p:cNvPr>
            <p:cNvSpPr txBox="1"/>
            <p:nvPr/>
          </p:nvSpPr>
          <p:spPr>
            <a:xfrm>
              <a:off x="2530841" y="6427038"/>
              <a:ext cx="7615442" cy="111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Rate = 0.2</a:t>
              </a:r>
              <a:endParaRPr lang="zh-CN" alt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0D3EE0-4A50-38A7-8B5C-489E8D58A95F}"/>
              </a:ext>
            </a:extLst>
          </p:cNvPr>
          <p:cNvGrpSpPr/>
          <p:nvPr/>
        </p:nvGrpSpPr>
        <p:grpSpPr>
          <a:xfrm>
            <a:off x="720000" y="1440000"/>
            <a:ext cx="2988000" cy="2160000"/>
            <a:chOff x="609600" y="0"/>
            <a:chExt cx="10972800" cy="7620749"/>
          </a:xfrm>
        </p:grpSpPr>
        <p:pic>
          <p:nvPicPr>
            <p:cNvPr id="31" name="Picture 30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AD01B61-7252-E55B-91F7-FF53BFE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72A10A-384C-FDBE-B48C-F0351E729679}"/>
                </a:ext>
              </a:extLst>
            </p:cNvPr>
            <p:cNvSpPr txBox="1"/>
            <p:nvPr/>
          </p:nvSpPr>
          <p:spPr>
            <a:xfrm>
              <a:off x="1854205" y="6448120"/>
              <a:ext cx="8620536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Rate = 0.1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39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F6AF-1DB2-445C-3404-3CC81CDF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Further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9DF90-331F-4B6B-70FB-B5BF4D9511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2 Time correlation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:r>
                  <a:rPr lang="en-US" altLang="zh-CN" dirty="0"/>
                  <a:t>Apply Monte Carlo simulation and make comparison with the analytical solution</a:t>
                </a:r>
              </a:p>
              <a:p>
                <a:pPr/>
                <a:r>
                  <a:rPr lang="en-US" altLang="zh-CN" dirty="0"/>
                  <a:t>Apply previous analysis methods to discuss the reliability of this method and the suitable parameter selections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9DF90-331F-4B6B-70FB-B5BF4D951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51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5274-19E8-5015-A857-129121CE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4F23-160C-A3E6-E233-CE98098E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Klaus </a:t>
            </a:r>
            <a:r>
              <a:rPr lang="en-US" altLang="zh-CN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Mølmer</a:t>
            </a:r>
            <a:r>
              <a:rPr lang="en-US" altLang="zh-C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Yvan Castin, Jean </a:t>
            </a:r>
            <a:r>
              <a:rPr lang="en-US" altLang="zh-CN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Dalibard</a:t>
            </a:r>
            <a:r>
              <a:rPr lang="en-US" altLang="zh-C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wave-function method in quantum optics</a:t>
            </a:r>
            <a:r>
              <a:rPr lang="en-US" altLang="zh-C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Published in: </a:t>
            </a:r>
            <a:r>
              <a:rPr lang="en-US" altLang="zh-CN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J.Opt.Soc.Am.B</a:t>
            </a:r>
            <a:r>
              <a:rPr lang="en-US" altLang="zh-C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 (1993) 3, 524-538, </a:t>
            </a:r>
            <a:r>
              <a:rPr lang="en-US" altLang="zh-CN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10.1364/JOSAB.10.000524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Y., Zhao, Q., Li, MH. et al.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quantum random-number generation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Nature 562, 548–551 (2018). https://doi.org/10.1038/s41586-018-0559-3 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92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F72-D688-32C7-8146-BFB16033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Thanks for listening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6814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D81F-20A9-FC24-B13C-7122A4C7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9606-BEBE-B947-83CD-0A516889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Theory bases</a:t>
            </a:r>
          </a:p>
          <a:p>
            <a:r>
              <a:rPr lang="en-US" altLang="zh-CN" dirty="0"/>
              <a:t>2. Procedure of Monte Carlo Approach</a:t>
            </a:r>
          </a:p>
          <a:p>
            <a:r>
              <a:rPr lang="en-US" altLang="zh-CN" dirty="0"/>
              <a:t>3. Parameters</a:t>
            </a:r>
          </a:p>
          <a:p>
            <a:r>
              <a:rPr lang="en-US" altLang="zh-CN" dirty="0"/>
              <a:t>4. Analysis criterion</a:t>
            </a:r>
          </a:p>
          <a:p>
            <a:r>
              <a:rPr lang="en-US" altLang="zh-CN" dirty="0"/>
              <a:t>5. Results and analysis</a:t>
            </a:r>
          </a:p>
          <a:p>
            <a:r>
              <a:rPr lang="en-US" altLang="zh-CN" dirty="0"/>
              <a:t>6. Further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24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DA66-1A03-7E8E-0E33-E28F3B2F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Theory bases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B687F-26AA-8573-CC91-BDFB0DA7C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36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Qubit described by a wave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Schrödinger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|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dirty="0"/>
                  <a:t>the detuning of the laser and qubit resonant frequency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Rabi frequency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the decay rate</a:t>
                </a:r>
              </a:p>
              <a:p>
                <a:pPr marL="0" indent="0" algn="ctr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B687F-26AA-8573-CC91-BDFB0DA7C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3639"/>
              </a:xfrm>
              <a:blipFill>
                <a:blip r:embed="rId2"/>
                <a:stretch>
                  <a:fillRect l="-1043" t="-8184" b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3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BE57-9E14-C610-0D65-0446B72E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Procedure of Monte Carlo Approach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13983-4541-DC4F-347E-F4CE26D69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a known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determined by: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eff</m:t>
                            </m:r>
                          </m:sub>
                        </m:sSub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normed-squared result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is compared with a randomly-generated value to decide whether a jump occurs. If the jump occurs, a jump operator was acted on the wavefunction.</a:t>
                </a:r>
              </a:p>
              <a:p>
                <a:r>
                  <a:rPr lang="en-US" altLang="zh-CN" dirty="0"/>
                  <a:t>The result is renormalized for convergency. </a:t>
                </a:r>
              </a:p>
              <a:p>
                <a:r>
                  <a:rPr lang="en-US" altLang="zh-CN" dirty="0"/>
                  <a:t>Repeat this process for several steps with small time intervals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and the result is compared with the analytical solution(using Optical Bloch Equations).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13983-4541-DC4F-347E-F4CE26D69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15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ED7-FFB1-5D69-F01E-4178F74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Parameters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743D-C2AA-1C0F-49A4-84243E85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Parameters with graphical meanings:</a:t>
            </a:r>
          </a:p>
          <a:p>
            <a:pPr lvl="1"/>
            <a:r>
              <a:rPr lang="en-US" altLang="zh-CN" dirty="0"/>
              <a:t>Detuning</a:t>
            </a:r>
          </a:p>
          <a:p>
            <a:pPr lvl="1"/>
            <a:r>
              <a:rPr lang="en-US" altLang="zh-CN" dirty="0"/>
              <a:t>Rabi frequency</a:t>
            </a:r>
          </a:p>
          <a:p>
            <a:pPr lvl="1"/>
            <a:r>
              <a:rPr lang="en-US" altLang="zh-CN" dirty="0"/>
              <a:t>Decay rate</a:t>
            </a:r>
          </a:p>
          <a:p>
            <a:r>
              <a:rPr lang="en-US" altLang="zh-CN" dirty="0"/>
              <a:t>Parameters without graphical meanings:</a:t>
            </a:r>
          </a:p>
          <a:p>
            <a:pPr lvl="1"/>
            <a:r>
              <a:rPr lang="en-US" altLang="zh-CN" dirty="0"/>
              <a:t>Number of particles</a:t>
            </a:r>
          </a:p>
          <a:p>
            <a:pPr lvl="1"/>
            <a:r>
              <a:rPr lang="en-US" altLang="zh-CN" dirty="0"/>
              <a:t>Number of iterations, time steps and total time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A6CE-E3E0-482F-FA34-C313A0FB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Analysis Criterion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248B-5473-612A-70B1-59AB42C8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parameters with graphical meanings:</a:t>
            </a:r>
          </a:p>
          <a:p>
            <a:pPr lvl="1"/>
            <a:r>
              <a:rPr lang="en-US" altLang="zh-CN" dirty="0"/>
              <a:t>Compare the change on the graph directly.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For parameters without graphical meanings:</a:t>
            </a:r>
          </a:p>
          <a:p>
            <a:pPr lvl="1"/>
            <a:r>
              <a:rPr lang="en-US" altLang="zh-CN" dirty="0"/>
              <a:t>The difference compared to the analytical solution is recorded.</a:t>
            </a:r>
          </a:p>
          <a:p>
            <a:pPr lvl="1"/>
            <a:r>
              <a:rPr lang="en-US" altLang="zh-CN" dirty="0"/>
              <a:t>Set accepted region of 1%, 5%, 10% to the analytical value.</a:t>
            </a:r>
          </a:p>
          <a:p>
            <a:pPr lvl="1"/>
            <a:r>
              <a:rPr lang="en-US" altLang="zh-CN" dirty="0"/>
              <a:t>Compared the change on concentration due to parameters.</a:t>
            </a:r>
          </a:p>
          <a:p>
            <a:endParaRPr lang="en-US" altLang="zh-CN" dirty="0"/>
          </a:p>
        </p:txBody>
      </p:sp>
      <p:pic>
        <p:nvPicPr>
          <p:cNvPr id="5" name="Picture 4" descr="A graph of a graph of a different difference&#10;&#10;Description automatically generated with medium confidence">
            <a:extLst>
              <a:ext uri="{FF2B5EF4-FFF2-40B4-BE49-F238E27FC236}">
                <a16:creationId xmlns:a16="http://schemas.microsoft.com/office/drawing/2014/main" id="{5E7CE2A1-EBBA-F691-7950-555491C97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70370" r="8664" b="5324"/>
          <a:stretch/>
        </p:blipFill>
        <p:spPr>
          <a:xfrm>
            <a:off x="1582057" y="5010482"/>
            <a:ext cx="8222342" cy="14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DC3-94DE-AD70-97AC-5712FD62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Results and Analysis-Number of Particles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5589E-CB03-F574-E4B1-C435C726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91343"/>
            <a:ext cx="6096000" cy="4572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F98274-8592-0814-8B78-369462E877BB}"/>
              </a:ext>
            </a:extLst>
          </p:cNvPr>
          <p:cNvCxnSpPr/>
          <p:nvPr/>
        </p:nvCxnSpPr>
        <p:spPr>
          <a:xfrm>
            <a:off x="2868518" y="4284839"/>
            <a:ext cx="65194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372E9E-EF12-E85A-7D08-0AD985803A9D}"/>
              </a:ext>
            </a:extLst>
          </p:cNvPr>
          <p:cNvCxnSpPr/>
          <p:nvPr/>
        </p:nvCxnSpPr>
        <p:spPr>
          <a:xfrm>
            <a:off x="2868518" y="2769957"/>
            <a:ext cx="6588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9DF2C2-770B-F35C-5A1C-7353B23F1F6C}"/>
              </a:ext>
            </a:extLst>
          </p:cNvPr>
          <p:cNvCxnSpPr>
            <a:cxnSpLocks/>
          </p:cNvCxnSpPr>
          <p:nvPr/>
        </p:nvCxnSpPr>
        <p:spPr>
          <a:xfrm flipV="1">
            <a:off x="3125972" y="3083442"/>
            <a:ext cx="6018028" cy="2069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83BCE0-8CEE-A27E-8AC4-97864BC8795D}"/>
              </a:ext>
            </a:extLst>
          </p:cNvPr>
          <p:cNvCxnSpPr>
            <a:cxnSpLocks/>
          </p:cNvCxnSpPr>
          <p:nvPr/>
        </p:nvCxnSpPr>
        <p:spPr>
          <a:xfrm flipV="1">
            <a:off x="3378394" y="1193606"/>
            <a:ext cx="3266711" cy="28548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56AAC4-CB2D-3657-4B0F-A27ED851191B}"/>
              </a:ext>
            </a:extLst>
          </p:cNvPr>
          <p:cNvCxnSpPr>
            <a:cxnSpLocks/>
          </p:cNvCxnSpPr>
          <p:nvPr/>
        </p:nvCxnSpPr>
        <p:spPr>
          <a:xfrm flipV="1">
            <a:off x="4884057" y="1193606"/>
            <a:ext cx="0" cy="5228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3548-FCC0-D405-0BB3-04758A5D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Results and Analysis-Time Steps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99433-1B3B-8704-7C64-239E79B8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61" y="1380326"/>
            <a:ext cx="6096000" cy="4572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1586F2-DE19-0C8B-D1A1-B7F19C9AE11B}"/>
              </a:ext>
            </a:extLst>
          </p:cNvPr>
          <p:cNvCxnSpPr/>
          <p:nvPr/>
        </p:nvCxnSpPr>
        <p:spPr>
          <a:xfrm>
            <a:off x="2748016" y="4405342"/>
            <a:ext cx="65194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5810AA-2E33-FD1E-C2B3-D776CCBFA517}"/>
              </a:ext>
            </a:extLst>
          </p:cNvPr>
          <p:cNvCxnSpPr/>
          <p:nvPr/>
        </p:nvCxnSpPr>
        <p:spPr>
          <a:xfrm>
            <a:off x="2673398" y="2675779"/>
            <a:ext cx="651946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4FB003-0161-54A2-5771-0804BD4FC0D0}"/>
              </a:ext>
            </a:extLst>
          </p:cNvPr>
          <p:cNvCxnSpPr>
            <a:cxnSpLocks/>
          </p:cNvCxnSpPr>
          <p:nvPr/>
        </p:nvCxnSpPr>
        <p:spPr>
          <a:xfrm>
            <a:off x="3877340" y="3522921"/>
            <a:ext cx="4203404" cy="2580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753FC-2F03-2292-7E1B-A0AAFD17C7C1}"/>
              </a:ext>
            </a:extLst>
          </p:cNvPr>
          <p:cNvCxnSpPr>
            <a:cxnSpLocks/>
          </p:cNvCxnSpPr>
          <p:nvPr/>
        </p:nvCxnSpPr>
        <p:spPr>
          <a:xfrm>
            <a:off x="4557823" y="1488558"/>
            <a:ext cx="3650512" cy="474212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01634B-6DB2-D8E0-D3F0-F23EFD2B7301}"/>
              </a:ext>
            </a:extLst>
          </p:cNvPr>
          <p:cNvCxnSpPr/>
          <p:nvPr/>
        </p:nvCxnSpPr>
        <p:spPr>
          <a:xfrm>
            <a:off x="2673398" y="2523379"/>
            <a:ext cx="65194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F27D42-786A-FC66-69E0-45CD0379E79C}"/>
              </a:ext>
            </a:extLst>
          </p:cNvPr>
          <p:cNvCxnSpPr>
            <a:cxnSpLocks/>
          </p:cNvCxnSpPr>
          <p:nvPr/>
        </p:nvCxnSpPr>
        <p:spPr>
          <a:xfrm>
            <a:off x="5578549" y="1380326"/>
            <a:ext cx="2254102" cy="41769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04093A-A744-610F-C80C-F90A7392D905}"/>
              </a:ext>
            </a:extLst>
          </p:cNvPr>
          <p:cNvCxnSpPr>
            <a:cxnSpLocks/>
          </p:cNvCxnSpPr>
          <p:nvPr/>
        </p:nvCxnSpPr>
        <p:spPr>
          <a:xfrm>
            <a:off x="5259707" y="961219"/>
            <a:ext cx="0" cy="499110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3548-FCC0-D405-0BB3-04758A5D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 Results and Analysis-</a:t>
            </a:r>
            <a:br>
              <a:rPr lang="en-US" altLang="zh-CN" dirty="0"/>
            </a:br>
            <a:r>
              <a:rPr lang="en-US" altLang="zh-CN" dirty="0"/>
              <a:t>	Time Steps, Iterations and Total Time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9D48B-36B9-A1C2-85F2-8AE99B42A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39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zh-CN" sz="2800" b="1" dirty="0"/>
                  <a:t>Total time period = time steps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iterations</a:t>
                </a:r>
              </a:p>
              <a:p>
                <a:r>
                  <a:rPr lang="en-US" altLang="zh-CN" dirty="0"/>
                  <a:t>Time steps should be chosen with high priority:</a:t>
                </a:r>
              </a:p>
              <a:p>
                <a:pPr lvl="1"/>
                <a:r>
                  <a:rPr lang="en-US" altLang="zh-CN" dirty="0"/>
                  <a:t>Decides the minimum requirement accuracy for the calculation to produce reliable result.</a:t>
                </a:r>
              </a:p>
              <a:p>
                <a:pPr lvl="1"/>
                <a:r>
                  <a:rPr lang="en-US" altLang="zh-CN" dirty="0"/>
                  <a:t>Decides time and memory cost</a:t>
                </a:r>
                <a:endParaRPr lang="en-US" altLang="zh-CN" sz="3200" b="1" dirty="0"/>
              </a:p>
              <a:p>
                <a:r>
                  <a:rPr lang="en-US" altLang="zh-CN" dirty="0"/>
                  <a:t>The value of iterations and total time should alter according to the circumstances:</a:t>
                </a:r>
              </a:p>
              <a:p>
                <a:pPr lvl="1"/>
                <a:r>
                  <a:rPr lang="en-US" altLang="zh-CN" dirty="0"/>
                  <a:t>Long period interest</a:t>
                </a:r>
              </a:p>
              <a:p>
                <a:pPr lvl="1"/>
                <a:r>
                  <a:rPr lang="en-US" altLang="zh-CN" dirty="0"/>
                  <a:t>Short time interest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9D48B-36B9-A1C2-85F2-8AE99B42A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399"/>
                <a:ext cx="10515600" cy="4351338"/>
              </a:xfrm>
              <a:blipFill>
                <a:blip r:embed="rId2"/>
                <a:stretch>
                  <a:fillRect l="-1043" t="-252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5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631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Office Theme</vt:lpstr>
      <vt:lpstr>Effects of the Parameters in Monte Carlo Approach to its Reliability</vt:lpstr>
      <vt:lpstr>Outline</vt:lpstr>
      <vt:lpstr>1. Theory bases</vt:lpstr>
      <vt:lpstr>2. Procedure of Monte Carlo Approach</vt:lpstr>
      <vt:lpstr>3. Parameters</vt:lpstr>
      <vt:lpstr>4. Analysis Criterion </vt:lpstr>
      <vt:lpstr>5. Results and Analysis-Number of Particles </vt:lpstr>
      <vt:lpstr>5. Results and Analysis-Time Steps </vt:lpstr>
      <vt:lpstr>5. Results and Analysis-  Time Steps, Iterations and Total Time </vt:lpstr>
      <vt:lpstr>5. Results and Analysis-Detuning</vt:lpstr>
      <vt:lpstr>5. Results and analysis-Rabi Frequency  (same x axis scale)</vt:lpstr>
      <vt:lpstr>5. Results and analysis-Rabi Frequency  (same iteration)</vt:lpstr>
      <vt:lpstr>5. Results and Analysis-Decay rate </vt:lpstr>
      <vt:lpstr>6. Further analysis</vt:lpstr>
      <vt:lpstr>Reference: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Parameters in Monte Carlo Approach to its Reliability</dc:title>
  <dc:creator>Li Zhejun</dc:creator>
  <cp:lastModifiedBy>Li Zhejun</cp:lastModifiedBy>
  <cp:revision>10</cp:revision>
  <dcterms:created xsi:type="dcterms:W3CDTF">2024-02-05T15:10:31Z</dcterms:created>
  <dcterms:modified xsi:type="dcterms:W3CDTF">2024-02-09T01:13:56Z</dcterms:modified>
</cp:coreProperties>
</file>