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31" r:id="rId2"/>
    <p:sldMasterId id="2147483843" r:id="rId3"/>
    <p:sldMasterId id="2147483856" r:id="rId4"/>
    <p:sldMasterId id="2147483870" r:id="rId5"/>
  </p:sldMasterIdLst>
  <p:notesMasterIdLst>
    <p:notesMasterId r:id="rId93"/>
  </p:notesMasterIdLst>
  <p:handoutMasterIdLst>
    <p:handoutMasterId r:id="rId94"/>
  </p:handoutMasterIdLst>
  <p:sldIdLst>
    <p:sldId id="363" r:id="rId6"/>
    <p:sldId id="588" r:id="rId7"/>
    <p:sldId id="546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604" r:id="rId23"/>
    <p:sldId id="582" r:id="rId24"/>
    <p:sldId id="583" r:id="rId25"/>
    <p:sldId id="584" r:id="rId26"/>
    <p:sldId id="547" r:id="rId27"/>
    <p:sldId id="569" r:id="rId28"/>
    <p:sldId id="655" r:id="rId29"/>
    <p:sldId id="605" r:id="rId30"/>
    <p:sldId id="606" r:id="rId31"/>
    <p:sldId id="612" r:id="rId32"/>
    <p:sldId id="645" r:id="rId33"/>
    <p:sldId id="646" r:id="rId34"/>
    <p:sldId id="643" r:id="rId35"/>
    <p:sldId id="642" r:id="rId36"/>
    <p:sldId id="644" r:id="rId37"/>
    <p:sldId id="662" r:id="rId38"/>
    <p:sldId id="633" r:id="rId39"/>
    <p:sldId id="632" r:id="rId40"/>
    <p:sldId id="667" r:id="rId41"/>
    <p:sldId id="663" r:id="rId42"/>
    <p:sldId id="571" r:id="rId43"/>
    <p:sldId id="576" r:id="rId44"/>
    <p:sldId id="572" r:id="rId45"/>
    <p:sldId id="573" r:id="rId46"/>
    <p:sldId id="574" r:id="rId47"/>
    <p:sldId id="575" r:id="rId48"/>
    <p:sldId id="580" r:id="rId49"/>
    <p:sldId id="579" r:id="rId50"/>
    <p:sldId id="581" r:id="rId51"/>
    <p:sldId id="631" r:id="rId52"/>
    <p:sldId id="551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  <p:sldId id="597" r:id="rId62"/>
    <p:sldId id="598" r:id="rId63"/>
    <p:sldId id="599" r:id="rId64"/>
    <p:sldId id="641" r:id="rId65"/>
    <p:sldId id="600" r:id="rId66"/>
    <p:sldId id="601" r:id="rId67"/>
    <p:sldId id="602" r:id="rId68"/>
    <p:sldId id="613" r:id="rId69"/>
    <p:sldId id="614" r:id="rId70"/>
    <p:sldId id="615" r:id="rId71"/>
    <p:sldId id="616" r:id="rId72"/>
    <p:sldId id="617" r:id="rId73"/>
    <p:sldId id="618" r:id="rId74"/>
    <p:sldId id="619" r:id="rId75"/>
    <p:sldId id="620" r:id="rId76"/>
    <p:sldId id="621" r:id="rId77"/>
    <p:sldId id="622" r:id="rId78"/>
    <p:sldId id="553" r:id="rId79"/>
    <p:sldId id="585" r:id="rId80"/>
    <p:sldId id="586" r:id="rId81"/>
    <p:sldId id="587" r:id="rId82"/>
    <p:sldId id="549" r:id="rId83"/>
    <p:sldId id="550" r:id="rId84"/>
    <p:sldId id="665" r:id="rId85"/>
    <p:sldId id="658" r:id="rId86"/>
    <p:sldId id="659" r:id="rId87"/>
    <p:sldId id="660" r:id="rId88"/>
    <p:sldId id="661" r:id="rId89"/>
    <p:sldId id="664" r:id="rId90"/>
    <p:sldId id="666" r:id="rId91"/>
    <p:sldId id="554" r:id="rId9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FFFFFF"/>
    <a:srgbClr val="FF0000"/>
    <a:srgbClr val="0000FF"/>
    <a:srgbClr val="CCECFF"/>
    <a:srgbClr val="FF6600"/>
    <a:srgbClr val="CC9900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 autoAdjust="0"/>
    <p:restoredTop sz="94694" autoAdjust="0"/>
  </p:normalViewPr>
  <p:slideViewPr>
    <p:cSldViewPr>
      <p:cViewPr varScale="1">
        <p:scale>
          <a:sx n="117" d="100"/>
          <a:sy n="117" d="100"/>
        </p:scale>
        <p:origin x="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5936"/>
    </p:cViewPr>
  </p:sorterViewPr>
  <p:notesViewPr>
    <p:cSldViewPr>
      <p:cViewPr varScale="1">
        <p:scale>
          <a:sx n="83" d="100"/>
          <a:sy n="83" d="100"/>
        </p:scale>
        <p:origin x="381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presProps" Target="presProps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5FAF0-987E-4D6B-851B-C97985F74D94}" type="datetimeFigureOut">
              <a:rPr lang="en-US" smtClean="0"/>
              <a:pPr/>
              <a:t>5/5/22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CD14F-E692-4FFC-8C6F-29734CB11F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7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27A7003-060F-41FA-95B3-A1F138D96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1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40D13-913F-483C-B29E-AE31C7052CF8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7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C3A1B8-690E-45D4-A050-FA0DE2A68ADF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24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414D1-CE35-467D-BC7E-264C0C0A7930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7218" name="Rectangle 7"/>
          <p:cNvSpPr txBox="1">
            <a:spLocks noGrp="1" noChangeArrowheads="1"/>
          </p:cNvSpPr>
          <p:nvPr/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6" tIns="46588" rIns="93176" bIns="46588" anchor="b"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30250" indent="-280988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22363" indent="-223838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71625" indent="-223838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20888" indent="-223838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78088" indent="-223838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35288" indent="-223838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92488" indent="-223838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49688" indent="-223838" defTabSz="930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/>
            <a:fld id="{49DF8B77-9CCC-4594-8908-504BE36F8AB2}" type="slidenum">
              <a:rPr lang="en-US" altLang="en-US" sz="1200" smtClean="0">
                <a:solidFill>
                  <a:srgbClr val="000000"/>
                </a:solidFill>
                <a:ea typeface="ＭＳ Ｐゴシック" panose="020B0600070205080204" pitchFamily="34" charset="-128"/>
                <a:cs typeface="+mn-cs"/>
              </a:rPr>
              <a:pPr algn="r" eaLnBrk="0" hangingPunct="0"/>
              <a:t>16</a:t>
            </a:fld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77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4838"/>
            <a:ext cx="5140325" cy="4183062"/>
          </a:xfrm>
        </p:spPr>
        <p:txBody>
          <a:bodyPr lIns="93176" tIns="46588" rIns="93176" bIns="4658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39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4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C9357-4280-4BD5-B79A-4C033D3CAB47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0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75049-6E27-4E51-8573-3F7DE22F1F51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7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C6F23B-E573-47E5-95A7-7A2E618CFEA3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842BD-1054-4F0B-9439-92900D9C1F75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9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C9357-4280-4BD5-B79A-4C033D3CAB47}" type="slidenum">
              <a:rPr lang="en-US" smtClean="0">
                <a:latin typeface="Arial" charset="0"/>
                <a:cs typeface="Arial" charset="0"/>
              </a:rPr>
              <a:pPr/>
              <a:t>48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06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CD5B8-4CB1-4D7D-85A9-B7A09112EC0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9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C9357-4280-4BD5-B79A-4C033D3CAB47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60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A7F63F-5346-457D-BF5C-35EFF58A165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86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BC757-12B6-4189-8973-A1B8F269076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04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233E8-6557-434D-A331-3B4349FD1FD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47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C318EC-6BBF-4B4B-B0FC-918023AD46E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08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22F50-457A-41FF-AEF4-2A609508C9D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6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EC282-6163-48E2-B88A-C18B5D2951D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63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6EF6F-ABF9-4F20-91C4-81F8A26EDAB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402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78DE-85A9-40C4-8CE3-1D2151D6630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91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660411-83D6-4434-8348-57BADF18C37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22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6442A-53BF-4073-ADEA-6323762D95A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7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C9357-4280-4BD5-B79A-4C033D3CAB47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99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CD5B8-4CB1-4D7D-85A9-B7A09112EC0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20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4C98C-784B-4093-8CBF-6561F8C1E9A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7704297"/>
            <a:ext cx="2580640" cy="1176814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6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97D07-537A-419C-949C-63E56FFB016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7704297"/>
            <a:ext cx="2580640" cy="1176814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56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97D07-537A-419C-949C-63E56FFB016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7" y="7704297"/>
            <a:ext cx="2580640" cy="1176814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227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AB434-001D-4BE1-A163-D2B360EEEA7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35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0FC35-EBC7-41FB-8136-E00CA8517C8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817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4DDFFE-B3F5-4814-8743-0311D9A5FB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19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50B82-0047-43C0-9A69-ECA5488D107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54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B0CC7C-BCC8-4412-AB2E-F493DAE895D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66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45449-2946-4605-9447-67683B77577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1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371DE-3D07-462C-8B76-E84E91C33ACB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245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475" tIns="48238" rIns="96475" bIns="48238" anchor="b"/>
          <a:lstStyle/>
          <a:p>
            <a:pPr algn="r" defTabSz="965067"/>
            <a:fld id="{C141B240-6DBD-4B51-9A71-471133D896D5}" type="slidenum">
              <a:rPr lang="en-US" sz="1300">
                <a:solidFill>
                  <a:srgbClr val="000000"/>
                </a:solidFill>
              </a:rPr>
              <a:pPr algn="r" defTabSz="965067"/>
              <a:t>72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9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C9357-4280-4BD5-B79A-4C033D3CAB47}" type="slidenum">
              <a:rPr lang="en-US" smtClean="0">
                <a:latin typeface="Arial" charset="0"/>
                <a:cs typeface="Arial" charset="0"/>
              </a:rPr>
              <a:pPr/>
              <a:t>74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84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1C7CFF-86FD-4974-876C-4282546816F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75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029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C9357-4280-4BD5-B79A-4C033D3CAB47}" type="slidenum">
              <a:rPr lang="en-US" smtClean="0">
                <a:latin typeface="Arial" charset="0"/>
                <a:cs typeface="Arial" charset="0"/>
              </a:rPr>
              <a:pPr/>
              <a:t>87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9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8C043-BFEF-49CB-B0E4-FAFA63CB8003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64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E1C01-AA0D-40DA-B761-F22E6A828762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9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86922-C3C4-4F18-9CD6-085FA045205D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24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58105-3309-4722-8381-C1CFC6019AE1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22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DE62B-3F82-4840-97E5-383CE7F767B7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5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A8F11-51C3-4666-BF52-D0DFEDF035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D6ED1-E761-4D0A-82E5-B26FBAE21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F98A6-B313-4560-9A63-663845EEA0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1DCDF-7B74-49CD-9271-9A68095CE5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CEB5B-9F52-44AD-A1F1-D9AB52274E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877300" y="0"/>
            <a:ext cx="2667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C4CCFF"/>
              </a:solidFill>
              <a:cs typeface="+mn-cs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4290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27800"/>
            <a:ext cx="533400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562A3-4F1F-4147-A1E9-B688BF3F472B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9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4203F-DC7E-4610-9102-FF98370B00DC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8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2BB46-0574-407E-8575-C2D6B31E8218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9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B80C8-C47D-4EFB-B78C-B1D63904B2F1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13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53ED-586E-4032-970D-855A148914F3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98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3B5BA-7C8F-4FE5-8AA6-6DBEB72AE808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7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2B480-26BF-41D4-9C9E-67735757DE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A50D-6D3B-400D-A774-5C1F4E298BB4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76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30B41-A71E-4AE9-AF85-92E1D543A1CE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91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B32E1-AF84-4D7F-AA7B-26199CE55AB8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93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BEC2F-1EE7-4572-A681-E0C18CE2D66C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83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30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30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2875D-313A-4F43-B1C4-218C7CA56B78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28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8053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97481-0C41-4F1A-AB36-288F36EA0FA7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37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672A-A993-45CB-848A-0EE0A29FA48F}" type="slidenum">
              <a:rPr lang="en-US">
                <a:solidFill>
                  <a:srgbClr val="C4CC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84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762000"/>
            <a:ext cx="7623175" cy="1752600"/>
          </a:xfrm>
        </p:spPr>
        <p:txBody>
          <a:bodyPr/>
          <a:lstStyle>
            <a:lvl1pPr algn="l">
              <a:defRPr sz="3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95600"/>
            <a:ext cx="7467600" cy="2743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F6165F6-6526-46DD-A9AC-DB54A3A9CB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7" name="Freeform 7"/>
          <p:cNvSpPr>
            <a:spLocks noChangeArrowheads="1"/>
          </p:cNvSpPr>
          <p:nvPr/>
        </p:nvSpPr>
        <p:spPr bwMode="auto">
          <a:xfrm>
            <a:off x="457200" y="3810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1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17131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4C06F-785D-4A5D-BEEB-5DB02D7CA1C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8893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D10FD-8CB7-409F-95AC-B909ED1C04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2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8138-5D60-4F2C-A418-37FB74EC9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AA8CC-2CD5-4BFF-B763-5F67F68889F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2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92BE8-9F19-4C63-852A-2926091C7D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85631-2384-45FC-BBC5-95F7B5C8CCD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96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176B6-3FE0-40A1-BCAE-56C2A199F89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8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608B9-C76E-4A7D-9C77-0B766CE151B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14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C0053-D035-4AAC-A4E9-63013AADC77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863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65A7C-DEB3-48C2-A896-A7751487B44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200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E1CBC-593D-4847-A558-5DD627DB59E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87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4EFDC1-C54E-41C9-9444-B728118338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76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D922-85EB-4F65-BDD0-1C8C254024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0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E69E6-A1A7-4E75-9241-9A3832EA47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A2D63-E98F-43F1-A23E-EBEE90910F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627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CF32F-159F-4E81-84EA-05009D61F3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560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09B8A-3BC2-4664-80D3-B645AD69C3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62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4A701-097B-498D-AE4C-43535D7DC4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31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5C747-4986-447D-A2DB-7372F12E35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814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25963-4C5D-4A31-9DB9-1180C99A35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956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3ADC9-2AE3-4105-91EF-F5FA1263F7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026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FE7A7-BAB9-4CA5-8B73-C5BE352D26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211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5FF3A-057E-4DA3-9147-A7EDF0A005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126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1ED9B-D4B4-418F-81D3-26C20887F8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7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F6FBF-FF37-4F93-8EFF-1989BD1B4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6787F-76D9-403D-A7C9-04E5F80821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570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A5D74-F45B-4F12-A6E6-A9FC7B44F6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537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D922-85EB-4F65-BDD0-1C8C254024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787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7A2D63-E98F-43F1-A23E-EBEE90910F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153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CF32F-159F-4E81-84EA-05009D61F3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097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09B8A-3BC2-4664-80D3-B645AD69C3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080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4A701-097B-498D-AE4C-43535D7DC4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875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5C747-4986-447D-A2DB-7372F12E35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4043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25963-4C5D-4A31-9DB9-1180C99A35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801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3ADC9-2AE3-4105-91EF-F5FA1263F7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8C7EC-5979-44E8-BA54-998E6BD8A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FE7A7-BAB9-4CA5-8B73-C5BE352D26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05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5FF3A-057E-4DA3-9147-A7EDF0A005C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074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1ED9B-D4B4-418F-81D3-26C20887F8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712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6787F-76D9-403D-A7C9-04E5F80821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509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A5D74-F45B-4F12-A6E6-A9FC7B44F6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8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AC77-C3B5-43E1-A6A0-ADABDBC41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150A5-0A9C-4641-885F-F3F42F5DA4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7F1AA-CEDB-4D2C-96D5-B3A6429C5A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454C808-EB59-46BE-B815-0A0248823D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10350"/>
            <a:ext cx="4064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fld id="{EA700694-819F-40D1-8D54-498AC259FFB5}" type="slidenum">
              <a:rPr lang="en-US">
                <a:solidFill>
                  <a:srgbClr val="C4CCFF"/>
                </a:solidFill>
                <a:cs typeface="+mn-cs"/>
              </a:rPr>
              <a:pPr>
                <a:defRPr/>
              </a:pPr>
              <a:t>‹#›</a:t>
            </a:fld>
            <a:endParaRPr lang="en-US">
              <a:solidFill>
                <a:srgbClr val="C4CCFF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6277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FFFFFF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FFFF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</a:defRPr>
      </a:lvl3pPr>
      <a:lvl4pPr marL="13716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FF"/>
          </a:solidFill>
          <a:latin typeface="+mn-lt"/>
        </a:defRPr>
      </a:lvl4pPr>
      <a:lvl5pPr marL="1828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5pPr>
      <a:lvl6pPr marL="2286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6pPr>
      <a:lvl7pPr marL="2743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7pPr>
      <a:lvl8pPr marL="3200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8pPr>
      <a:lvl9pPr marL="3657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Garamond" panose="02020404030301010803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Garamond" panose="02020404030301010803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7A1A0E19-B963-4104-9C1B-5BE7940419B8}" type="slidenum">
              <a:rPr lang="en-US" altLang="en-US" smtClean="0">
                <a:solidFill>
                  <a:srgbClr val="000000"/>
                </a:solidFill>
                <a:cs typeface="+mn-cs"/>
              </a:rPr>
              <a:pPr/>
              <a:t>‹#›</a:t>
            </a:fld>
            <a:endParaRPr lang="en-US" alt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1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 b="1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59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3000" kern="1200">
          <a:solidFill>
            <a:srgbClr val="0000FF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rgbClr val="0000FF"/>
        </a:buClr>
        <a:buChar char="•"/>
        <a:defRPr sz="2600" kern="1200">
          <a:solidFill>
            <a:srgbClr val="0000FF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rgbClr val="0000FF"/>
        </a:buClr>
        <a:buFont typeface="Arial" panose="020B0604020202020204" pitchFamily="34" charset="0"/>
        <a:buChar char="-"/>
        <a:defRPr sz="2200" kern="1200">
          <a:solidFill>
            <a:srgbClr val="0000FF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2000" kern="1200">
          <a:solidFill>
            <a:srgbClr val="0000FF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 kern="1200">
          <a:solidFill>
            <a:srgbClr val="0000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eaLnBrk="0" hangingPunct="0">
              <a:defRPr/>
            </a:pPr>
            <a:fld id="{C5FF0F07-A648-48F0-916C-E9E11CB4537C}" type="slidenum">
              <a:rPr lang="en-US">
                <a:solidFill>
                  <a:srgbClr val="000000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20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eaLnBrk="0" hangingPunct="0">
              <a:defRPr/>
            </a:pPr>
            <a:fld id="{C5FF0F07-A648-48F0-916C-E9E11CB4537C}" type="slidenum">
              <a:rPr lang="en-US">
                <a:solidFill>
                  <a:srgbClr val="000000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24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action/doSearch?ContribAuthorRaw=DI+MAGGIO%2C+MARCO" TargetMode="External"/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5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6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9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C3DBAD-CDCC-47D8-848A-B0816907D7A9}" type="slidenum">
              <a:rPr lang="en-US" altLang="en-US" smtClean="0">
                <a:latin typeface="Arial" charset="0"/>
                <a:cs typeface="Arial" charset="0"/>
              </a:rPr>
              <a:pPr/>
              <a:t>1</a:t>
            </a:fld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31426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610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Household finance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524000" y="5417403"/>
            <a:ext cx="6324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Helvetica" charset="0"/>
              </a:rPr>
              <a:t>David </a:t>
            </a:r>
            <a:r>
              <a:rPr lang="en-US" sz="2400" dirty="0" err="1">
                <a:latin typeface="Helvetica" charset="0"/>
              </a:rPr>
              <a:t>Laibson</a:t>
            </a:r>
            <a:endParaRPr lang="en-US" sz="2400" dirty="0">
              <a:latin typeface="Helvetica" charset="0"/>
            </a:endParaRPr>
          </a:p>
          <a:p>
            <a:pPr algn="ctr"/>
            <a:r>
              <a:rPr lang="en-US" sz="2400" dirty="0">
                <a:latin typeface="Helvetica" charset="0"/>
              </a:rPr>
              <a:t>May 6, 2022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8959850" y="3581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>
              <a:latin typeface="Helvetica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75" y="1543050"/>
            <a:ext cx="314325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algn="l"/>
            <a:r>
              <a:rPr lang="en-US" altLang="en-US" b="1"/>
              <a:t>Financial Literacy and Education</a:t>
            </a:r>
          </a:p>
        </p:txBody>
      </p:sp>
      <p:graphicFrame>
        <p:nvGraphicFramePr>
          <p:cNvPr id="660483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257800" y="2590800"/>
          <a:ext cx="20891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70" name="Chart" r:id="rId3" imgW="4905451" imgH="3628949" progId="Excel.Chart.8">
                  <p:embed/>
                </p:oleObj>
              </mc:Choice>
              <mc:Fallback>
                <p:oleObj name="Chart" r:id="rId3" imgW="4905451" imgH="3628949" progId="Excel.Chart.8">
                  <p:embed/>
                  <p:pic>
                    <p:nvPicPr>
                      <p:cNvPr id="0" name="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22" t="67490" r="71254" b="8502"/>
                      <a:stretch>
                        <a:fillRect/>
                      </a:stretch>
                    </p:blipFill>
                    <p:spPr bwMode="auto">
                      <a:xfrm>
                        <a:off x="5257800" y="2590800"/>
                        <a:ext cx="20891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391400" y="2286000"/>
          <a:ext cx="129540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71" name="Chart" r:id="rId5" imgW="4905451" imgH="3628949" progId="Excel.Chart.8">
                  <p:embed/>
                </p:oleObj>
              </mc:Choice>
              <mc:Fallback>
                <p:oleObj name="Chart" r:id="rId5" imgW="4905451" imgH="3628949" progId="Excel.Chart.8">
                  <p:embed/>
                  <p:pic>
                    <p:nvPicPr>
                      <p:cNvPr id="0" name="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0913" t="67339" r="45569" b="9863"/>
                      <a:stretch>
                        <a:fillRect/>
                      </a:stretch>
                    </p:blipFill>
                    <p:spPr bwMode="auto">
                      <a:xfrm>
                        <a:off x="7391400" y="2286000"/>
                        <a:ext cx="129540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066800" y="6248400"/>
            <a:ext cx="7635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  <a:cs typeface="+mn-cs"/>
              </a:rPr>
              <a:t>Source: Health and Retirement Study, 2004</a:t>
            </a:r>
          </a:p>
        </p:txBody>
      </p:sp>
      <p:sp>
        <p:nvSpPr>
          <p:cNvPr id="660486" name="Text Box 6"/>
          <p:cNvSpPr txBox="1">
            <a:spLocks noChangeArrowheads="1"/>
          </p:cNvSpPr>
          <p:nvPr/>
        </p:nvSpPr>
        <p:spPr bwMode="auto">
          <a:xfrm>
            <a:off x="5394325" y="1382713"/>
            <a:ext cx="3216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0000FF"/>
                </a:solidFill>
                <a:latin typeface="Arial" panose="020B0604020202020204" pitchFamily="34" charset="0"/>
                <a:cs typeface="+mn-cs"/>
              </a:rPr>
              <a:t>Percent answering risk diversification correctly</a:t>
            </a:r>
          </a:p>
        </p:txBody>
      </p:sp>
      <p:graphicFrame>
        <p:nvGraphicFramePr>
          <p:cNvPr id="66048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457200" y="914400"/>
          <a:ext cx="49085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72" name="Chart" r:id="rId7" imgW="4905451" imgH="3628949" progId="Excel.Chart.8">
                  <p:embed/>
                </p:oleObj>
              </mc:Choice>
              <mc:Fallback>
                <p:oleObj name="Chart" r:id="rId7" imgW="4905451" imgH="36289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65" t="3363" r="30327" b="9180"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4908550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8" name="Object 8"/>
          <p:cNvGraphicFramePr>
            <a:graphicFrameLocks noChangeAspect="1"/>
          </p:cNvGraphicFramePr>
          <p:nvPr/>
        </p:nvGraphicFramePr>
        <p:xfrm>
          <a:off x="5334000" y="2286000"/>
          <a:ext cx="20891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973" name="Chart" r:id="rId9" imgW="4924349" imgH="3619500" progId="Excel.Chart.8">
                  <p:embed/>
                </p:oleObj>
              </mc:Choice>
              <mc:Fallback>
                <p:oleObj name="Chart" r:id="rId9" imgW="4924349" imgH="3619500" progId="Excel.Chart.8">
                  <p:embed/>
                  <p:pic>
                    <p:nvPicPr>
                      <p:cNvPr id="0" name="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22" t="67490" r="71254" b="5228"/>
                      <a:stretch>
                        <a:fillRect/>
                      </a:stretch>
                    </p:blipFill>
                    <p:spPr bwMode="auto">
                      <a:xfrm>
                        <a:off x="5334000" y="2286000"/>
                        <a:ext cx="208915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87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algn="l"/>
            <a:r>
              <a:rPr lang="en-US" altLang="en-US" sz="3200"/>
              <a:t>Financial Literacy among the Young (23-27). NLSY: Percentage of correct responses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Interest rate: 79.2%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Inflation: 53.9%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Risk diversification:  46.6%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3400"/>
          </a:p>
        </p:txBody>
      </p:sp>
    </p:spTree>
    <p:extLst>
      <p:ext uri="{BB962C8B-B14F-4D97-AF65-F5344CB8AC3E}">
        <p14:creationId xmlns:p14="http://schemas.microsoft.com/office/powerpoint/2010/main" val="3057207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algn="l"/>
            <a:r>
              <a:rPr lang="en-US" altLang="en-US" sz="3200"/>
              <a:t>Two Takeway Points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Financial literacy should not be taken for granted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Illiteracy is widespread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Financial literacy varies a lot among demographic groups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endParaRPr lang="en-US" altLang="en-US" sz="3400"/>
          </a:p>
          <a:p>
            <a:pPr>
              <a:buFont typeface="Wingdings" panose="05000000000000000000" pitchFamily="2" charset="2"/>
              <a:buChar char="Ø"/>
            </a:pPr>
            <a:endParaRPr lang="en-US" altLang="en-US" sz="3400"/>
          </a:p>
        </p:txBody>
      </p:sp>
    </p:spTree>
    <p:extLst>
      <p:ext uri="{BB962C8B-B14F-4D97-AF65-F5344CB8AC3E}">
        <p14:creationId xmlns:p14="http://schemas.microsoft.com/office/powerpoint/2010/main" val="12108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pPr algn="l"/>
            <a:r>
              <a:rPr lang="en-US" altLang="en-US" sz="3200"/>
              <a:t>Financial literacy matters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/>
              <a:t>Financial literacy affects financial decisions: Those with low literacy: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are less likely to calculate how much they need for retirement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are less likely to participate in the stock market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/>
              <a:t>are more likely to have difficulties paying off debt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/>
          </a:p>
          <a:p>
            <a:pPr lvl="1">
              <a:buFont typeface="Wingdings" panose="05000000000000000000" pitchFamily="2" charset="2"/>
              <a:buChar char="Ø"/>
            </a:pPr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Char char="Ø"/>
            </a:pPr>
            <a:endParaRPr lang="en-US" altLang="en-US" sz="3400"/>
          </a:p>
          <a:p>
            <a:pPr>
              <a:buFont typeface="Wingdings" panose="05000000000000000000" pitchFamily="2" charset="2"/>
              <a:buChar char="Ø"/>
            </a:pPr>
            <a:endParaRPr lang="en-US" altLang="en-US" sz="3400"/>
          </a:p>
        </p:txBody>
      </p:sp>
    </p:spTree>
    <p:extLst>
      <p:ext uri="{BB962C8B-B14F-4D97-AF65-F5344CB8AC3E}">
        <p14:creationId xmlns:p14="http://schemas.microsoft.com/office/powerpoint/2010/main" val="98569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8975" cy="479425"/>
          </a:xfrm>
        </p:spPr>
        <p:txBody>
          <a:bodyPr/>
          <a:lstStyle/>
          <a:p>
            <a:pPr algn="l"/>
            <a:r>
              <a:rPr lang="en-US" altLang="en-US" sz="2800" b="1">
                <a:latin typeface="Times New Roman" panose="02020603050405020304" pitchFamily="18" charset="0"/>
              </a:rPr>
              <a:t>More on the power of interest compounding (TNS)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848600" cy="4572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/>
              <a:t>Suppose you owe $1,000 on your credit card and the interest rate you are charged is 20% per year compounded annually.  If you didn’t pay anything off, at this interest rate, how many years would it take for the amount you owe to double</a:t>
            </a:r>
            <a:r>
              <a:rPr lang="en-US" altLang="en-US"/>
              <a:t>?</a:t>
            </a:r>
          </a:p>
          <a:p>
            <a:pPr marL="742950" lvl="2" indent="-171450"/>
            <a:r>
              <a:rPr lang="en-US" altLang="en-US" sz="2400"/>
              <a:t>2 years</a:t>
            </a:r>
          </a:p>
          <a:p>
            <a:pPr marL="742950" lvl="2" indent="-171450"/>
            <a:r>
              <a:rPr lang="en-US" altLang="en-US" sz="2400"/>
              <a:t>Under 5 years</a:t>
            </a:r>
          </a:p>
          <a:p>
            <a:pPr marL="742950" lvl="2" indent="-171450"/>
            <a:r>
              <a:rPr lang="en-US" altLang="en-US" sz="2400"/>
              <a:t>5 to 10 years</a:t>
            </a:r>
          </a:p>
          <a:p>
            <a:pPr marL="742950" lvl="2" indent="-171450"/>
            <a:r>
              <a:rPr lang="en-US" altLang="en-US" sz="2400"/>
              <a:t>More than 10 years</a:t>
            </a:r>
          </a:p>
          <a:p>
            <a:pPr marL="742950" lvl="2" indent="-171450"/>
            <a:r>
              <a:rPr lang="en-US" altLang="en-US" sz="2400"/>
              <a:t>Do not know</a:t>
            </a:r>
          </a:p>
          <a:p>
            <a:pPr marL="742950" lvl="2" indent="-171450"/>
            <a:r>
              <a:rPr lang="en-US" altLang="en-US" sz="2400"/>
              <a:t>Prefer not to answer</a:t>
            </a:r>
          </a:p>
          <a:p>
            <a:pPr marL="0" indent="0"/>
            <a:endParaRPr lang="en-US" altLang="en-US" sz="2600"/>
          </a:p>
        </p:txBody>
      </p:sp>
      <p:graphicFrame>
        <p:nvGraphicFramePr>
          <p:cNvPr id="6942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343400" y="3429000"/>
          <a:ext cx="4043363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9" name="Worksheet" r:id="rId3" imgW="2295525" imgH="1143000" progId="Excel.Sheet.8">
                  <p:embed/>
                </p:oleObj>
              </mc:Choice>
              <mc:Fallback>
                <p:oleObj name="Worksheet" r:id="rId3" imgW="2295525" imgH="1143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429000"/>
                        <a:ext cx="4043363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363538" y="3006725"/>
            <a:ext cx="8142287" cy="4127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 sz="2000" b="1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04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3775" cy="685800"/>
          </a:xfrm>
        </p:spPr>
        <p:txBody>
          <a:bodyPr/>
          <a:lstStyle/>
          <a:p>
            <a:pPr algn="l"/>
            <a:r>
              <a:rPr lang="en-US" altLang="en-US" sz="2800" b="1">
                <a:latin typeface="Times New Roman" panose="02020603050405020304" pitchFamily="18" charset="0"/>
              </a:rPr>
              <a:t>Payment options: Loaning money to the retailer (TNS)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95400"/>
            <a:ext cx="7947025" cy="4876800"/>
          </a:xfrm>
        </p:spPr>
        <p:txBody>
          <a:bodyPr/>
          <a:lstStyle/>
          <a:p>
            <a:pPr marL="400050" lvl="1" indent="-171450">
              <a:buFontTx/>
              <a:buNone/>
            </a:pPr>
            <a:r>
              <a:rPr lang="en-US" altLang="en-US" sz="2200"/>
              <a:t>	</a:t>
            </a:r>
            <a:r>
              <a:rPr lang="en-US" altLang="en-US"/>
              <a:t>You purchase an appliance which costs $1,000. To pay for this appliance, you are given the following two options: a) Pay 12 monthly installments of $100 each; b) Borrow at a 20% annual interest rate and pay back $1,200 a year from now. Which is the more advantageous offer?</a:t>
            </a:r>
          </a:p>
          <a:p>
            <a:pPr marL="742950" lvl="2" indent="-171450"/>
            <a:r>
              <a:rPr lang="en-US" altLang="en-US" sz="2400"/>
              <a:t>Option (a) </a:t>
            </a:r>
          </a:p>
          <a:p>
            <a:pPr marL="742950" lvl="2" indent="-171450"/>
            <a:r>
              <a:rPr lang="en-US" altLang="en-US" sz="2400"/>
              <a:t>Option (b)</a:t>
            </a:r>
          </a:p>
          <a:p>
            <a:pPr marL="742950" lvl="2" indent="-171450"/>
            <a:r>
              <a:rPr lang="en-US" altLang="en-US" sz="2400"/>
              <a:t>They are the same</a:t>
            </a:r>
          </a:p>
          <a:p>
            <a:pPr marL="742950" lvl="2" indent="-171450"/>
            <a:r>
              <a:rPr lang="en-US" altLang="en-US" sz="2400"/>
              <a:t>Do not know</a:t>
            </a:r>
          </a:p>
          <a:p>
            <a:pPr marL="742950" lvl="2" indent="-171450"/>
            <a:r>
              <a:rPr lang="en-US" altLang="en-US" sz="2400"/>
              <a:t>Prefer not to answer</a:t>
            </a:r>
          </a:p>
          <a:p>
            <a:pPr marL="0" indent="0"/>
            <a:endParaRPr lang="en-US" altLang="en-US" sz="2600"/>
          </a:p>
        </p:txBody>
      </p:sp>
      <p:graphicFrame>
        <p:nvGraphicFramePr>
          <p:cNvPr id="6973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419600" y="3886200"/>
          <a:ext cx="3736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3" name="Worksheet" r:id="rId3" imgW="2295449" imgH="981151" progId="Excel.Sheet.8">
                  <p:embed/>
                </p:oleObj>
              </mc:Choice>
              <mc:Fallback>
                <p:oleObj name="Worksheet" r:id="rId3" imgW="2295449" imgH="9811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37369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12838"/>
          </a:xfrm>
        </p:spPr>
        <p:txBody>
          <a:bodyPr anchor="b"/>
          <a:lstStyle/>
          <a:p>
            <a:pPr algn="l"/>
            <a:r>
              <a:rPr lang="en-US" altLang="en-US" sz="3200"/>
              <a:t>Who has lower debt literacy? Differences between men and women</a:t>
            </a:r>
          </a:p>
        </p:txBody>
      </p:sp>
      <p:graphicFrame>
        <p:nvGraphicFramePr>
          <p:cNvPr id="776195" name="Object 5"/>
          <p:cNvGraphicFramePr>
            <a:graphicFrameLocks noGrp="1" noChangeAspect="1"/>
          </p:cNvGraphicFramePr>
          <p:nvPr>
            <p:ph idx="4294967295"/>
          </p:nvPr>
        </p:nvGraphicFramePr>
        <p:xfrm>
          <a:off x="1295400" y="1600200"/>
          <a:ext cx="655320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97" name="Chart" r:id="rId4" imgW="9715500" imgH="6877202" progId="Excel.Chart.8">
                  <p:embed/>
                </p:oleObj>
              </mc:Choice>
              <mc:Fallback>
                <p:oleObj name="Chart" r:id="rId4" imgW="9715500" imgH="68772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6553200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6" name="Text Box 3"/>
          <p:cNvSpPr txBox="1">
            <a:spLocks noChangeArrowheads="1"/>
          </p:cNvSpPr>
          <p:nvPr/>
        </p:nvSpPr>
        <p:spPr bwMode="auto">
          <a:xfrm>
            <a:off x="4403725" y="1354138"/>
            <a:ext cx="18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endParaRPr lang="en-US" altLang="en-US" sz="1000">
              <a:solidFill>
                <a:srgbClr val="000000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6197" name="Rectangle 4"/>
          <p:cNvSpPr>
            <a:spLocks noChangeArrowheads="1"/>
          </p:cNvSpPr>
          <p:nvPr/>
        </p:nvSpPr>
        <p:spPr bwMode="auto">
          <a:xfrm>
            <a:off x="304800" y="1368425"/>
            <a:ext cx="85328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ctr">
              <a:buClr>
                <a:srgbClr val="980204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6F6C6C"/>
                </a:solidFill>
                <a:ea typeface="ＭＳ Ｐゴシック" panose="020B0600070205080204" pitchFamily="34" charset="-128"/>
                <a:cs typeface="+mn-cs"/>
              </a:rPr>
              <a:t>Percent answering credit card question correctly or “do not know” by gender</a:t>
            </a:r>
          </a:p>
        </p:txBody>
      </p:sp>
    </p:spTree>
    <p:extLst>
      <p:ext uri="{BB962C8B-B14F-4D97-AF65-F5344CB8AC3E}">
        <p14:creationId xmlns:p14="http://schemas.microsoft.com/office/powerpoint/2010/main" val="35967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87425"/>
          </a:xfrm>
        </p:spPr>
        <p:txBody>
          <a:bodyPr/>
          <a:lstStyle/>
          <a:p>
            <a:r>
              <a:rPr lang="en-US" altLang="en-US" sz="3200"/>
              <a:t>People who make errors have “difficulties paying off debt</a:t>
            </a:r>
            <a:r>
              <a:rPr lang="en-US" altLang="en-US"/>
              <a:t>.”</a:t>
            </a:r>
          </a:p>
        </p:txBody>
      </p:sp>
      <p:graphicFrame>
        <p:nvGraphicFramePr>
          <p:cNvPr id="69632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60363" y="2009775"/>
          <a:ext cx="421957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21" name="Chart" r:id="rId3" imgW="4924541" imgH="3190890" progId="Excel.Chart.8">
                  <p:embed/>
                </p:oleObj>
              </mc:Choice>
              <mc:Fallback>
                <p:oleObj name="Chart" r:id="rId3" imgW="4924541" imgH="319089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009775"/>
                        <a:ext cx="4219575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2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24" name="Group 4"/>
          <p:cNvGrpSpPr>
            <a:grpSpLocks noChangeAspect="1"/>
          </p:cNvGrpSpPr>
          <p:nvPr/>
        </p:nvGrpSpPr>
        <p:grpSpPr bwMode="auto">
          <a:xfrm>
            <a:off x="4638675" y="1993900"/>
            <a:ext cx="4116388" cy="2747963"/>
            <a:chOff x="2811" y="2339"/>
            <a:chExt cx="2593" cy="1549"/>
          </a:xfrm>
        </p:grpSpPr>
        <p:sp>
          <p:nvSpPr>
            <p:cNvPr id="69632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811" y="2339"/>
              <a:ext cx="2593" cy="1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26" name="Rectangle 6"/>
            <p:cNvSpPr>
              <a:spLocks noChangeArrowheads="1"/>
            </p:cNvSpPr>
            <p:nvPr/>
          </p:nvSpPr>
          <p:spPr bwMode="auto">
            <a:xfrm>
              <a:off x="2840" y="2368"/>
              <a:ext cx="2540" cy="150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27" name="Rectangle 7"/>
            <p:cNvSpPr>
              <a:spLocks noChangeArrowheads="1"/>
            </p:cNvSpPr>
            <p:nvPr/>
          </p:nvSpPr>
          <p:spPr bwMode="auto">
            <a:xfrm>
              <a:off x="3214" y="2479"/>
              <a:ext cx="2104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28" name="Line 8"/>
            <p:cNvSpPr>
              <a:spLocks noChangeShapeType="1"/>
            </p:cNvSpPr>
            <p:nvPr/>
          </p:nvSpPr>
          <p:spPr bwMode="auto">
            <a:xfrm>
              <a:off x="3214" y="3378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29" name="Line 9"/>
            <p:cNvSpPr>
              <a:spLocks noChangeShapeType="1"/>
            </p:cNvSpPr>
            <p:nvPr/>
          </p:nvSpPr>
          <p:spPr bwMode="auto">
            <a:xfrm>
              <a:off x="3214" y="3229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0" name="Line 10"/>
            <p:cNvSpPr>
              <a:spLocks noChangeShapeType="1"/>
            </p:cNvSpPr>
            <p:nvPr/>
          </p:nvSpPr>
          <p:spPr bwMode="auto">
            <a:xfrm>
              <a:off x="3214" y="3080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1" name="Line 11"/>
            <p:cNvSpPr>
              <a:spLocks noChangeShapeType="1"/>
            </p:cNvSpPr>
            <p:nvPr/>
          </p:nvSpPr>
          <p:spPr bwMode="auto">
            <a:xfrm>
              <a:off x="3214" y="2926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2" name="Line 12"/>
            <p:cNvSpPr>
              <a:spLocks noChangeShapeType="1"/>
            </p:cNvSpPr>
            <p:nvPr/>
          </p:nvSpPr>
          <p:spPr bwMode="auto">
            <a:xfrm>
              <a:off x="3214" y="2777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3" name="Line 13"/>
            <p:cNvSpPr>
              <a:spLocks noChangeShapeType="1"/>
            </p:cNvSpPr>
            <p:nvPr/>
          </p:nvSpPr>
          <p:spPr bwMode="auto">
            <a:xfrm>
              <a:off x="3214" y="2628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4" name="Line 14"/>
            <p:cNvSpPr>
              <a:spLocks noChangeShapeType="1"/>
            </p:cNvSpPr>
            <p:nvPr/>
          </p:nvSpPr>
          <p:spPr bwMode="auto">
            <a:xfrm>
              <a:off x="3214" y="2479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5" name="Rectangle 15"/>
            <p:cNvSpPr>
              <a:spLocks noChangeArrowheads="1"/>
            </p:cNvSpPr>
            <p:nvPr/>
          </p:nvSpPr>
          <p:spPr bwMode="auto">
            <a:xfrm>
              <a:off x="3214" y="2479"/>
              <a:ext cx="2104" cy="1048"/>
            </a:xfrm>
            <a:prstGeom prst="rect">
              <a:avLst/>
            </a:prstGeom>
            <a:noFill/>
            <a:ln w="7938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6" name="Rectangle 16"/>
            <p:cNvSpPr>
              <a:spLocks noChangeArrowheads="1"/>
            </p:cNvSpPr>
            <p:nvPr/>
          </p:nvSpPr>
          <p:spPr bwMode="auto">
            <a:xfrm>
              <a:off x="3531" y="2628"/>
              <a:ext cx="423" cy="899"/>
            </a:xfrm>
            <a:prstGeom prst="rect">
              <a:avLst/>
            </a:prstGeom>
            <a:solidFill>
              <a:schemeClr val="hlink"/>
            </a:solidFill>
            <a:ln w="80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7" name="Rectangle 17"/>
            <p:cNvSpPr>
              <a:spLocks noChangeArrowheads="1"/>
            </p:cNvSpPr>
            <p:nvPr/>
          </p:nvSpPr>
          <p:spPr bwMode="auto">
            <a:xfrm>
              <a:off x="4583" y="2839"/>
              <a:ext cx="422" cy="688"/>
            </a:xfrm>
            <a:prstGeom prst="rect">
              <a:avLst/>
            </a:prstGeom>
            <a:solidFill>
              <a:srgbClr val="FF00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8" name="Line 18"/>
            <p:cNvSpPr>
              <a:spLocks noChangeShapeType="1"/>
            </p:cNvSpPr>
            <p:nvPr/>
          </p:nvSpPr>
          <p:spPr bwMode="auto">
            <a:xfrm>
              <a:off x="3214" y="2479"/>
              <a:ext cx="1" cy="10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39" name="Line 19"/>
            <p:cNvSpPr>
              <a:spLocks noChangeShapeType="1"/>
            </p:cNvSpPr>
            <p:nvPr/>
          </p:nvSpPr>
          <p:spPr bwMode="auto">
            <a:xfrm>
              <a:off x="3195" y="3527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0" name="Line 20"/>
            <p:cNvSpPr>
              <a:spLocks noChangeShapeType="1"/>
            </p:cNvSpPr>
            <p:nvPr/>
          </p:nvSpPr>
          <p:spPr bwMode="auto">
            <a:xfrm>
              <a:off x="3195" y="3378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1" name="Line 21"/>
            <p:cNvSpPr>
              <a:spLocks noChangeShapeType="1"/>
            </p:cNvSpPr>
            <p:nvPr/>
          </p:nvSpPr>
          <p:spPr bwMode="auto">
            <a:xfrm>
              <a:off x="3195" y="3229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2" name="Line 22"/>
            <p:cNvSpPr>
              <a:spLocks noChangeShapeType="1"/>
            </p:cNvSpPr>
            <p:nvPr/>
          </p:nvSpPr>
          <p:spPr bwMode="auto">
            <a:xfrm>
              <a:off x="3195" y="3080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3" name="Line 23"/>
            <p:cNvSpPr>
              <a:spLocks noChangeShapeType="1"/>
            </p:cNvSpPr>
            <p:nvPr/>
          </p:nvSpPr>
          <p:spPr bwMode="auto">
            <a:xfrm>
              <a:off x="3195" y="2926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4" name="Line 24"/>
            <p:cNvSpPr>
              <a:spLocks noChangeShapeType="1"/>
            </p:cNvSpPr>
            <p:nvPr/>
          </p:nvSpPr>
          <p:spPr bwMode="auto">
            <a:xfrm>
              <a:off x="3195" y="2777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5" name="Line 25"/>
            <p:cNvSpPr>
              <a:spLocks noChangeShapeType="1"/>
            </p:cNvSpPr>
            <p:nvPr/>
          </p:nvSpPr>
          <p:spPr bwMode="auto">
            <a:xfrm>
              <a:off x="3195" y="2628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6" name="Line 26"/>
            <p:cNvSpPr>
              <a:spLocks noChangeShapeType="1"/>
            </p:cNvSpPr>
            <p:nvPr/>
          </p:nvSpPr>
          <p:spPr bwMode="auto">
            <a:xfrm>
              <a:off x="3195" y="2479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7" name="Line 27"/>
            <p:cNvSpPr>
              <a:spLocks noChangeShapeType="1"/>
            </p:cNvSpPr>
            <p:nvPr/>
          </p:nvSpPr>
          <p:spPr bwMode="auto">
            <a:xfrm>
              <a:off x="3214" y="3527"/>
              <a:ext cx="210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8" name="Line 28"/>
            <p:cNvSpPr>
              <a:spLocks noChangeShapeType="1"/>
            </p:cNvSpPr>
            <p:nvPr/>
          </p:nvSpPr>
          <p:spPr bwMode="auto">
            <a:xfrm flipV="1">
              <a:off x="3214" y="3527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49" name="Line 29"/>
            <p:cNvSpPr>
              <a:spLocks noChangeShapeType="1"/>
            </p:cNvSpPr>
            <p:nvPr/>
          </p:nvSpPr>
          <p:spPr bwMode="auto">
            <a:xfrm flipV="1">
              <a:off x="4266" y="3527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0" name="Line 30"/>
            <p:cNvSpPr>
              <a:spLocks noChangeShapeType="1"/>
            </p:cNvSpPr>
            <p:nvPr/>
          </p:nvSpPr>
          <p:spPr bwMode="auto">
            <a:xfrm flipV="1">
              <a:off x="5318" y="3527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1" name="Rectangle 31"/>
            <p:cNvSpPr>
              <a:spLocks noChangeArrowheads="1"/>
            </p:cNvSpPr>
            <p:nvPr/>
          </p:nvSpPr>
          <p:spPr bwMode="auto">
            <a:xfrm>
              <a:off x="3076" y="3484"/>
              <a:ext cx="10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0%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2" name="Rectangle 32"/>
            <p:cNvSpPr>
              <a:spLocks noChangeArrowheads="1"/>
            </p:cNvSpPr>
            <p:nvPr/>
          </p:nvSpPr>
          <p:spPr bwMode="auto">
            <a:xfrm>
              <a:off x="3076" y="3335"/>
              <a:ext cx="10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5%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3" name="Rectangle 33"/>
            <p:cNvSpPr>
              <a:spLocks noChangeArrowheads="1"/>
            </p:cNvSpPr>
            <p:nvPr/>
          </p:nvSpPr>
          <p:spPr bwMode="auto">
            <a:xfrm>
              <a:off x="3036" y="3186"/>
              <a:ext cx="14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10%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4" name="Rectangle 34"/>
            <p:cNvSpPr>
              <a:spLocks noChangeArrowheads="1"/>
            </p:cNvSpPr>
            <p:nvPr/>
          </p:nvSpPr>
          <p:spPr bwMode="auto">
            <a:xfrm>
              <a:off x="3036" y="3037"/>
              <a:ext cx="14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15%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5" name="Rectangle 35"/>
            <p:cNvSpPr>
              <a:spLocks noChangeArrowheads="1"/>
            </p:cNvSpPr>
            <p:nvPr/>
          </p:nvSpPr>
          <p:spPr bwMode="auto">
            <a:xfrm>
              <a:off x="3036" y="2887"/>
              <a:ext cx="14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20%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6" name="Rectangle 36"/>
            <p:cNvSpPr>
              <a:spLocks noChangeArrowheads="1"/>
            </p:cNvSpPr>
            <p:nvPr/>
          </p:nvSpPr>
          <p:spPr bwMode="auto">
            <a:xfrm>
              <a:off x="3036" y="2738"/>
              <a:ext cx="14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25%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7" name="Rectangle 37"/>
            <p:cNvSpPr>
              <a:spLocks noChangeArrowheads="1"/>
            </p:cNvSpPr>
            <p:nvPr/>
          </p:nvSpPr>
          <p:spPr bwMode="auto">
            <a:xfrm>
              <a:off x="3036" y="2589"/>
              <a:ext cx="14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30%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8" name="Rectangle 38"/>
            <p:cNvSpPr>
              <a:spLocks noChangeArrowheads="1"/>
            </p:cNvSpPr>
            <p:nvPr/>
          </p:nvSpPr>
          <p:spPr bwMode="auto">
            <a:xfrm>
              <a:off x="3036" y="2440"/>
              <a:ext cx="14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35%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59" name="Rectangle 39"/>
            <p:cNvSpPr>
              <a:spLocks noChangeArrowheads="1"/>
            </p:cNvSpPr>
            <p:nvPr/>
          </p:nvSpPr>
          <p:spPr bwMode="auto">
            <a:xfrm>
              <a:off x="3621" y="3585"/>
              <a:ext cx="2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Option a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60" name="Rectangle 40"/>
            <p:cNvSpPr>
              <a:spLocks noChangeArrowheads="1"/>
            </p:cNvSpPr>
            <p:nvPr/>
          </p:nvSpPr>
          <p:spPr bwMode="auto">
            <a:xfrm>
              <a:off x="4678" y="3585"/>
              <a:ext cx="27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Option b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61" name="Rectangle 41"/>
            <p:cNvSpPr>
              <a:spLocks noChangeArrowheads="1"/>
            </p:cNvSpPr>
            <p:nvPr/>
          </p:nvSpPr>
          <p:spPr bwMode="auto">
            <a:xfrm>
              <a:off x="3791" y="3705"/>
              <a:ext cx="100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 b="1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Choose two payment options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62" name="Rectangle 42"/>
            <p:cNvSpPr>
              <a:spLocks noChangeArrowheads="1"/>
            </p:cNvSpPr>
            <p:nvPr/>
          </p:nvSpPr>
          <p:spPr bwMode="auto">
            <a:xfrm rot="16200000">
              <a:off x="2441" y="2932"/>
              <a:ext cx="101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  <a:spcAft>
                  <a:spcPct val="10000"/>
                </a:spcAft>
                <a:buClr>
                  <a:srgbClr val="333399"/>
                </a:buClr>
                <a:buSzPct val="85000"/>
                <a:buFont typeface="Monotype Sorts" pitchFamily="2" charset="2"/>
                <a:buNone/>
              </a:pPr>
              <a:r>
                <a:rPr lang="en-US" altLang="en-US" sz="900" b="1">
                  <a:solidFill>
                    <a:srgbClr val="000000"/>
                  </a:solidFill>
                  <a:latin typeface="Arial" panose="020B0604020202020204" pitchFamily="34" charset="0"/>
                  <a:cs typeface="+mn-cs"/>
                </a:rPr>
                <a:t>Percentage with "too much debt"</a:t>
              </a:r>
              <a:endPara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96363" name="Rectangle 43"/>
            <p:cNvSpPr>
              <a:spLocks noChangeArrowheads="1"/>
            </p:cNvSpPr>
            <p:nvPr/>
          </p:nvSpPr>
          <p:spPr bwMode="auto">
            <a:xfrm>
              <a:off x="2840" y="2368"/>
              <a:ext cx="2540" cy="150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1">
                <a:solidFill>
                  <a:srgbClr val="000000"/>
                </a:solidFill>
                <a:latin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696364" name="AutoShape 44"/>
          <p:cNvSpPr>
            <a:spLocks noChangeArrowheads="1"/>
          </p:cNvSpPr>
          <p:nvPr/>
        </p:nvSpPr>
        <p:spPr bwMode="auto">
          <a:xfrm>
            <a:off x="790575" y="1281113"/>
            <a:ext cx="2555875" cy="565150"/>
          </a:xfrm>
          <a:prstGeom prst="wedgeRectCallout">
            <a:avLst>
              <a:gd name="adj1" fmla="val 36833"/>
              <a:gd name="adj2" fmla="val 137079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>
              <a:spcBef>
                <a:spcPct val="50000"/>
              </a:spcBef>
              <a:spcAft>
                <a:spcPct val="10000"/>
              </a:spcAft>
              <a:buClr>
                <a:srgbClr val="333399"/>
              </a:buClr>
              <a:buSzPct val="8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Grossly underestimate compounding</a:t>
            </a:r>
          </a:p>
        </p:txBody>
      </p:sp>
      <p:sp>
        <p:nvSpPr>
          <p:cNvPr id="696365" name="AutoShape 45"/>
          <p:cNvSpPr>
            <a:spLocks noChangeArrowheads="1"/>
          </p:cNvSpPr>
          <p:nvPr/>
        </p:nvSpPr>
        <p:spPr bwMode="auto">
          <a:xfrm>
            <a:off x="5980113" y="1357313"/>
            <a:ext cx="2555875" cy="565150"/>
          </a:xfrm>
          <a:prstGeom prst="wedgeRectCallout">
            <a:avLst>
              <a:gd name="adj1" fmla="val -41056"/>
              <a:gd name="adj2" fmla="val 144102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pPr algn="ctr">
              <a:spcBef>
                <a:spcPct val="50000"/>
              </a:spcBef>
              <a:spcAft>
                <a:spcPct val="10000"/>
              </a:spcAft>
              <a:buClr>
                <a:srgbClr val="333399"/>
              </a:buClr>
              <a:buSzPct val="85000"/>
              <a:buFont typeface="Monotype Sorts" pitchFamily="2" charset="2"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  <a:cs typeface="+mn-cs"/>
              </a:rPr>
              <a:t>Gives free loan to retailer</a:t>
            </a:r>
          </a:p>
        </p:txBody>
      </p:sp>
    </p:spTree>
    <p:extLst>
      <p:ext uri="{BB962C8B-B14F-4D97-AF65-F5344CB8AC3E}">
        <p14:creationId xmlns:p14="http://schemas.microsoft.com/office/powerpoint/2010/main" val="25932789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127000"/>
            <a:ext cx="7718425" cy="102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9692" tIns="33332" rIns="69692" bIns="33332" anchor="ctr"/>
          <a:lstStyle/>
          <a:p>
            <a:pPr defTabSz="871538"/>
            <a:r>
              <a:rPr lang="en-GB" sz="2900" b="1"/>
              <a:t>Lusardi and Mitchell (2010)</a:t>
            </a:r>
            <a:endParaRPr lang="nl-NL" sz="2900" i="1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069975"/>
            <a:ext cx="8651875" cy="3976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406" tIns="41203" rIns="82406" bIns="41203">
            <a:spAutoFit/>
          </a:bodyPr>
          <a:lstStyle/>
          <a:p>
            <a:pPr marL="303213" indent="-303213" defTabSz="871538">
              <a:buFontTx/>
              <a:buChar char="•"/>
              <a:tabLst>
                <a:tab pos="488950" algn="l"/>
              </a:tabLst>
            </a:pPr>
            <a:r>
              <a:rPr lang="en-US" sz="2300" dirty="0"/>
              <a:t>‘I understand the stock market reasonably well’</a:t>
            </a:r>
          </a:p>
          <a:p>
            <a:pPr marL="303213" indent="-303213" defTabSz="871538">
              <a:tabLst>
                <a:tab pos="488950" algn="l"/>
              </a:tabLst>
            </a:pPr>
            <a:r>
              <a:rPr lang="en-US" sz="2300" dirty="0"/>
              <a:t> </a:t>
            </a:r>
          </a:p>
          <a:p>
            <a:pPr marL="303213" indent="-303213" defTabSz="871538">
              <a:buFontTx/>
              <a:buChar char="•"/>
              <a:tabLst>
                <a:tab pos="488950" algn="l"/>
              </a:tabLst>
            </a:pPr>
            <a:r>
              <a:rPr lang="en-US" sz="2300" dirty="0"/>
              <a:t>‘An employee of a company with publicly traded stock should have a lot of his retirement savings in the company’s stock’</a:t>
            </a:r>
          </a:p>
          <a:p>
            <a:pPr marL="303213" indent="-303213" defTabSz="871538">
              <a:tabLst>
                <a:tab pos="488950" algn="l"/>
              </a:tabLst>
            </a:pPr>
            <a:endParaRPr lang="en-US" sz="2300" dirty="0"/>
          </a:p>
          <a:p>
            <a:pPr marL="303213" indent="-303213" defTabSz="871538">
              <a:buFont typeface="Arial" charset="0"/>
              <a:buChar char="•"/>
              <a:tabLst>
                <a:tab pos="488950" algn="l"/>
              </a:tabLst>
            </a:pPr>
            <a:r>
              <a:rPr lang="en-US" sz="2300" dirty="0"/>
              <a:t>‘It is best to avoid stock of foreign companies’</a:t>
            </a:r>
          </a:p>
          <a:p>
            <a:pPr marL="303213" indent="-303213" defTabSz="871538">
              <a:buFont typeface="Arial" charset="0"/>
              <a:buChar char="•"/>
              <a:tabLst>
                <a:tab pos="488950" algn="l"/>
              </a:tabLst>
            </a:pPr>
            <a:endParaRPr lang="en-US" sz="2300" dirty="0"/>
          </a:p>
          <a:p>
            <a:pPr marL="303213" indent="-303213" defTabSz="871538">
              <a:buFont typeface="Arial" charset="0"/>
              <a:buChar char="•"/>
              <a:tabLst>
                <a:tab pos="488950" algn="l"/>
              </a:tabLst>
            </a:pPr>
            <a:r>
              <a:rPr lang="en-US" sz="2300" dirty="0"/>
              <a:t>‘If the interest rate falls, bond prices will rise’</a:t>
            </a:r>
          </a:p>
          <a:p>
            <a:pPr marL="714375" lvl="1" indent="-303213" defTabSz="871538">
              <a:tabLst>
                <a:tab pos="488950" algn="l"/>
              </a:tabLst>
            </a:pPr>
            <a:endParaRPr lang="nl-NL" sz="2300" dirty="0"/>
          </a:p>
          <a:p>
            <a:pPr marL="714375" lvl="1" indent="-303213" defTabSz="871538">
              <a:tabLst>
                <a:tab pos="488950" algn="l"/>
              </a:tabLst>
            </a:pPr>
            <a:r>
              <a:rPr lang="nl-NL" sz="2300" dirty="0">
                <a:solidFill>
                  <a:srgbClr val="FF0000"/>
                </a:solidFill>
              </a:rPr>
              <a:t>Sophisticated/correct answer to all questions: 5.8%      </a:t>
            </a:r>
          </a:p>
          <a:p>
            <a:pPr marL="714375" lvl="1" indent="-303213" defTabSz="871538">
              <a:tabLst>
                <a:tab pos="488950" algn="l"/>
              </a:tabLst>
            </a:pPr>
            <a:endParaRPr lang="nl-NL" sz="2300" dirty="0"/>
          </a:p>
        </p:txBody>
      </p:sp>
    </p:spTree>
    <p:extLst>
      <p:ext uri="{BB962C8B-B14F-4D97-AF65-F5344CB8AC3E}">
        <p14:creationId xmlns:p14="http://schemas.microsoft.com/office/powerpoint/2010/main" val="6303058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127000"/>
            <a:ext cx="7718425" cy="102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9692" tIns="33332" rIns="69692" bIns="33332" anchor="ctr"/>
          <a:lstStyle/>
          <a:p>
            <a:pPr defTabSz="871538"/>
            <a:r>
              <a:rPr lang="en-GB" sz="2900" b="1"/>
              <a:t>Lusardi and Mitchell (2010)</a:t>
            </a:r>
            <a:endParaRPr lang="nl-NL" sz="2900" i="1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069975"/>
            <a:ext cx="8651875" cy="433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2406" tIns="41203" rIns="82406" bIns="41203">
            <a:spAutoFit/>
          </a:bodyPr>
          <a:lstStyle/>
          <a:p>
            <a:pPr marL="303213" indent="-303213" defTabSz="871538">
              <a:buFontTx/>
              <a:buChar char="•"/>
              <a:tabLst>
                <a:tab pos="488950" algn="l"/>
              </a:tabLst>
            </a:pPr>
            <a:r>
              <a:rPr lang="en-US" sz="2300"/>
              <a:t>(30% agree): ‘I understand the stock market reasonably well’</a:t>
            </a:r>
          </a:p>
          <a:p>
            <a:pPr marL="303213" indent="-303213" defTabSz="871538">
              <a:tabLst>
                <a:tab pos="488950" algn="l"/>
              </a:tabLst>
            </a:pPr>
            <a:r>
              <a:rPr lang="en-US" sz="2300"/>
              <a:t> </a:t>
            </a:r>
          </a:p>
          <a:p>
            <a:pPr marL="303213" indent="-303213" defTabSz="871538">
              <a:buFontTx/>
              <a:buChar char="•"/>
              <a:tabLst>
                <a:tab pos="488950" algn="l"/>
              </a:tabLst>
            </a:pPr>
            <a:r>
              <a:rPr lang="en-US" sz="2300"/>
              <a:t>(52% disagree) ‘An employee of a company with publicly traded stock should have a lot of his retirement savings in the company’s stock’</a:t>
            </a:r>
          </a:p>
          <a:p>
            <a:pPr marL="303213" indent="-303213" defTabSz="871538">
              <a:tabLst>
                <a:tab pos="488950" algn="l"/>
              </a:tabLst>
            </a:pPr>
            <a:endParaRPr lang="en-US" sz="2300"/>
          </a:p>
          <a:p>
            <a:pPr marL="303213" indent="-303213" defTabSz="871538">
              <a:buFont typeface="Arial" charset="0"/>
              <a:buChar char="•"/>
              <a:tabLst>
                <a:tab pos="488950" algn="l"/>
              </a:tabLst>
            </a:pPr>
            <a:r>
              <a:rPr lang="en-US" sz="2300"/>
              <a:t>(51% disagree): ‘It is best to avoid stock of foreign companies’</a:t>
            </a:r>
          </a:p>
          <a:p>
            <a:pPr marL="303213" indent="-303213" defTabSz="871538">
              <a:buFont typeface="Arial" charset="0"/>
              <a:buChar char="•"/>
              <a:tabLst>
                <a:tab pos="488950" algn="l"/>
              </a:tabLst>
            </a:pPr>
            <a:endParaRPr lang="en-US" sz="2300"/>
          </a:p>
          <a:p>
            <a:pPr marL="303213" indent="-303213" defTabSz="871538">
              <a:buFont typeface="Arial" charset="0"/>
              <a:buChar char="•"/>
              <a:tabLst>
                <a:tab pos="488950" algn="l"/>
              </a:tabLst>
            </a:pPr>
            <a:r>
              <a:rPr lang="en-US" sz="2300"/>
              <a:t>(40% agree) : ‘If the interest rate falls, bond prices will rise’</a:t>
            </a:r>
          </a:p>
          <a:p>
            <a:pPr marL="714375" lvl="1" indent="-303213" defTabSz="871538">
              <a:tabLst>
                <a:tab pos="488950" algn="l"/>
              </a:tabLst>
            </a:pPr>
            <a:endParaRPr lang="nl-NL" sz="2300"/>
          </a:p>
          <a:p>
            <a:pPr marL="714375" lvl="1" indent="-303213" defTabSz="871538">
              <a:tabLst>
                <a:tab pos="488950" algn="l"/>
              </a:tabLst>
            </a:pPr>
            <a:r>
              <a:rPr lang="nl-NL" sz="2300">
                <a:solidFill>
                  <a:srgbClr val="FF0000"/>
                </a:solidFill>
              </a:rPr>
              <a:t>Sophisticated/correct answer to all questions: 5.8%      </a:t>
            </a:r>
          </a:p>
          <a:p>
            <a:pPr marL="714375" lvl="1" indent="-303213" defTabSz="871538">
              <a:tabLst>
                <a:tab pos="488950" algn="l"/>
              </a:tabLst>
            </a:pPr>
            <a:endParaRPr lang="nl-NL" sz="2300"/>
          </a:p>
        </p:txBody>
      </p:sp>
    </p:spTree>
    <p:extLst>
      <p:ext uri="{BB962C8B-B14F-4D97-AF65-F5344CB8AC3E}">
        <p14:creationId xmlns:p14="http://schemas.microsoft.com/office/powerpoint/2010/main" val="9427374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Nine claims about household finance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Households: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low levels of financial literacy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very few </a:t>
            </a:r>
            <a:r>
              <a:rPr lang="en-US" sz="2400" i="1" dirty="0"/>
              <a:t>liquid</a:t>
            </a:r>
            <a:r>
              <a:rPr lang="en-US" sz="2400" dirty="0"/>
              <a:t> assets (live hand to mouth)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substantial </a:t>
            </a:r>
            <a:r>
              <a:rPr lang="en-US" sz="2400" i="1" dirty="0"/>
              <a:t>illiquid</a:t>
            </a:r>
            <a:r>
              <a:rPr lang="en-US" sz="2400" dirty="0"/>
              <a:t>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high MPC out of liquid wealth and liquidity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low MPC out of illiquid/portfolio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Don’t choose optimal financial service products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Barely change their behavior after financial education interventions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misaligned financial intentions and financial actions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Make financial (and health) choices that are </a:t>
            </a:r>
            <a:r>
              <a:rPr lang="en-US" sz="2400" i="1" dirty="0"/>
              <a:t>seemingly</a:t>
            </a:r>
            <a:r>
              <a:rPr lang="en-US" sz="2400" dirty="0"/>
              <a:t> easy to manipulate (see Doug </a:t>
            </a:r>
            <a:r>
              <a:rPr lang="en-US" sz="2400" dirty="0" err="1"/>
              <a:t>Bernheim’s</a:t>
            </a:r>
            <a:r>
              <a:rPr lang="en-US" sz="2400" dirty="0"/>
              <a:t> lecture)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448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3956" y="1676400"/>
            <a:ext cx="690704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1219200"/>
            <a:ext cx="81534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Fraction of people who answer “100”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358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“If the chance of getting a disease is 10 percent, how many people out of 1,000 would be expected to get the disease?”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6488668"/>
            <a:ext cx="5256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Source: HRS; </a:t>
            </a:r>
            <a:r>
              <a:rPr lang="en-US" sz="1600" dirty="0" err="1">
                <a:solidFill>
                  <a:srgbClr val="000000"/>
                </a:solidFill>
              </a:rPr>
              <a:t>Agarwal</a:t>
            </a:r>
            <a:r>
              <a:rPr lang="en-US" sz="1600" dirty="0">
                <a:solidFill>
                  <a:srgbClr val="000000"/>
                </a:solidFill>
              </a:rPr>
              <a:t>, Driscoll, </a:t>
            </a:r>
            <a:r>
              <a:rPr lang="en-US" sz="1600" dirty="0" err="1">
                <a:solidFill>
                  <a:srgbClr val="000000"/>
                </a:solidFill>
              </a:rPr>
              <a:t>Gabaix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Laibson</a:t>
            </a:r>
            <a:r>
              <a:rPr lang="en-US" sz="1600" dirty="0">
                <a:solidFill>
                  <a:srgbClr val="000000"/>
                </a:solidFill>
              </a:rPr>
              <a:t> (2009)</a:t>
            </a:r>
          </a:p>
        </p:txBody>
      </p:sp>
    </p:spTree>
    <p:extLst>
      <p:ext uri="{BB962C8B-B14F-4D97-AF65-F5344CB8AC3E}">
        <p14:creationId xmlns:p14="http://schemas.microsoft.com/office/powerpoint/2010/main" val="270052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1219200"/>
            <a:ext cx="8153400" cy="523220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Fraction of people who answer “400,000”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35803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“If 5 people all have the winning numbers in the lottery and the prize is two million dollars, how much will each of them get?”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6488668"/>
            <a:ext cx="5256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Source: HRS; </a:t>
            </a:r>
            <a:r>
              <a:rPr lang="en-US" sz="1600" dirty="0" err="1">
                <a:solidFill>
                  <a:srgbClr val="000000"/>
                </a:solidFill>
              </a:rPr>
              <a:t>Agarwal</a:t>
            </a:r>
            <a:r>
              <a:rPr lang="en-US" sz="1600" dirty="0">
                <a:solidFill>
                  <a:srgbClr val="000000"/>
                </a:solidFill>
              </a:rPr>
              <a:t>, Driscoll, </a:t>
            </a:r>
            <a:r>
              <a:rPr lang="en-US" sz="1600" dirty="0" err="1">
                <a:solidFill>
                  <a:srgbClr val="000000"/>
                </a:solidFill>
              </a:rPr>
              <a:t>Gabaix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Laibson</a:t>
            </a:r>
            <a:r>
              <a:rPr lang="en-US" sz="1600" dirty="0">
                <a:solidFill>
                  <a:srgbClr val="000000"/>
                </a:solidFill>
              </a:rPr>
              <a:t> (2009)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676400"/>
            <a:ext cx="6715125" cy="458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773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Nine claims about household finance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Households: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low levels of financial literacy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Have very few </a:t>
            </a:r>
            <a:r>
              <a:rPr lang="en-US" sz="2400" b="1" i="1" dirty="0">
                <a:solidFill>
                  <a:srgbClr val="FF0000"/>
                </a:solidFill>
              </a:rPr>
              <a:t>liquid</a:t>
            </a:r>
            <a:r>
              <a:rPr lang="en-US" sz="2400" b="1" dirty="0">
                <a:solidFill>
                  <a:srgbClr val="FF0000"/>
                </a:solidFill>
              </a:rPr>
              <a:t> assets (live hand to mouth)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Have substantial </a:t>
            </a:r>
            <a:r>
              <a:rPr lang="en-US" sz="2400" b="1" i="1" dirty="0">
                <a:solidFill>
                  <a:srgbClr val="FF0000"/>
                </a:solidFill>
              </a:rPr>
              <a:t>illiquid</a:t>
            </a:r>
            <a:r>
              <a:rPr lang="en-US" sz="2400" b="1" dirty="0">
                <a:solidFill>
                  <a:srgbClr val="FF0000"/>
                </a:solidFill>
              </a:rPr>
              <a:t>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Have a high MPC out of liquid wealth and liquidity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Have a low MPC out of illiquid/portfolio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Don’t choose optimal financial service products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Barely change their behavior after financial education interventions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misaligned financial intentions and financial actions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Make financial choices that are </a:t>
            </a:r>
            <a:r>
              <a:rPr lang="en-US" sz="2400" i="1" dirty="0"/>
              <a:t>seemingly</a:t>
            </a:r>
            <a:r>
              <a:rPr lang="en-US" sz="2400" dirty="0"/>
              <a:t> easy to manipulate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395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Households live hand to mouth</a:t>
            </a:r>
            <a:br>
              <a:rPr lang="en-US" dirty="0"/>
            </a:br>
            <a:r>
              <a:rPr lang="en-US" sz="2800" dirty="0" err="1"/>
              <a:t>Lusardi</a:t>
            </a:r>
            <a:r>
              <a:rPr lang="en-US" sz="2800" dirty="0"/>
              <a:t> and </a:t>
            </a:r>
            <a:r>
              <a:rPr lang="en-US" sz="2800" dirty="0" err="1"/>
              <a:t>Tufano</a:t>
            </a:r>
            <a:r>
              <a:rPr lang="en-US" sz="2800" dirty="0"/>
              <a:t> (2009)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dirty="0"/>
              <a:t>How confident are you that you could come up with $2,000 if an unexpected need arose within the next month?</a:t>
            </a:r>
            <a:r>
              <a:rPr lang="en-US" dirty="0"/>
              <a:t>  </a:t>
            </a:r>
          </a:p>
          <a:p>
            <a:pPr lvl="1" eaLnBrk="1" hangingPunct="1"/>
            <a:r>
              <a:rPr lang="en-US" i="1" dirty="0"/>
              <a:t>I am certain…I could</a:t>
            </a:r>
          </a:p>
          <a:p>
            <a:pPr lvl="1" eaLnBrk="1" hangingPunct="1"/>
            <a:r>
              <a:rPr lang="en-US" i="1" dirty="0"/>
              <a:t>I could probably…</a:t>
            </a:r>
          </a:p>
          <a:p>
            <a:pPr lvl="1" eaLnBrk="1" hangingPunct="1"/>
            <a:r>
              <a:rPr lang="en-US" i="1" dirty="0"/>
              <a:t>I probably could not…</a:t>
            </a:r>
          </a:p>
          <a:p>
            <a:pPr lvl="1" eaLnBrk="1" hangingPunct="1"/>
            <a:r>
              <a:rPr lang="en-US" i="1" dirty="0"/>
              <a:t>I am certain…I could not</a:t>
            </a:r>
          </a:p>
          <a:p>
            <a:pPr lvl="1" eaLnBrk="1" hangingPunct="1"/>
            <a:r>
              <a:rPr lang="en-US" dirty="0"/>
              <a:t>Do not know.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12760-CDEA-4B3B-8107-43CA328BDDC5}" type="slidenum">
              <a:rPr lang="en-US" altLang="en-US" smtClean="0">
                <a:solidFill>
                  <a:srgbClr val="000000"/>
                </a:solidFill>
                <a:cs typeface="Arial" charset="0"/>
              </a:rPr>
              <a:pPr/>
              <a:t>23</a:t>
            </a:fld>
            <a:endParaRPr lang="en-US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254625" y="3276600"/>
            <a:ext cx="155575" cy="762000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257800" y="4191000"/>
            <a:ext cx="155575" cy="1143000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5791200" y="3362980"/>
            <a:ext cx="904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+mn-cs"/>
              </a:rPr>
              <a:t>47%</a:t>
            </a:r>
          </a:p>
        </p:txBody>
      </p:sp>
      <p:sp>
        <p:nvSpPr>
          <p:cNvPr id="51208" name="TextBox 7"/>
          <p:cNvSpPr txBox="1">
            <a:spLocks noChangeArrowheads="1"/>
          </p:cNvSpPr>
          <p:nvPr/>
        </p:nvSpPr>
        <p:spPr bwMode="auto">
          <a:xfrm>
            <a:off x="5791200" y="4505980"/>
            <a:ext cx="904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+mn-cs"/>
              </a:rPr>
              <a:t>53%</a:t>
            </a:r>
          </a:p>
        </p:txBody>
      </p:sp>
    </p:spTree>
    <p:extLst>
      <p:ext uri="{BB962C8B-B14F-4D97-AF65-F5344CB8AC3E}">
        <p14:creationId xmlns:p14="http://schemas.microsoft.com/office/powerpoint/2010/main" val="112429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dirty="0"/>
              <a:t>Households live hand to mouth</a:t>
            </a:r>
            <a:br>
              <a:rPr lang="en-US" dirty="0"/>
            </a:br>
            <a:r>
              <a:rPr lang="en-US" sz="2400" dirty="0"/>
              <a:t>(Board of Governors of the Federal Reserve System 2016)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Forty-six percent of U.S. adults report that they either could not come up with $400 to cover an emergency expense, or would have to borrow or sell something to do so.</a:t>
            </a:r>
          </a:p>
        </p:txBody>
      </p:sp>
    </p:spTree>
    <p:extLst>
      <p:ext uri="{BB962C8B-B14F-4D97-AF65-F5344CB8AC3E}">
        <p14:creationId xmlns:p14="http://schemas.microsoft.com/office/powerpoint/2010/main" val="387060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FD267-8861-4C48-8181-9D2FB644AF73}" type="slidenum">
              <a:rPr lang="en-US" smtClean="0">
                <a:solidFill>
                  <a:srgbClr val="C4CC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C4C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074054"/>
            <a:ext cx="8305800" cy="954107"/>
          </a:xfrm>
          <a:prstGeom prst="rect">
            <a:avLst/>
          </a:prstGeom>
          <a:noFill/>
          <a:ln>
            <a:solidFill>
              <a:srgbClr val="4C34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SCF (age 65-74): In 2007, the median holding of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financial assets</a:t>
            </a:r>
            <a:r>
              <a:rPr lang="en-US" sz="2800" dirty="0">
                <a:solidFill>
                  <a:srgbClr val="FFFFFF"/>
                </a:solidFill>
              </a:rPr>
              <a:t> is $68,100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852047"/>
            <a:ext cx="8305800" cy="1384995"/>
          </a:xfrm>
          <a:prstGeom prst="rect">
            <a:avLst/>
          </a:prstGeom>
          <a:noFill/>
          <a:ln>
            <a:solidFill>
              <a:srgbClr val="4C34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HRS (age 65-69): In 2008, the median holding of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financial assets</a:t>
            </a:r>
            <a:r>
              <a:rPr lang="en-US" sz="2800" dirty="0">
                <a:solidFill>
                  <a:srgbClr val="FFFFFF"/>
                </a:solidFill>
              </a:rPr>
              <a:t> is $12,500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among 1-person households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4397818"/>
            <a:ext cx="8305800" cy="1384995"/>
          </a:xfrm>
          <a:prstGeom prst="rect">
            <a:avLst/>
          </a:prstGeom>
          <a:noFill/>
          <a:ln>
            <a:solidFill>
              <a:srgbClr val="4C34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HRS (age 65-69): In 2008, the median holding of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financial assets</a:t>
            </a:r>
            <a:r>
              <a:rPr lang="en-US" sz="2800" dirty="0">
                <a:solidFill>
                  <a:srgbClr val="FFFFFF"/>
                </a:solidFill>
              </a:rPr>
              <a:t> is $111,600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among 2-person households</a:t>
            </a:r>
          </a:p>
        </p:txBody>
      </p:sp>
    </p:spTree>
    <p:extLst>
      <p:ext uri="{BB962C8B-B14F-4D97-AF65-F5344CB8AC3E}">
        <p14:creationId xmlns:p14="http://schemas.microsoft.com/office/powerpoint/2010/main" val="663564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FD267-8861-4C48-8181-9D2FB644AF73}" type="slidenum">
              <a:rPr lang="en-US" smtClean="0">
                <a:solidFill>
                  <a:srgbClr val="C4CCF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C4CC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996" y="1331893"/>
            <a:ext cx="8051804" cy="2677656"/>
          </a:xfrm>
          <a:prstGeom prst="rect">
            <a:avLst/>
          </a:prstGeom>
          <a:noFill/>
          <a:ln>
            <a:solidFill>
              <a:srgbClr val="4C34F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Survey of Consumer Finances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In 2007, the median holding of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financial assets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including personal retirement accounts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is $68,100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486439"/>
            <a:ext cx="5011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65-74 year old households</a:t>
            </a:r>
          </a:p>
        </p:txBody>
      </p:sp>
    </p:spTree>
    <p:extLst>
      <p:ext uri="{BB962C8B-B14F-4D97-AF65-F5344CB8AC3E}">
        <p14:creationId xmlns:p14="http://schemas.microsoft.com/office/powerpoint/2010/main" val="39398785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9" y="0"/>
            <a:ext cx="8936521" cy="69379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438090"/>
            <a:ext cx="581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Poterba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Venti</a:t>
            </a:r>
            <a:r>
              <a:rPr lang="en-US" sz="2000" dirty="0">
                <a:solidFill>
                  <a:srgbClr val="FF0000"/>
                </a:solidFill>
              </a:rPr>
              <a:t>, and Wise 2013; HRS 2008 wave)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590800"/>
            <a:ext cx="8763000" cy="304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8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7772400" cy="1143000"/>
          </a:xfrm>
        </p:spPr>
        <p:txBody>
          <a:bodyPr/>
          <a:lstStyle/>
          <a:p>
            <a:r>
              <a:rPr lang="en-US" dirty="0"/>
              <a:t>2013 Survey of Consumer Finances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Beshears</a:t>
            </a:r>
            <a:r>
              <a:rPr lang="en-US" dirty="0"/>
              <a:t> et al 2018)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53613"/>
            <a:ext cx="8887126" cy="54043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2395728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(excluding social security)</a:t>
            </a:r>
          </a:p>
        </p:txBody>
      </p:sp>
    </p:spTree>
    <p:extLst>
      <p:ext uri="{BB962C8B-B14F-4D97-AF65-F5344CB8AC3E}">
        <p14:creationId xmlns:p14="http://schemas.microsoft.com/office/powerpoint/2010/main" val="335730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3400"/>
            <a:ext cx="9025101" cy="51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5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Nine claims about household finance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Households: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Have low levels of financial literacy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very few </a:t>
            </a:r>
            <a:r>
              <a:rPr lang="en-US" sz="2400" i="1" dirty="0"/>
              <a:t>liquid</a:t>
            </a:r>
            <a:r>
              <a:rPr lang="en-US" sz="2400" dirty="0"/>
              <a:t> assets (live hand to mouth)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substantial </a:t>
            </a:r>
            <a:r>
              <a:rPr lang="en-US" sz="2400" i="1" dirty="0"/>
              <a:t>illiquid</a:t>
            </a:r>
            <a:r>
              <a:rPr lang="en-US" sz="2400" dirty="0"/>
              <a:t>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high MPC out of liquid wealth and liquidity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low MPC out of illiquid/portfolio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Don’t choose optimal financial service products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Barely change their behavior after financial education interventions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misaligned financial intentions and financial actions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Make financial (and health) choices that are seemingly easy to manipulate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284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of household wealth, age 60-69, +/- 5 percentile points from median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D3D95BB-6700-4589-AC0B-83845ED45290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1994773"/>
            <a:ext cx="4137239" cy="4005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22" y="1994773"/>
            <a:ext cx="4137239" cy="25212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8341" y="6130751"/>
            <a:ext cx="434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Survey of Consumer Finances, 2013</a:t>
            </a:r>
          </a:p>
        </p:txBody>
      </p:sp>
    </p:spTree>
    <p:extLst>
      <p:ext uri="{BB962C8B-B14F-4D97-AF65-F5344CB8AC3E}">
        <p14:creationId xmlns:p14="http://schemas.microsoft.com/office/powerpoint/2010/main" val="3641886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of household wealth, age 50-59, +/- 5 percentile points from median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D3D95BB-6700-4589-AC0B-83845ED45290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1994773"/>
            <a:ext cx="4137239" cy="4005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26" y="1994774"/>
            <a:ext cx="4137239" cy="2528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4541" y="6130751"/>
            <a:ext cx="434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Survey of Consumer Finances, 2013</a:t>
            </a:r>
          </a:p>
        </p:txBody>
      </p:sp>
    </p:spTree>
    <p:extLst>
      <p:ext uri="{BB962C8B-B14F-4D97-AF65-F5344CB8AC3E}">
        <p14:creationId xmlns:p14="http://schemas.microsoft.com/office/powerpoint/2010/main" val="727169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of household wealth, age 30-39, +/- 5 percentile points from median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D3D95BB-6700-4589-AC0B-83845ED45290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1994774"/>
            <a:ext cx="4077116" cy="4015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756" y="1994774"/>
            <a:ext cx="4077116" cy="2527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4541" y="6130751"/>
            <a:ext cx="434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Survey of Consumer Finances, 2013</a:t>
            </a:r>
          </a:p>
        </p:txBody>
      </p:sp>
    </p:spTree>
    <p:extLst>
      <p:ext uri="{BB962C8B-B14F-4D97-AF65-F5344CB8AC3E}">
        <p14:creationId xmlns:p14="http://schemas.microsoft.com/office/powerpoint/2010/main" val="3498630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8A2EF-97D2-1480-92F4-203127C3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AF0501-5996-F746-8F22-756BA7B4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6098771"/>
            <a:ext cx="7772400" cy="1143000"/>
          </a:xfrm>
        </p:spPr>
        <p:txBody>
          <a:bodyPr/>
          <a:lstStyle/>
          <a:p>
            <a:r>
              <a:rPr lang="en-US" sz="1200" dirty="0"/>
              <a:t>SCF</a:t>
            </a:r>
            <a:r>
              <a:rPr lang="en-US" sz="1400" dirty="0"/>
              <a:t> data from 2013, 2016, 2019 (source: </a:t>
            </a:r>
            <a:r>
              <a:rPr lang="en-US" sz="1400" dirty="0" err="1"/>
              <a:t>Laibson</a:t>
            </a:r>
            <a:r>
              <a:rPr lang="en-US" sz="1400" dirty="0"/>
              <a:t>, Lee, </a:t>
            </a:r>
            <a:r>
              <a:rPr lang="en-US" sz="1400" dirty="0" err="1"/>
              <a:t>Maxted</a:t>
            </a:r>
            <a:r>
              <a:rPr lang="en-US" sz="1400" dirty="0"/>
              <a:t> 2022)</a:t>
            </a:r>
          </a:p>
        </p:txBody>
      </p:sp>
    </p:spTree>
    <p:extLst>
      <p:ext uri="{BB962C8B-B14F-4D97-AF65-F5344CB8AC3E}">
        <p14:creationId xmlns:p14="http://schemas.microsoft.com/office/powerpoint/2010/main" val="251476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School education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35730"/>
                  </p:ext>
                </p:extLst>
              </p:nvPr>
            </p:nvGraphicFramePr>
            <p:xfrm>
              <a:off x="-990600" y="1676400"/>
              <a:ext cx="8934768" cy="4377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0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0104"/>
                              </a:solidFill>
                            </a:rPr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% with</a:t>
                          </a:r>
                          <a:r>
                            <a:rPr lang="en-US" sz="2400" baseline="0" dirty="0"/>
                            <a:t> at least 1 month of </a:t>
                          </a:r>
                        </a:p>
                        <a:p>
                          <a:pPr algn="r"/>
                          <a:r>
                            <a:rPr lang="en-US" sz="2400" baseline="0" dirty="0"/>
                            <a:t>income in liquid assets</a:t>
                          </a:r>
                          <a:endParaRPr lang="en-US" sz="2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mean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liquid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assets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total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assets</m:t>
                                  </m:r>
                                </m:den>
                              </m:f>
                            </m:oMath>
                          </a14:m>
                          <a:endParaRPr lang="en-US" sz="2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%</a:t>
                          </a:r>
                          <a:r>
                            <a:rPr lang="en-US" sz="2400" baseline="0" dirty="0"/>
                            <a:t> with r</a:t>
                          </a:r>
                          <a:r>
                            <a:rPr lang="en-US" sz="2400" dirty="0"/>
                            <a:t>evolving credit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mean credit card borrowing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&gt;$5000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MPC</a:t>
                          </a:r>
                          <a:r>
                            <a:rPr lang="en-US" sz="2400" baseline="0" dirty="0"/>
                            <a:t> out of predictable </a:t>
                          </a:r>
                        </a:p>
                        <a:p>
                          <a:pPr algn="r"/>
                          <a:r>
                            <a:rPr lang="en-US" sz="2400" baseline="0" dirty="0"/>
                            <a:t>movements in income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135730"/>
                  </p:ext>
                </p:extLst>
              </p:nvPr>
            </p:nvGraphicFramePr>
            <p:xfrm>
              <a:off x="-990600" y="1676400"/>
              <a:ext cx="8934768" cy="4377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0168"/>
                    <a:gridCol w="1219200"/>
                    <a:gridCol w="1295400"/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0104"/>
                              </a:solidFill>
                            </a:rPr>
                            <a:t>Data</a:t>
                          </a:r>
                          <a:endParaRPr lang="en-US" sz="2400" dirty="0">
                            <a:solidFill>
                              <a:srgbClr val="00010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% with</a:t>
                          </a:r>
                          <a:r>
                            <a:rPr lang="en-US" sz="2400" baseline="0" dirty="0" smtClean="0"/>
                            <a:t> at least 1 month of </a:t>
                          </a:r>
                        </a:p>
                        <a:p>
                          <a:pPr algn="r"/>
                          <a:r>
                            <a:rPr lang="en-US" sz="2400" baseline="0" dirty="0" smtClean="0"/>
                            <a:t>income in liquid assets</a:t>
                          </a:r>
                          <a:endParaRPr lang="en-US" sz="2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6280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5" t="-210680" r="-39564" b="-416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0.08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%</a:t>
                          </a:r>
                          <a:r>
                            <a:rPr lang="en-US" sz="2400" baseline="0" dirty="0" smtClean="0"/>
                            <a:t> with r</a:t>
                          </a:r>
                          <a:r>
                            <a:rPr lang="en-US" sz="2400" dirty="0" smtClean="0"/>
                            <a:t>evolving credit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mean credit card borrowing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&gt;$5000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MPC</a:t>
                          </a:r>
                          <a:r>
                            <a:rPr lang="en-US" sz="2400" baseline="0" dirty="0" smtClean="0"/>
                            <a:t> out of predictable </a:t>
                          </a:r>
                        </a:p>
                        <a:p>
                          <a:pPr algn="r"/>
                          <a:r>
                            <a:rPr lang="en-US" sz="2400" baseline="0" dirty="0" smtClean="0"/>
                            <a:t>movements in income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0.23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606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458200" cy="1143000"/>
          </a:xfrm>
        </p:spPr>
        <p:txBody>
          <a:bodyPr/>
          <a:lstStyle/>
          <a:p>
            <a:r>
              <a:rPr lang="en-US" sz="2800" dirty="0"/>
              <a:t>High Marginal Propensity to Consume from Liquidity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4114800"/>
          </a:xfrm>
        </p:spPr>
        <p:txBody>
          <a:bodyPr/>
          <a:lstStyle/>
          <a:p>
            <a:r>
              <a:rPr lang="en-US" sz="2000" dirty="0"/>
              <a:t>Shapiro (2005): food stamps and monthly caloric cycle (calories drop 10-15% over the month)</a:t>
            </a:r>
          </a:p>
          <a:p>
            <a:r>
              <a:rPr lang="en-US" sz="2000" dirty="0"/>
              <a:t>Parker (2014): study of 2008 Economic Stimulus Payments using Nielsen data generating a within-year MPX of 60%</a:t>
            </a:r>
          </a:p>
          <a:p>
            <a:r>
              <a:rPr lang="en-US" sz="2000" dirty="0" err="1"/>
              <a:t>Ganong</a:t>
            </a:r>
            <a:r>
              <a:rPr lang="en-US" sz="2000" dirty="0"/>
              <a:t> and Noel (2016): when unemployment insurance runs out (a predictable event), household consumption drops by 11%.</a:t>
            </a:r>
          </a:p>
          <a:p>
            <a:r>
              <a:rPr lang="en-US" sz="2000" dirty="0" err="1"/>
              <a:t>Fagereng</a:t>
            </a:r>
            <a:r>
              <a:rPr lang="en-US" sz="2000" dirty="0"/>
              <a:t>, Holm, and </a:t>
            </a:r>
            <a:r>
              <a:rPr lang="en-US" sz="2000" dirty="0" err="1"/>
              <a:t>Natvik</a:t>
            </a:r>
            <a:r>
              <a:rPr lang="en-US" sz="2000" dirty="0"/>
              <a:t> (2020): lottery winner MPX’s; “Low-liquidity winners of the smallest prizes (around $1,500) are estimated to spend all within the year of winning. The corresponding estimate for high-liquidity winners of large prizes ($8,300-150,000) is slightly below one half.”</a:t>
            </a:r>
          </a:p>
          <a:p>
            <a:r>
              <a:rPr lang="en-US" sz="2000" dirty="0"/>
              <a:t>Gerard and </a:t>
            </a:r>
            <a:r>
              <a:rPr lang="en-US" sz="2000" dirty="0" err="1"/>
              <a:t>Naritomi</a:t>
            </a:r>
            <a:r>
              <a:rPr lang="en-US" sz="2000" dirty="0"/>
              <a:t> (2021): “displaced workers eligible for both UI and SP increase consumption at layoff by 35% despite experiencing a 17% consumption loss after they stop receiving any benefits”</a:t>
            </a:r>
          </a:p>
          <a:p>
            <a:r>
              <a:rPr lang="en-US" sz="2000" dirty="0"/>
              <a:t>Also see, Shea (1995), </a:t>
            </a:r>
            <a:r>
              <a:rPr lang="en-US" sz="2000" dirty="0" err="1"/>
              <a:t>Mastrobuoni</a:t>
            </a:r>
            <a:r>
              <a:rPr lang="en-US" sz="2000" dirty="0"/>
              <a:t> and Weinberg (2009), Hastings and Washington (2010), </a:t>
            </a:r>
            <a:r>
              <a:rPr lang="en-US" sz="2000" dirty="0" err="1"/>
              <a:t>Olafsson</a:t>
            </a:r>
            <a:r>
              <a:rPr lang="en-US" sz="2000" dirty="0"/>
              <a:t> and </a:t>
            </a:r>
            <a:r>
              <a:rPr lang="en-US" sz="2000" dirty="0" err="1"/>
              <a:t>Pagel</a:t>
            </a:r>
            <a:r>
              <a:rPr lang="en-US" sz="2000" dirty="0"/>
              <a:t> (2018), Stephens and Toohey (2018)</a:t>
            </a:r>
          </a:p>
        </p:txBody>
      </p:sp>
    </p:spTree>
    <p:extLst>
      <p:ext uri="{BB962C8B-B14F-4D97-AF65-F5344CB8AC3E}">
        <p14:creationId xmlns:p14="http://schemas.microsoft.com/office/powerpoint/2010/main" val="1009623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F8BB-DDF0-B377-959C-373FA66A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Havranek</a:t>
            </a:r>
            <a:r>
              <a:rPr lang="en-US" dirty="0"/>
              <a:t> and </a:t>
            </a:r>
            <a:r>
              <a:rPr lang="en-US" dirty="0" err="1"/>
              <a:t>Sokolova</a:t>
            </a:r>
            <a:r>
              <a:rPr lang="en-US" dirty="0"/>
              <a:t>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4243-B45F-3EC6-4A51-C5B1018A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Reviews 246 estimates of the MPC for nondurables </a:t>
            </a:r>
          </a:p>
          <a:p>
            <a:r>
              <a:rPr lang="en-US" b="1" dirty="0"/>
              <a:t>Mean MPC is 0.29 </a:t>
            </a:r>
          </a:p>
          <a:p>
            <a:r>
              <a:rPr lang="en-US" b="1" dirty="0"/>
              <a:t>Median MPC is 0.25</a:t>
            </a:r>
          </a:p>
          <a:p>
            <a:endParaRPr lang="en-US" b="1" dirty="0"/>
          </a:p>
          <a:p>
            <a:r>
              <a:rPr lang="en-US" dirty="0"/>
              <a:t>Mean standard error is 0.19 </a:t>
            </a:r>
          </a:p>
          <a:p>
            <a:r>
              <a:rPr lang="en-US" dirty="0"/>
              <a:t>Median standard error is 0.13</a:t>
            </a:r>
          </a:p>
          <a:p>
            <a:endParaRPr lang="en-US" dirty="0"/>
          </a:p>
          <a:p>
            <a:r>
              <a:rPr lang="en-US" dirty="0"/>
              <a:t>To get marginal propensity for expenditure, multiply by 3X (see </a:t>
            </a:r>
            <a:r>
              <a:rPr lang="en-US" dirty="0" err="1"/>
              <a:t>Laibson</a:t>
            </a:r>
            <a:r>
              <a:rPr lang="en-US" dirty="0"/>
              <a:t>, </a:t>
            </a:r>
            <a:r>
              <a:rPr lang="en-US" dirty="0" err="1"/>
              <a:t>Maxted</a:t>
            </a:r>
            <a:r>
              <a:rPr lang="en-US" dirty="0"/>
              <a:t>, and Moll 2022). </a:t>
            </a:r>
          </a:p>
        </p:txBody>
      </p:sp>
    </p:spTree>
    <p:extLst>
      <p:ext uri="{BB962C8B-B14F-4D97-AF65-F5344CB8AC3E}">
        <p14:creationId xmlns:p14="http://schemas.microsoft.com/office/powerpoint/2010/main" val="3618086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F60998-8BB7-DB41-C4B0-39AE7662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99" y="391810"/>
            <a:ext cx="9066099" cy="64780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D0E74E-AC98-4DE1-E1B1-8DF3653CF8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74499" y="-304800"/>
                <a:ext cx="9218499" cy="1143000"/>
              </a:xfrm>
            </p:spPr>
            <p:txBody>
              <a:bodyPr/>
              <a:lstStyle/>
              <a:p>
                <a:r>
                  <a:rPr lang="en-US" sz="2000" dirty="0"/>
                  <a:t>MPC’s (</a:t>
                </a:r>
                <a:r>
                  <a:rPr lang="en-US" sz="2000" dirty="0" err="1"/>
                  <a:t>Ganong</a:t>
                </a:r>
                <a:r>
                  <a:rPr lang="en-US" sz="2000" dirty="0"/>
                  <a:t>, Jones, Noel, Greig, Farrell, and Wheat 2020);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3 for MPX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D0E74E-AC98-4DE1-E1B1-8DF3653CF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74499" y="-304800"/>
                <a:ext cx="9218499" cy="1143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6A1BA6A-1345-3227-807C-C41AAC977799}"/>
              </a:ext>
            </a:extLst>
          </p:cNvPr>
          <p:cNvSpPr txBox="1"/>
          <p:nvPr/>
        </p:nvSpPr>
        <p:spPr>
          <a:xfrm>
            <a:off x="2514600" y="762000"/>
            <a:ext cx="4549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Aggregate (non-durable) MPC = $0.22</a:t>
            </a:r>
          </a:p>
        </p:txBody>
      </p:sp>
    </p:spTree>
    <p:extLst>
      <p:ext uri="{BB962C8B-B14F-4D97-AF65-F5344CB8AC3E}">
        <p14:creationId xmlns:p14="http://schemas.microsoft.com/office/powerpoint/2010/main" val="4005356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High MPC’s out of liquid wealth</a:t>
            </a:r>
            <a:br>
              <a:rPr lang="en-US" dirty="0"/>
            </a:br>
            <a:r>
              <a:rPr lang="en-US" dirty="0"/>
              <a:t>Shapiro (2005)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724400"/>
              </a:xfrm>
            </p:spPr>
            <p:txBody>
              <a:bodyPr/>
              <a:lstStyle/>
              <a:p>
                <a:r>
                  <a:rPr lang="en-US" dirty="0"/>
                  <a:t>For food stamp recipients, caloric intake declines by 10-15% over the food stamp month.</a:t>
                </a:r>
              </a:p>
              <a:p>
                <a:r>
                  <a:rPr lang="en-US" dirty="0"/>
                  <a:t>To be resolved with exponential discounting, requires an annual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:r>
                  <a:rPr lang="en-US" dirty="0"/>
                  <a:t>of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0.23=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−1.47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. 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Survey evidence reveals rising desperation over the course of the food stamp month, suggesting that a high elasticity of </a:t>
                </a:r>
                <a:r>
                  <a:rPr lang="en-US" dirty="0" err="1"/>
                  <a:t>intertemporal</a:t>
                </a:r>
                <a:r>
                  <a:rPr lang="en-US" dirty="0"/>
                  <a:t> substitution is not a likely explanation. </a:t>
                </a:r>
              </a:p>
              <a:p>
                <a:r>
                  <a:rPr lang="en-US" dirty="0"/>
                  <a:t>Households with more short-run impatience (estimated from hypothetical </a:t>
                </a:r>
                <a:r>
                  <a:rPr lang="en-US" dirty="0" err="1"/>
                  <a:t>intertemporal</a:t>
                </a:r>
                <a:r>
                  <a:rPr lang="en-US" dirty="0"/>
                  <a:t> choices) are more likely to run out of food sometime during the month.</a:t>
                </a:r>
              </a:p>
            </p:txBody>
          </p:sp>
        </mc:Choice>
        <mc:Fallback xmlns="">
          <p:sp>
            <p:nvSpPr>
              <p:cNvPr id="2765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724400"/>
              </a:xfrm>
              <a:blipFill rotWithShape="0">
                <a:blip r:embed="rId2"/>
                <a:stretch>
                  <a:fillRect l="-1098" t="-903" r="-1882" b="-3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28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data can reject a number of alternative hypotheses.</a:t>
            </a:r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Households that shop for food more frequently do not display a smaller decline in intake over the month, casting doubt on depreciation stories.</a:t>
            </a:r>
          </a:p>
          <a:p>
            <a:r>
              <a:rPr lang="en-US"/>
              <a:t>Individuals in single-person households experience no less of a decline in caloric intake over the month than individuals in multi-person households.</a:t>
            </a:r>
          </a:p>
          <a:p>
            <a:r>
              <a:rPr lang="en-US"/>
              <a:t>Survey respondents are not more likely to eat in another person’s home toward the end of the month.</a:t>
            </a:r>
          </a:p>
          <a:p>
            <a:r>
              <a:rPr lang="en-US"/>
              <a:t>The data show no evidence of learning over time</a:t>
            </a:r>
          </a:p>
        </p:txBody>
      </p:sp>
    </p:spTree>
    <p:extLst>
      <p:ext uri="{BB962C8B-B14F-4D97-AF65-F5344CB8AC3E}">
        <p14:creationId xmlns:p14="http://schemas.microsoft.com/office/powerpoint/2010/main" val="374866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algn="l"/>
            <a:r>
              <a:rPr lang="en-US" altLang="en-US"/>
              <a:t>Assessing Literacy: Numeracy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7925"/>
          </a:xfrm>
        </p:spPr>
        <p:txBody>
          <a:bodyPr/>
          <a:lstStyle/>
          <a:p>
            <a:pPr marL="571500" indent="-5715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/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00"/>
                </a:solidFill>
              </a:rPr>
              <a:t>Compound Interest</a:t>
            </a:r>
            <a:endParaRPr lang="en-US" altLang="en-US">
              <a:solidFill>
                <a:srgbClr val="FF0000"/>
              </a:solidFill>
            </a:endParaRP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“Suppose you had $100 in a savings account and the interest rate was 2% per year.  After 5 years, how much do you think you would have in the account if you left the money to grow?”</a:t>
            </a:r>
          </a:p>
          <a:p>
            <a:pPr marL="571500" indent="-5715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endParaRPr lang="en-US" altLang="en-US" sz="900"/>
          </a:p>
          <a:p>
            <a:pPr marL="1090613" lvl="2" indent="-4191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i) More than $102;</a:t>
            </a:r>
            <a:r>
              <a:rPr lang="en-US" altLang="en-US"/>
              <a:t> </a:t>
            </a:r>
          </a:p>
          <a:p>
            <a:pPr marL="1090613" lvl="2" indent="-4191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ii) Exactly $102; </a:t>
            </a:r>
          </a:p>
          <a:p>
            <a:pPr marL="1090613" lvl="2" indent="-4191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iii) Less than $102; </a:t>
            </a:r>
          </a:p>
          <a:p>
            <a:pPr marL="1090613" lvl="2" indent="-4191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iv) Don’t know (DK); </a:t>
            </a:r>
          </a:p>
          <a:p>
            <a:pPr marL="1090613" lvl="2" indent="-419100">
              <a:lnSpc>
                <a:spcPct val="90000"/>
              </a:lnSpc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v) Refuse to answer.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27784" y="6299822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 Lusardi and Mitchell (2014)</a:t>
            </a:r>
          </a:p>
        </p:txBody>
      </p:sp>
    </p:spTree>
    <p:extLst>
      <p:ext uri="{BB962C8B-B14F-4D97-AF65-F5344CB8AC3E}">
        <p14:creationId xmlns:p14="http://schemas.microsoft.com/office/powerpoint/2010/main" val="407333392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MPC’s out of Social security</a:t>
            </a:r>
            <a:br>
              <a:rPr lang="en-US" dirty="0"/>
            </a:br>
            <a:r>
              <a:rPr lang="it-IT" dirty="0"/>
              <a:t>Mastrobuoni and Weinberg (2009)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with substantial savings smooth consumption over the monthly pay cycle</a:t>
            </a:r>
          </a:p>
          <a:p>
            <a:r>
              <a:rPr lang="en-US" dirty="0"/>
              <a:t>Individuals without savings consume 25 percent fewer calories the week before they receive SS checks relative to the week after</a:t>
            </a:r>
          </a:p>
        </p:txBody>
      </p:sp>
    </p:spTree>
    <p:extLst>
      <p:ext uri="{BB962C8B-B14F-4D97-AF65-F5344CB8AC3E}">
        <p14:creationId xmlns:p14="http://schemas.microsoft.com/office/powerpoint/2010/main" val="2880415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n-US" dirty="0"/>
              <a:t>Lifecycle simulations (</a:t>
            </a:r>
            <a:r>
              <a:rPr lang="en-US" dirty="0" err="1"/>
              <a:t>Angeletos</a:t>
            </a:r>
            <a:r>
              <a:rPr lang="en-US" dirty="0"/>
              <a:t> et al 2001)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r>
              <a:rPr lang="en-US" dirty="0"/>
              <a:t>Mortality</a:t>
            </a:r>
          </a:p>
          <a:p>
            <a:r>
              <a:rPr lang="en-US" dirty="0"/>
              <a:t>Dependents </a:t>
            </a:r>
          </a:p>
          <a:p>
            <a:r>
              <a:rPr lang="en-US" dirty="0"/>
              <a:t>Retirement/Social Security</a:t>
            </a:r>
          </a:p>
          <a:p>
            <a:r>
              <a:rPr lang="en-US" dirty="0"/>
              <a:t>Three educational groups: NHS, HS, COLL  </a:t>
            </a:r>
          </a:p>
          <a:p>
            <a:r>
              <a:rPr lang="en-US" dirty="0"/>
              <a:t>Stochastic labor income </a:t>
            </a:r>
          </a:p>
          <a:p>
            <a:r>
              <a:rPr lang="en-US" dirty="0"/>
              <a:t>Credit limit: (.30)(permanent income) </a:t>
            </a:r>
          </a:p>
          <a:p>
            <a:r>
              <a:rPr lang="en-US" dirty="0"/>
              <a:t>3 state variables: liquid and illiquid wealth, income.</a:t>
            </a:r>
          </a:p>
          <a:p>
            <a:r>
              <a:rPr lang="en-US" dirty="0"/>
              <a:t>2 choice variables: liquid and illiquid wealth investment</a:t>
            </a:r>
          </a:p>
        </p:txBody>
      </p:sp>
    </p:spTree>
    <p:extLst>
      <p:ext uri="{BB962C8B-B14F-4D97-AF65-F5344CB8AC3E}">
        <p14:creationId xmlns:p14="http://schemas.microsoft.com/office/powerpoint/2010/main" val="3447584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relative risk aversion = 2</a:t>
            </a:r>
          </a:p>
          <a:p>
            <a:r>
              <a:rPr lang="en-US" dirty="0"/>
              <a:t>For exponential discounting economy: </a:t>
            </a:r>
          </a:p>
          <a:p>
            <a:pPr marL="457200" lvl="1" indent="0">
              <a:buNone/>
            </a:pP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β=1</a:t>
            </a:r>
            <a:r>
              <a:rPr lang="el-GR" sz="2800" dirty="0"/>
              <a:t>  </a:t>
            </a:r>
            <a:endParaRPr lang="en-US" sz="2800" dirty="0"/>
          </a:p>
          <a:p>
            <a:pPr marL="457200" lvl="1" indent="0">
              <a:buNone/>
            </a:pP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=0.94  (</a:t>
            </a:r>
            <a:r>
              <a:rPr lang="en-US" dirty="0"/>
              <a:t>match median ‘W/Y’ of 3.9 ages 50-59)</a:t>
            </a:r>
          </a:p>
          <a:p>
            <a:r>
              <a:rPr lang="en-US" dirty="0"/>
              <a:t>For quasi-hyperbolic discounting economy: </a:t>
            </a:r>
          </a:p>
          <a:p>
            <a:pPr marL="457200" lvl="1" indent="0">
              <a:buNone/>
            </a:pP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2800" dirty="0"/>
          </a:p>
          <a:p>
            <a:pPr marL="457200" lvl="1" indent="0">
              <a:buNone/>
            </a:pP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=0.96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/>
              <a:t>match median ‘W/Y’ of 3.9 ages 50-59)</a:t>
            </a:r>
          </a:p>
        </p:txBody>
      </p:sp>
    </p:spTree>
    <p:extLst>
      <p:ext uri="{BB962C8B-B14F-4D97-AF65-F5344CB8AC3E}">
        <p14:creationId xmlns:p14="http://schemas.microsoft.com/office/powerpoint/2010/main" val="72661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(HS education)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-2533968" y="1905000"/>
              <a:ext cx="12820968" cy="4377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0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0104"/>
                              </a:solidFill>
                            </a:rPr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0104"/>
                              </a:solidFill>
                            </a:rPr>
                            <a:t>Hyperbolic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000104"/>
                              </a:solidFill>
                            </a:rPr>
                            <a:t>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% with</a:t>
                          </a:r>
                          <a:r>
                            <a:rPr lang="en-US" sz="2400" baseline="0" dirty="0"/>
                            <a:t> at least 1 month of </a:t>
                          </a:r>
                        </a:p>
                        <a:p>
                          <a:pPr algn="r"/>
                          <a:r>
                            <a:rPr lang="en-US" sz="2400" baseline="0" dirty="0"/>
                            <a:t>income in liquid assets</a:t>
                          </a:r>
                          <a:endParaRPr lang="en-US" sz="2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mean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liquid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assets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total</m:t>
                                  </m:r>
                                  <m:r>
                                    <a:rPr lang="en-US" sz="2400" b="0" i="0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assets</m:t>
                                  </m:r>
                                </m:den>
                              </m:f>
                            </m:oMath>
                          </a14:m>
                          <a:endParaRPr lang="en-US" sz="2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%</a:t>
                          </a:r>
                          <a:r>
                            <a:rPr lang="en-US" sz="2400" baseline="0" dirty="0"/>
                            <a:t> with r</a:t>
                          </a:r>
                          <a:r>
                            <a:rPr lang="en-US" sz="2400" dirty="0"/>
                            <a:t>evolving credit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19%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51%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mean credit card borrowing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$900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$3408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&gt;$5000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/>
                            <a:t>MPC</a:t>
                          </a:r>
                          <a:r>
                            <a:rPr lang="en-US" sz="2400" baseline="0" dirty="0"/>
                            <a:t> out of predictable </a:t>
                          </a:r>
                        </a:p>
                        <a:p>
                          <a:pPr algn="r"/>
                          <a:r>
                            <a:rPr lang="en-US" sz="2400" baseline="0" dirty="0"/>
                            <a:t>movements in income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-2533968" y="1905000"/>
              <a:ext cx="12820968" cy="4377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20168"/>
                    <a:gridCol w="2057400"/>
                    <a:gridCol w="1828800"/>
                    <a:gridCol w="1219200"/>
                    <a:gridCol w="1295400"/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0104"/>
                              </a:solidFill>
                            </a:rPr>
                            <a:t>Exponential</a:t>
                          </a:r>
                          <a:endParaRPr lang="en-US" sz="2400" dirty="0">
                            <a:solidFill>
                              <a:srgbClr val="00010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0104"/>
                              </a:solidFill>
                            </a:rPr>
                            <a:t>Hyperbolic</a:t>
                          </a:r>
                          <a:endParaRPr lang="en-US" sz="2400" dirty="0">
                            <a:solidFill>
                              <a:srgbClr val="00010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000104"/>
                              </a:solidFill>
                            </a:rPr>
                            <a:t>Data</a:t>
                          </a:r>
                          <a:endParaRPr lang="en-US" sz="2400" dirty="0">
                            <a:solidFill>
                              <a:srgbClr val="00010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% with</a:t>
                          </a:r>
                          <a:r>
                            <a:rPr lang="en-US" sz="2400" baseline="0" dirty="0" smtClean="0"/>
                            <a:t> at least 1 month of </a:t>
                          </a:r>
                        </a:p>
                        <a:p>
                          <a:pPr algn="r"/>
                          <a:r>
                            <a:rPr lang="en-US" sz="2400" baseline="0" dirty="0" smtClean="0"/>
                            <a:t>income in liquid assets</a:t>
                          </a:r>
                          <a:endParaRPr lang="en-US" sz="2400" i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73%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42%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6280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5" t="-209709" r="-100000" b="-417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0.50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0.39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0.08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%</a:t>
                          </a:r>
                          <a:r>
                            <a:rPr lang="en-US" sz="2400" baseline="0" dirty="0" smtClean="0"/>
                            <a:t> with r</a:t>
                          </a:r>
                          <a:r>
                            <a:rPr lang="en-US" sz="2400" dirty="0" smtClean="0"/>
                            <a:t>evolving credit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19%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51%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70%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mean credit card borrowing</a:t>
                          </a:r>
                        </a:p>
                        <a:p>
                          <a:pPr algn="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$900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$3408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&gt;$5000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 smtClean="0"/>
                            <a:t>MPC</a:t>
                          </a:r>
                          <a:r>
                            <a:rPr lang="en-US" sz="2400" baseline="0" dirty="0" smtClean="0"/>
                            <a:t> out of predictable </a:t>
                          </a:r>
                        </a:p>
                        <a:p>
                          <a:pPr algn="r"/>
                          <a:r>
                            <a:rPr lang="en-US" sz="2400" baseline="0" dirty="0" smtClean="0"/>
                            <a:t>movements in income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0.03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0.17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0.23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7316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LRT Simulation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Stochastic Income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Lifecycle variation in labor supply (e.g. retirement)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Social Security system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Life-cycle variation in household dependents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Bequests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Illiquid asset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Liquid asset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Credit card debt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Numerical solution (backwards induction) of 90 period lifecycle problem.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828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 err="1">
                <a:cs typeface="Arial" charset="0"/>
              </a:rPr>
              <a:t>Laibson</a:t>
            </a:r>
            <a:r>
              <a:rPr lang="en-US" dirty="0">
                <a:cs typeface="Arial" charset="0"/>
              </a:rPr>
              <a:t>, </a:t>
            </a:r>
            <a:r>
              <a:rPr lang="en-US" dirty="0" err="1">
                <a:cs typeface="Arial" charset="0"/>
              </a:rPr>
              <a:t>Repetto</a:t>
            </a:r>
            <a:r>
              <a:rPr lang="en-US" dirty="0">
                <a:cs typeface="Arial" charset="0"/>
              </a:rPr>
              <a:t>, and </a:t>
            </a:r>
            <a:r>
              <a:rPr lang="en-US" dirty="0" err="1">
                <a:cs typeface="Arial" charset="0"/>
              </a:rPr>
              <a:t>Tobacman</a:t>
            </a:r>
            <a:r>
              <a:rPr lang="en-US" dirty="0">
                <a:cs typeface="Arial" charset="0"/>
              </a:rPr>
              <a:t> (2012)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Use MSM to estimate discounting parameters:</a:t>
            </a:r>
          </a:p>
          <a:p>
            <a:pPr lvl="1" eaLnBrk="1" hangingPunct="1"/>
            <a:r>
              <a:rPr lang="en-US" dirty="0"/>
              <a:t>Substantial voluntarily accumulated illiquid wealth: W/Y = 3.9.</a:t>
            </a:r>
          </a:p>
          <a:p>
            <a:pPr lvl="1" eaLnBrk="1" hangingPunct="1"/>
            <a:r>
              <a:rPr lang="en-US" dirty="0"/>
              <a:t>Extensive credit card borrowing:</a:t>
            </a:r>
          </a:p>
          <a:p>
            <a:pPr lvl="2" eaLnBrk="1" hangingPunct="1"/>
            <a:r>
              <a:rPr lang="en-US" dirty="0"/>
              <a:t>68% didn’t pay their credit card in full last month</a:t>
            </a:r>
          </a:p>
          <a:p>
            <a:pPr lvl="2" eaLnBrk="1" hangingPunct="1"/>
            <a:r>
              <a:rPr lang="en-US" dirty="0"/>
              <a:t>Average credit card interest rate is 14%</a:t>
            </a:r>
          </a:p>
          <a:p>
            <a:pPr lvl="2" eaLnBrk="1" hangingPunct="1"/>
            <a:r>
              <a:rPr lang="en-US" dirty="0"/>
              <a:t>Credit card debt averages 13% of annual income</a:t>
            </a:r>
          </a:p>
          <a:p>
            <a:pPr lvl="1" eaLnBrk="1" hangingPunct="1"/>
            <a:r>
              <a:rPr lang="en-US" dirty="0"/>
              <a:t>Consumption-income </a:t>
            </a:r>
            <a:r>
              <a:rPr lang="en-US" dirty="0" err="1"/>
              <a:t>comovement</a:t>
            </a:r>
            <a:r>
              <a:rPr lang="en-US" dirty="0"/>
              <a:t>: </a:t>
            </a:r>
          </a:p>
          <a:p>
            <a:pPr lvl="2" eaLnBrk="1" hangingPunct="1"/>
            <a:r>
              <a:rPr lang="en-US" dirty="0"/>
              <a:t>Marginal Propensity to Consume = 0.23</a:t>
            </a:r>
          </a:p>
          <a:p>
            <a:pPr lvl="2" eaLnBrk="1" hangingPunct="1">
              <a:buFontTx/>
              <a:buNone/>
            </a:pPr>
            <a:r>
              <a:rPr lang="en-US" dirty="0"/>
              <a:t>	(i.e. consumption tracks income)</a:t>
            </a:r>
          </a:p>
        </p:txBody>
      </p:sp>
    </p:spTree>
    <p:extLst>
      <p:ext uri="{BB962C8B-B14F-4D97-AF65-F5344CB8AC3E}">
        <p14:creationId xmlns:p14="http://schemas.microsoft.com/office/powerpoint/2010/main" val="340466521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>
                <a:cs typeface="Arial" charset="0"/>
              </a:rPr>
              <a:t>LRT Results: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419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dirty="0" err="1">
                <a:cs typeface="Arial" charset="0"/>
              </a:rPr>
              <a:t>U</a:t>
            </a:r>
            <a:r>
              <a:rPr lang="en-US" sz="2800" baseline="-25000" dirty="0" err="1">
                <a:cs typeface="Arial" charset="0"/>
              </a:rPr>
              <a:t>t</a:t>
            </a:r>
            <a:r>
              <a:rPr lang="en-US" sz="2800" dirty="0">
                <a:cs typeface="Arial" charset="0"/>
              </a:rPr>
              <a:t> = </a:t>
            </a:r>
            <a:r>
              <a:rPr lang="en-US" sz="2800" dirty="0" err="1">
                <a:cs typeface="Arial" charset="0"/>
              </a:rPr>
              <a:t>u</a:t>
            </a:r>
            <a:r>
              <a:rPr lang="en-US" sz="2800" baseline="-25000" dirty="0" err="1">
                <a:cs typeface="Arial" charset="0"/>
              </a:rPr>
              <a:t>t</a:t>
            </a:r>
            <a:r>
              <a:rPr lang="en-US" sz="2800" dirty="0">
                <a:cs typeface="Arial" charset="0"/>
              </a:rPr>
              <a:t> + </a:t>
            </a:r>
            <a:r>
              <a:rPr lang="en-US" sz="2800" dirty="0">
                <a:latin typeface="Symbol" pitchFamily="18" charset="2"/>
                <a:cs typeface="Arial" charset="0"/>
              </a:rPr>
              <a:t>b [d</a:t>
            </a:r>
            <a:r>
              <a:rPr lang="en-US" sz="2800" dirty="0">
                <a:cs typeface="Arial" charset="0"/>
              </a:rPr>
              <a:t>u</a:t>
            </a:r>
            <a:r>
              <a:rPr lang="en-US" sz="2800" baseline="-25000" dirty="0">
                <a:cs typeface="Arial" charset="0"/>
              </a:rPr>
              <a:t>t+1 </a:t>
            </a:r>
            <a:r>
              <a:rPr lang="en-US" sz="2800" dirty="0">
                <a:latin typeface="Symbol" pitchFamily="18" charset="2"/>
                <a:cs typeface="Arial" charset="0"/>
              </a:rPr>
              <a:t> +   d</a:t>
            </a:r>
            <a:r>
              <a:rPr lang="en-US" sz="2800" baseline="30000" dirty="0">
                <a:latin typeface="Symbol" pitchFamily="18" charset="2"/>
                <a:cs typeface="Arial" charset="0"/>
              </a:rPr>
              <a:t>2</a:t>
            </a:r>
            <a:r>
              <a:rPr lang="en-US" sz="2800" dirty="0">
                <a:cs typeface="Arial" charset="0"/>
              </a:rPr>
              <a:t>u</a:t>
            </a:r>
            <a:r>
              <a:rPr lang="en-US" sz="2800" baseline="-25000" dirty="0">
                <a:cs typeface="Arial" charset="0"/>
              </a:rPr>
              <a:t>t+2</a:t>
            </a:r>
            <a:r>
              <a:rPr lang="en-US" sz="2800" dirty="0">
                <a:latin typeface="Symbol" pitchFamily="18" charset="2"/>
                <a:cs typeface="Arial" charset="0"/>
              </a:rPr>
              <a:t>  +   d</a:t>
            </a:r>
            <a:r>
              <a:rPr lang="en-US" sz="2800" baseline="30000" dirty="0">
                <a:latin typeface="Symbol" pitchFamily="18" charset="2"/>
                <a:cs typeface="Arial" charset="0"/>
              </a:rPr>
              <a:t>3</a:t>
            </a:r>
            <a:r>
              <a:rPr lang="en-US" sz="2800" dirty="0">
                <a:cs typeface="Arial" charset="0"/>
              </a:rPr>
              <a:t>u</a:t>
            </a:r>
            <a:r>
              <a:rPr lang="en-US" sz="2800" baseline="-25000" dirty="0">
                <a:cs typeface="Arial" charset="0"/>
              </a:rPr>
              <a:t>t+3 </a:t>
            </a:r>
            <a:r>
              <a:rPr lang="en-US" sz="2800" dirty="0">
                <a:latin typeface="Symbol" pitchFamily="18" charset="2"/>
                <a:cs typeface="Arial" charset="0"/>
              </a:rPr>
              <a:t> + ...]</a:t>
            </a:r>
            <a:r>
              <a:rPr lang="en-US" sz="2800" dirty="0"/>
              <a:t> </a:t>
            </a:r>
          </a:p>
          <a:p>
            <a:pPr algn="ctr" eaLnBrk="1" hangingPunct="1">
              <a:buFontTx/>
              <a:buNone/>
            </a:pPr>
            <a:endParaRPr lang="en-US" dirty="0"/>
          </a:p>
          <a:p>
            <a:pPr eaLnBrk="1" hangingPunct="1">
              <a:buFont typeface="Wingdings" pitchFamily="2" charset="2"/>
              <a:buChar char="§"/>
            </a:pPr>
            <a:r>
              <a:rPr lang="en-US" sz="2800" dirty="0">
                <a:latin typeface="Symbol" pitchFamily="18" charset="2"/>
                <a:cs typeface="Arial" charset="0"/>
              </a:rPr>
              <a:t> b</a:t>
            </a:r>
            <a:r>
              <a:rPr lang="en-US" dirty="0"/>
              <a:t> = 0.70 (</a:t>
            </a:r>
            <a:r>
              <a:rPr lang="en-US" dirty="0" err="1"/>
              <a:t>s.e.</a:t>
            </a:r>
            <a:r>
              <a:rPr lang="en-US" dirty="0"/>
              <a:t> 0.11)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800" dirty="0">
                <a:latin typeface="Symbol" pitchFamily="18" charset="2"/>
                <a:cs typeface="Arial" charset="0"/>
              </a:rPr>
              <a:t>d</a:t>
            </a:r>
            <a:r>
              <a:rPr lang="en-US" dirty="0"/>
              <a:t> = 0.96 (</a:t>
            </a:r>
            <a:r>
              <a:rPr lang="en-US" dirty="0" err="1"/>
              <a:t>s.e.</a:t>
            </a:r>
            <a:r>
              <a:rPr lang="en-US" dirty="0"/>
              <a:t> 0.01)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/>
              <a:t>Null hypothesis of </a:t>
            </a:r>
            <a:r>
              <a:rPr lang="en-US" dirty="0">
                <a:latin typeface="Symbol" pitchFamily="18" charset="2"/>
                <a:cs typeface="Arial" charset="0"/>
              </a:rPr>
              <a:t> </a:t>
            </a:r>
            <a:r>
              <a:rPr lang="en-US" sz="2800" dirty="0">
                <a:latin typeface="Symbol" pitchFamily="18" charset="2"/>
                <a:cs typeface="Arial" charset="0"/>
              </a:rPr>
              <a:t>b</a:t>
            </a:r>
            <a:r>
              <a:rPr lang="en-US" dirty="0"/>
              <a:t> = 1 rejected (t-stat of 3).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/>
              <a:t>Specification test accepted.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961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Households have a low MPC </a:t>
            </a:r>
            <a:br>
              <a:rPr lang="en-US" dirty="0"/>
            </a:br>
            <a:r>
              <a:rPr lang="en-US" dirty="0"/>
              <a:t>out of illiquid/portfolio wealth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Skinner (1989)</a:t>
            </a:r>
          </a:p>
          <a:p>
            <a:r>
              <a:rPr lang="en-US" dirty="0"/>
              <a:t>Thaler (1990)</a:t>
            </a:r>
          </a:p>
          <a:p>
            <a:r>
              <a:rPr lang="en-US" dirty="0"/>
              <a:t>Choi, </a:t>
            </a:r>
            <a:r>
              <a:rPr lang="en-US" dirty="0" err="1"/>
              <a:t>Laibson</a:t>
            </a:r>
            <a:r>
              <a:rPr lang="en-US" dirty="0"/>
              <a:t>, </a:t>
            </a:r>
            <a:r>
              <a:rPr lang="en-US" dirty="0" err="1"/>
              <a:t>Madrian</a:t>
            </a:r>
            <a:r>
              <a:rPr lang="en-US" dirty="0"/>
              <a:t>, </a:t>
            </a:r>
            <a:r>
              <a:rPr lang="en-US" dirty="0" err="1"/>
              <a:t>Metrick</a:t>
            </a:r>
            <a:r>
              <a:rPr lang="en-US" dirty="0"/>
              <a:t> (2009) </a:t>
            </a:r>
          </a:p>
          <a:p>
            <a:r>
              <a:rPr lang="en-US" dirty="0">
                <a:solidFill>
                  <a:srgbClr val="040404"/>
                </a:solidFill>
              </a:rPr>
              <a:t>Di Maggio, Kermani, and Majlesi (2020)</a:t>
            </a:r>
          </a:p>
          <a:p>
            <a:r>
              <a:rPr lang="en-US" dirty="0" err="1"/>
              <a:t>Kolsrud</a:t>
            </a:r>
            <a:r>
              <a:rPr lang="en-US" dirty="0"/>
              <a:t>, </a:t>
            </a:r>
            <a:r>
              <a:rPr lang="en-US" dirty="0" err="1"/>
              <a:t>Landais</a:t>
            </a:r>
            <a:r>
              <a:rPr lang="en-US" dirty="0"/>
              <a:t>, Reck, and </a:t>
            </a:r>
            <a:r>
              <a:rPr lang="en-US" dirty="0" err="1"/>
              <a:t>Spinnewijn</a:t>
            </a:r>
            <a:r>
              <a:rPr lang="en-US" dirty="0"/>
              <a:t> (2021)</a:t>
            </a:r>
          </a:p>
          <a:p>
            <a:pPr marL="0" indent="0">
              <a:buNone/>
            </a:pPr>
            <a:endParaRPr lang="en-US" dirty="0">
              <a:solidFill>
                <a:srgbClr val="04040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639657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Nine claims about household finance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Households: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low levels of financial literacy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very few </a:t>
            </a:r>
            <a:r>
              <a:rPr lang="en-US" sz="2400" i="1" dirty="0"/>
              <a:t>liquid</a:t>
            </a:r>
            <a:r>
              <a:rPr lang="en-US" sz="2400" dirty="0"/>
              <a:t> assets (live hand to mouth)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substantial </a:t>
            </a:r>
            <a:r>
              <a:rPr lang="en-US" sz="2400" i="1" dirty="0"/>
              <a:t>illiquid</a:t>
            </a:r>
            <a:r>
              <a:rPr lang="en-US" sz="2400" dirty="0"/>
              <a:t>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high MPC out of liquid wealth and liquidity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low MPC out of illiquid/portfolio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Don’t choose optimal financial service products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Barely change their behavior after financial education interventions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misaligned financial intentions and financial actions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Make financial choices that are </a:t>
            </a:r>
            <a:r>
              <a:rPr lang="en-US" sz="2400" i="1" dirty="0"/>
              <a:t>seemingly</a:t>
            </a:r>
            <a:r>
              <a:rPr lang="en-US" sz="2400" dirty="0"/>
              <a:t> easy to manipulate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3194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Subjects allocate $10,000 among four funds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Randomly choose two subjects to receive any positive portfolio return during the subsequent year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Eliminate variation in pre-fee returns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Choose among S&amp;P 500 index funds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Unbundle services from returns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Experimenters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/>
              <a:t>pay out portfolio returns, so no access to investment company services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65125" y="228600"/>
            <a:ext cx="740459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Financial illiteracy in mutual fund choice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Choi, </a:t>
            </a:r>
            <a:r>
              <a:rPr lang="en-US" sz="2400" dirty="0" err="1">
                <a:solidFill>
                  <a:srgbClr val="000000"/>
                </a:solidFill>
              </a:rPr>
              <a:t>Laibson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Madrian</a:t>
            </a:r>
            <a:r>
              <a:rPr lang="en-US" sz="2400" dirty="0">
                <a:solidFill>
                  <a:srgbClr val="000000"/>
                </a:solidFill>
              </a:rPr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333357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229600" cy="636587"/>
          </a:xfrm>
        </p:spPr>
        <p:txBody>
          <a:bodyPr/>
          <a:lstStyle/>
          <a:p>
            <a:pPr algn="l"/>
            <a:r>
              <a:rPr lang="en-US" altLang="en-US"/>
              <a:t> Assessing Literacy: Inflation 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marL="166688" indent="-119063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00"/>
                </a:solidFill>
              </a:rPr>
              <a:t>Inflation</a:t>
            </a:r>
            <a:endParaRPr lang="en-US" altLang="en-US">
              <a:solidFill>
                <a:srgbClr val="FF0000"/>
              </a:solidFill>
            </a:endParaRPr>
          </a:p>
          <a:p>
            <a:pPr marL="166688" indent="-119063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“Imagine that the interest rate on your savings account was 1% per year and inflation was 2% per year.  After 1 year, would you be able to buy with the money in this account:”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i) More than today; 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ii) Exactly the same;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iii) Less than today;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iv) DK; 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v) Refuse to answer.</a:t>
            </a:r>
          </a:p>
        </p:txBody>
      </p:sp>
    </p:spTree>
    <p:extLst>
      <p:ext uri="{BB962C8B-B14F-4D97-AF65-F5344CB8AC3E}">
        <p14:creationId xmlns:p14="http://schemas.microsoft.com/office/powerpoint/2010/main" val="2377881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458200" cy="1295400"/>
          </a:xfrm>
        </p:spPr>
        <p:txBody>
          <a:bodyPr/>
          <a:lstStyle/>
          <a:p>
            <a:pPr eaLnBrk="1" hangingPunct="1"/>
            <a:r>
              <a:rPr lang="en-US" sz="3200" b="0"/>
              <a:t>One year of index fund fees on </a:t>
            </a:r>
            <a:br>
              <a:rPr lang="en-US" sz="3200" b="0"/>
            </a:br>
            <a:r>
              <a:rPr lang="en-US" sz="3200" b="0"/>
              <a:t>a $10,000 investment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636588" y="1395413"/>
          <a:ext cx="8213725" cy="484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45" name="Chart" r:id="rId4" imgW="8182023" imgH="4819602" progId="MSGraph.Chart.8">
                  <p:embed followColorScheme="full"/>
                </p:oleObj>
              </mc:Choice>
              <mc:Fallback>
                <p:oleObj name="Chart" r:id="rId4" imgW="8182023" imgH="48196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395413"/>
                        <a:ext cx="8213725" cy="484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0749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0"/>
              <a:t>Experimental conditions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Subjects receive only four prospectuses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Prospectuses are often the only information investors receive from companies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Fees transparency treatment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Eliminate search costs by </a:t>
            </a:r>
            <a:r>
              <a:rPr lang="en-US" sz="2200" i="1"/>
              <a:t>also</a:t>
            </a:r>
            <a:r>
              <a:rPr lang="en-US" sz="2200"/>
              <a:t> distributing fee summary sheet (repeats information in prospectus)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solidFill>
                  <a:schemeClr val="bg2"/>
                </a:solidFill>
              </a:rPr>
              <a:t>Returns treatment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olidFill>
                  <a:schemeClr val="bg2"/>
                </a:solidFill>
              </a:rPr>
              <a:t>Highlight extraneous information by distributing summary of funds’ annualized returns since </a:t>
            </a:r>
            <a:r>
              <a:rPr lang="en-US" sz="2200" i="1">
                <a:solidFill>
                  <a:schemeClr val="bg2"/>
                </a:solidFill>
              </a:rPr>
              <a:t>inception </a:t>
            </a:r>
            <a:r>
              <a:rPr lang="en-US" sz="2200">
                <a:solidFill>
                  <a:schemeClr val="bg2"/>
                </a:solidFill>
              </a:rPr>
              <a:t>(repeats information in prospectus)</a:t>
            </a:r>
          </a:p>
        </p:txBody>
      </p:sp>
    </p:spTree>
    <p:extLst>
      <p:ext uri="{BB962C8B-B14F-4D97-AF65-F5344CB8AC3E}">
        <p14:creationId xmlns:p14="http://schemas.microsoft.com/office/powerpoint/2010/main" val="2984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81000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b="0"/>
              <a:t>Fees paid by control groups </a:t>
            </a:r>
            <a:r>
              <a:rPr lang="en-US" sz="2000" b="0"/>
              <a:t>(</a:t>
            </a:r>
            <a:r>
              <a:rPr lang="en-US" sz="2000">
                <a:solidFill>
                  <a:srgbClr val="CC9900"/>
                </a:solidFill>
              </a:rPr>
              <a:t>prospectus only</a:t>
            </a:r>
            <a:r>
              <a:rPr lang="en-US" sz="2000" b="0"/>
              <a:t>)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287463" y="1395413"/>
          <a:ext cx="7323137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69" name="Chart" r:id="rId4" imgW="7305913" imgH="4943618" progId="MSGraph.Chart.8">
                  <p:embed followColorScheme="full"/>
                </p:oleObj>
              </mc:Choice>
              <mc:Fallback>
                <p:oleObj name="Chart" r:id="rId4" imgW="7305913" imgH="494361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1395413"/>
                        <a:ext cx="7323137" cy="495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1750" y="5257800"/>
            <a:ext cx="11112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Minimum</a:t>
            </a:r>
          </a:p>
          <a:p>
            <a:pPr algn="ctr"/>
            <a:r>
              <a:rPr lang="en-US" sz="1800">
                <a:solidFill>
                  <a:srgbClr val="000000"/>
                </a:solidFill>
              </a:rPr>
              <a:t>Possible</a:t>
            </a:r>
          </a:p>
          <a:p>
            <a:pPr algn="ctr"/>
            <a:r>
              <a:rPr lang="en-US" sz="1800">
                <a:solidFill>
                  <a:srgbClr val="000000"/>
                </a:solidFill>
              </a:rPr>
              <a:t>Fee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76200" y="1219200"/>
            <a:ext cx="1174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0000"/>
                </a:solidFill>
              </a:rPr>
              <a:t>Maximum</a:t>
            </a:r>
          </a:p>
          <a:p>
            <a:pPr algn="ctr"/>
            <a:r>
              <a:rPr lang="en-US" sz="1800">
                <a:solidFill>
                  <a:srgbClr val="000000"/>
                </a:solidFill>
              </a:rPr>
              <a:t>Possible</a:t>
            </a:r>
          </a:p>
          <a:p>
            <a:pPr algn="ctr"/>
            <a:r>
              <a:rPr lang="en-US" sz="1800">
                <a:solidFill>
                  <a:srgbClr val="000000"/>
                </a:solidFill>
              </a:rPr>
              <a:t>Fee</a:t>
            </a:r>
          </a:p>
        </p:txBody>
      </p:sp>
      <p:sp>
        <p:nvSpPr>
          <p:cNvPr id="5126" name="AutoShape 6"/>
          <p:cNvSpPr>
            <a:spLocks/>
          </p:cNvSpPr>
          <p:nvPr/>
        </p:nvSpPr>
        <p:spPr bwMode="auto">
          <a:xfrm>
            <a:off x="1219200" y="12954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27" name="AutoShape 7"/>
          <p:cNvSpPr>
            <a:spLocks/>
          </p:cNvSpPr>
          <p:nvPr/>
        </p:nvSpPr>
        <p:spPr bwMode="auto">
          <a:xfrm>
            <a:off x="1143000" y="5334000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04800" y="63246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81000" y="6324600"/>
            <a:ext cx="403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t-test: p=0.5086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124200" y="5699125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83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791200" y="57150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30</a:t>
            </a:r>
          </a:p>
        </p:txBody>
      </p:sp>
      <p:sp>
        <p:nvSpPr>
          <p:cNvPr id="178188" name="Line 12"/>
          <p:cNvSpPr>
            <a:spLocks noChangeShapeType="1"/>
          </p:cNvSpPr>
          <p:nvPr/>
        </p:nvSpPr>
        <p:spPr bwMode="auto">
          <a:xfrm>
            <a:off x="2209800" y="3733800"/>
            <a:ext cx="525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514600" y="3367088"/>
            <a:ext cx="4870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8080"/>
                </a:solidFill>
              </a:rPr>
              <a:t>$443: average fee with random fund allocation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334000" y="6172200"/>
            <a:ext cx="306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0% of College Controls put all funds in minimum-fee fund</a:t>
            </a: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2422525" y="6200775"/>
            <a:ext cx="306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6% of MBA Controls put all funds in minimum-fee fund</a:t>
            </a:r>
          </a:p>
        </p:txBody>
      </p:sp>
    </p:spTree>
    <p:extLst>
      <p:ext uri="{BB962C8B-B14F-4D97-AF65-F5344CB8AC3E}">
        <p14:creationId xmlns:p14="http://schemas.microsoft.com/office/powerpoint/2010/main" val="4719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8" grpId="0" animBg="1"/>
      <p:bldP spid="178189" grpId="0"/>
      <p:bldP spid="178190" grpId="0"/>
      <p:bldP spid="17819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b="0"/>
              <a:t>Ranking of factor importance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38600" cy="5257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u="sng"/>
              <a:t>MBA controls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Fees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1-year performance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Performance since inception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Investment objectives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Desire to diversify among funds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Brand recognition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Performance over different horizon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Past experience with fund companies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Quality of prospectus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Customer service of fund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Minimum opening balance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endParaRPr lang="en-US" sz="200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038600" cy="5181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u="sng"/>
              <a:t>College controls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1-year performance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Performance since inception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Desire to diversify among funds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Investment objectives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Quality of prospectus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Performance over different horizon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Brand recognition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Fees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Customer service of fund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Minimum opening balance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000"/>
              <a:t>Past experience with fund companies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648200" y="4648200"/>
            <a:ext cx="160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57200" y="1752600"/>
            <a:ext cx="16002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457200" y="5562600"/>
            <a:ext cx="3657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4648200" y="4953000"/>
            <a:ext cx="3657600" cy="304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91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animBg="1"/>
      <p:bldP spid="1802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77200" cy="1295400"/>
          </a:xfrm>
        </p:spPr>
        <p:txBody>
          <a:bodyPr/>
          <a:lstStyle/>
          <a:p>
            <a:pPr eaLnBrk="1" hangingPunct="1"/>
            <a:r>
              <a:rPr lang="en-US" sz="3200" b="0"/>
              <a:t>Effect of fee treatment </a:t>
            </a:r>
            <a:br>
              <a:rPr lang="en-US" sz="3200" b="0"/>
            </a:br>
            <a:r>
              <a:rPr lang="en-US" sz="2400" b="0"/>
              <a:t>(</a:t>
            </a:r>
            <a:r>
              <a:rPr lang="en-US" sz="2400">
                <a:solidFill>
                  <a:schemeClr val="accent2"/>
                </a:solidFill>
              </a:rPr>
              <a:t>prospectus plus 1-page sheet highlighting fees</a:t>
            </a:r>
            <a:r>
              <a:rPr lang="en-US" sz="2400" b="0"/>
              <a:t>)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533400" y="1395413"/>
          <a:ext cx="8458200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93" name="Chart" r:id="rId4" imgW="7305913" imgH="4934117" progId="MSGraph.Chart.8">
                  <p:embed followColorScheme="full"/>
                </p:oleObj>
              </mc:Choice>
              <mc:Fallback>
                <p:oleObj name="Chart" r:id="rId4" imgW="7305913" imgH="493411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95413"/>
                        <a:ext cx="8458200" cy="495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6127750"/>
            <a:ext cx="4800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t-tests: </a:t>
            </a:r>
          </a:p>
          <a:p>
            <a:r>
              <a:rPr lang="en-US" sz="1400">
                <a:solidFill>
                  <a:srgbClr val="000000"/>
                </a:solidFill>
              </a:rPr>
              <a:t>MBA: p=0.0000</a:t>
            </a:r>
          </a:p>
          <a:p>
            <a:r>
              <a:rPr lang="en-US" sz="1400">
                <a:solidFill>
                  <a:srgbClr val="000000"/>
                </a:solidFill>
              </a:rPr>
              <a:t>College: p=0.1451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86000" y="5699125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83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724400" y="5715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30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334000" y="5715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29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971800" y="5715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85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05200" y="4572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**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1676400" y="3733800"/>
            <a:ext cx="525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4860925" y="6096000"/>
            <a:ext cx="3292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9999"/>
                </a:solidFill>
              </a:rPr>
              <a:t>10% of College treatment put all funds in minimum-fee fund</a:t>
            </a:r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1752600" y="6096000"/>
            <a:ext cx="3063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9999"/>
                </a:solidFill>
              </a:rPr>
              <a:t>19% of MBA treatment put all funds in minimum-fee fund</a:t>
            </a:r>
          </a:p>
        </p:txBody>
      </p:sp>
    </p:spTree>
    <p:extLst>
      <p:ext uri="{BB962C8B-B14F-4D97-AF65-F5344CB8AC3E}">
        <p14:creationId xmlns:p14="http://schemas.microsoft.com/office/powerpoint/2010/main" val="4012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2" grpId="0" animBg="1"/>
      <p:bldP spid="182282" grpId="1" animBg="1"/>
      <p:bldP spid="182283" grpId="0"/>
      <p:bldP spid="1822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0"/>
              <a:t>Ranking of factor importance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u="sng"/>
              <a:t>MBA fee treatment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Fees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  <a:endParaRPr lang="en-US" sz="2200" u="sng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u="sng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u="sng"/>
              <a:t>MBA controls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Fees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029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u="sng"/>
              <a:t>College fee treatment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Fees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endParaRPr lang="en-US" sz="2200" u="sng"/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u="sng"/>
              <a:t>College controls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Desire to diversify among funds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648200" y="1981200"/>
            <a:ext cx="1600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533400" y="1981200"/>
            <a:ext cx="16764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33400" y="4114800"/>
            <a:ext cx="1600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00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b="0"/>
              <a:t>Returns treatment effect on</a:t>
            </a:r>
            <a:br>
              <a:rPr lang="en-US" sz="3200" b="0"/>
            </a:br>
            <a:r>
              <a:rPr lang="en-US" sz="3200" b="0"/>
              <a:t>average returns since inception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922338" y="1395413"/>
          <a:ext cx="7323137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17" name="Chart" r:id="rId4" imgW="7305913" imgH="4943618" progId="MSGraph.Chart.8">
                  <p:embed followColorScheme="full"/>
                </p:oleObj>
              </mc:Choice>
              <mc:Fallback>
                <p:oleObj name="Chart" r:id="rId4" imgW="7305913" imgH="494361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395413"/>
                        <a:ext cx="7323137" cy="495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86000" y="5699125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83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419600" y="5715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30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105400" y="5715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28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971800" y="5715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84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0" y="6096000"/>
            <a:ext cx="4038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t-tests</a:t>
            </a:r>
          </a:p>
          <a:p>
            <a:r>
              <a:rPr lang="en-US" sz="1400">
                <a:solidFill>
                  <a:srgbClr val="000000"/>
                </a:solidFill>
              </a:rPr>
              <a:t>MBA: p=0.0055</a:t>
            </a:r>
          </a:p>
          <a:p>
            <a:r>
              <a:rPr lang="en-US" sz="1400">
                <a:solidFill>
                  <a:srgbClr val="000000"/>
                </a:solidFill>
              </a:rPr>
              <a:t>College: p=0.0000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413125" y="34290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**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546725" y="2971800"/>
            <a:ext cx="473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60559773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b="0"/>
              <a:t>Returns treatment effect on fees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922338" y="1395413"/>
          <a:ext cx="7331075" cy="463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741" name="Chart" r:id="rId4" imgW="7305913" imgH="4943618" progId="MSGraph.Chart.8">
                  <p:embed followColorScheme="full"/>
                </p:oleObj>
              </mc:Choice>
              <mc:Fallback>
                <p:oleObj name="Chart" r:id="rId4" imgW="7305913" imgH="4943618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395413"/>
                        <a:ext cx="7331075" cy="463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09800" y="54102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83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419600" y="5426075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30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29200" y="5426075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28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895600" y="5426075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>
                <a:solidFill>
                  <a:srgbClr val="000000"/>
                </a:solidFill>
              </a:rPr>
              <a:t>N = 84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0" y="6096000"/>
            <a:ext cx="4038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t-tests</a:t>
            </a:r>
          </a:p>
          <a:p>
            <a:r>
              <a:rPr lang="en-US" sz="1400">
                <a:solidFill>
                  <a:srgbClr val="000000"/>
                </a:solidFill>
              </a:rPr>
              <a:t>MBA: p=0.0813</a:t>
            </a:r>
          </a:p>
          <a:p>
            <a:r>
              <a:rPr lang="en-US" sz="1400">
                <a:solidFill>
                  <a:srgbClr val="000000"/>
                </a:solidFill>
              </a:rPr>
              <a:t>College: p=0.0008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470525" y="27432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**</a:t>
            </a:r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69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0"/>
              <a:t>Ranking of factor importance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/>
              <a:t>MBA return treatment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Fees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u="sng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/>
              <a:t>MBA controls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Fees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endParaRPr lang="en-US" sz="220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/>
              <a:t>College return treatment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Desire to diversify among funds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u="sng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u="sng"/>
              <a:t>College controls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1-year performance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Performance since inception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sz="2200"/>
              <a:t>Desire to diversify among funds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648200" y="4572000"/>
            <a:ext cx="32766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4648200" y="2057400"/>
            <a:ext cx="32766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57200" y="2362200"/>
            <a:ext cx="32766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57200" y="4648200"/>
            <a:ext cx="3276600" cy="685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0720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b="0"/>
              <a:t>Lack of confidence and fees</a:t>
            </a:r>
            <a:br>
              <a:rPr lang="en-US" sz="3200" b="0"/>
            </a:br>
            <a:r>
              <a:rPr lang="en-US" sz="2400" b="0"/>
              <a:t>(all revealed preferences are not created equal)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22338" y="1395413"/>
          <a:ext cx="7323137" cy="495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765" name="Chart" r:id="rId4" imgW="7305913" imgH="4972121" progId="MSGraph.Chart.8">
                  <p:embed followColorScheme="full"/>
                </p:oleObj>
              </mc:Choice>
              <mc:Fallback>
                <p:oleObj name="Chart" r:id="rId4" imgW="7305913" imgH="497212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395413"/>
                        <a:ext cx="7323137" cy="495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362200" y="5699125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N = 64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419600" y="5699125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N = 46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953000" y="5699125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N = 36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819400" y="5699125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N = 136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0" y="6340475"/>
            <a:ext cx="5410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t-tests: MBA 1 vs. 2, p=0.2013; MBA 1 vs. 3, p=0.0479; </a:t>
            </a:r>
          </a:p>
          <a:p>
            <a:r>
              <a:rPr lang="en-US" sz="1400">
                <a:solidFill>
                  <a:srgbClr val="000000"/>
                </a:solidFill>
              </a:rPr>
              <a:t>College 1 vs. 2, p=0.2864; College 1 vs. 3, p=0.3335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352800" y="5699125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N = 50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410200" y="5699125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N = 5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641725" y="4495800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>
            <a:off x="2057400" y="4267200"/>
            <a:ext cx="4191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677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/>
              <a:t>Assessing Literacy: Risk Diversification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35525"/>
          </a:xfrm>
        </p:spPr>
        <p:txBody>
          <a:bodyPr/>
          <a:lstStyle/>
          <a:p>
            <a:pPr marL="166688" indent="-166688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 u="sng">
                <a:solidFill>
                  <a:srgbClr val="FF0000"/>
                </a:solidFill>
              </a:rPr>
              <a:t>Risk Diversification</a:t>
            </a:r>
          </a:p>
          <a:p>
            <a:pPr marL="166688" indent="-166688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“Do you think the following statement is true or false? Buying a single company stock usually provides a safer return than a stock mutual fund.”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i) True;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ii) False;</a:t>
            </a:r>
            <a:r>
              <a:rPr lang="en-US" altLang="en-US"/>
              <a:t> 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iii) DK; </a:t>
            </a:r>
          </a:p>
          <a:p>
            <a:pPr marL="1652588" lvl="2" indent="-419100">
              <a:buClr>
                <a:schemeClr val="tx1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en-US"/>
              <a:t>iv) Refuse to answer.</a:t>
            </a:r>
          </a:p>
        </p:txBody>
      </p:sp>
    </p:spTree>
    <p:extLst>
      <p:ext uri="{BB962C8B-B14F-4D97-AF65-F5344CB8AC3E}">
        <p14:creationId xmlns:p14="http://schemas.microsoft.com/office/powerpoint/2010/main" val="34361295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Subjects allocate $10,000 among four funds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No variation in underlying returns (excluding fees)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Choose among S&amp;P 500 index funds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Unbundle services from returns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Experimenters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/>
              <a:t>pay out portfolio returns, so no access to investment company services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365125" y="228600"/>
            <a:ext cx="740459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Financial illiteracy in mutual fund choice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Choi, </a:t>
            </a:r>
            <a:r>
              <a:rPr lang="en-US" sz="2400" dirty="0" err="1">
                <a:solidFill>
                  <a:srgbClr val="000000"/>
                </a:solidFill>
              </a:rPr>
              <a:t>Laibson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Madrian</a:t>
            </a:r>
            <a:r>
              <a:rPr lang="en-US" sz="2400" dirty="0">
                <a:solidFill>
                  <a:srgbClr val="000000"/>
                </a:solidFill>
              </a:rPr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1842702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BA480-62B3-4337-8BBB-5D3CF00BC0A7}" type="slidenum"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61</a:t>
            </a:fld>
            <a:endParaRPr lang="en-US" alt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1295400"/>
          </a:xfrm>
        </p:spPr>
        <p:txBody>
          <a:bodyPr/>
          <a:lstStyle/>
          <a:p>
            <a:pPr eaLnBrk="1" hangingPunct="1"/>
            <a:r>
              <a:rPr lang="en-US" sz="3600" dirty="0"/>
              <a:t>We conducted one version with Harvard staff as subjects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1238"/>
            <a:ext cx="8342313" cy="4805362"/>
          </a:xfrm>
        </p:spPr>
        <p:txBody>
          <a:bodyPr/>
          <a:lstStyle/>
          <a:p>
            <a:pPr marL="457200" indent="-457200" eaLnBrk="1" hangingPunct="1"/>
            <a:r>
              <a:rPr lang="en-US" dirty="0"/>
              <a:t>400 subjects (administrators, faculty assistants, technical personal, but not faculty)</a:t>
            </a:r>
          </a:p>
          <a:p>
            <a:pPr marL="457200" indent="-457200" eaLnBrk="1" hangingPunct="1"/>
            <a:r>
              <a:rPr lang="en-US" dirty="0"/>
              <a:t>We give </a:t>
            </a:r>
            <a:r>
              <a:rPr lang="en-US" b="1" dirty="0">
                <a:solidFill>
                  <a:schemeClr val="tx2"/>
                </a:solidFill>
              </a:rPr>
              <a:t>every</a:t>
            </a:r>
            <a:r>
              <a:rPr lang="en-US" dirty="0"/>
              <a:t> one of our subjects $10,000 and rewarded them with any gains on their investment</a:t>
            </a:r>
          </a:p>
          <a:p>
            <a:pPr marL="749300" lvl="1" indent="-457200" eaLnBrk="1" hangingPunct="1"/>
            <a:r>
              <a:rPr lang="en-US" dirty="0"/>
              <a:t>$4,000,000 short position in stock market</a:t>
            </a:r>
          </a:p>
          <a:p>
            <a:pPr marL="457200" indent="-45720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5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FD029D-C96F-411D-A8AF-4F62DA068B2E}" type="slidenum"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62</a:t>
            </a:fld>
            <a:endParaRPr lang="en-US" alt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52450" y="1295400"/>
          <a:ext cx="67056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9" name="Chart" r:id="rId4" imgW="4562551" imgH="2219249" progId="Excel.Sheet.8">
                  <p:embed/>
                </p:oleObj>
              </mc:Choice>
              <mc:Fallback>
                <p:oleObj name="Chart" r:id="rId4" imgW="4562551" imgH="221924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295400"/>
                        <a:ext cx="67056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  <a:noFill/>
        </p:spPr>
        <p:txBody>
          <a:bodyPr/>
          <a:lstStyle/>
          <a:p>
            <a:pPr eaLnBrk="1" hangingPunct="1"/>
            <a:r>
              <a:rPr lang="en-US"/>
              <a:t>Data from Harvard Staff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019300" y="2016125"/>
            <a:ext cx="2200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2000" b="1">
                <a:solidFill>
                  <a:srgbClr val="CC9900"/>
                </a:solidFill>
              </a:rPr>
              <a:t>Control Treatment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1743075" y="5341938"/>
            <a:ext cx="2851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3% of Harvard staff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in Control Treatment 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put all $$$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in low-cost fund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2590800" y="2514600"/>
            <a:ext cx="1066800" cy="2667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743200" y="2590800"/>
            <a:ext cx="679450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2400" b="1">
                <a:solidFill>
                  <a:srgbClr val="000000"/>
                </a:solidFill>
              </a:rPr>
              <a:t>$518</a:t>
            </a: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140575" y="2740025"/>
            <a:ext cx="1455738" cy="146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solidFill>
                  <a:srgbClr val="808080"/>
                </a:solidFill>
              </a:rPr>
              <a:t>Fees from </a:t>
            </a:r>
          </a:p>
          <a:p>
            <a:pPr eaLnBrk="0" hangingPunct="0"/>
            <a:r>
              <a:rPr lang="en-US" sz="2400">
                <a:solidFill>
                  <a:srgbClr val="808080"/>
                </a:solidFill>
              </a:rPr>
              <a:t>random </a:t>
            </a:r>
          </a:p>
          <a:p>
            <a:pPr eaLnBrk="0" hangingPunct="0"/>
            <a:r>
              <a:rPr lang="en-US" sz="2400">
                <a:solidFill>
                  <a:srgbClr val="808080"/>
                </a:solidFill>
              </a:rPr>
              <a:t>allocation</a:t>
            </a:r>
          </a:p>
          <a:p>
            <a:pPr eaLnBrk="0" hangingPunct="0"/>
            <a:r>
              <a:rPr lang="en-US" sz="2400">
                <a:solidFill>
                  <a:srgbClr val="808080"/>
                </a:solidFill>
              </a:rPr>
              <a:t>$431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2514600"/>
            <a:ext cx="17526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1944688" y="3490913"/>
            <a:ext cx="5065712" cy="14287"/>
          </a:xfrm>
          <a:prstGeom prst="line">
            <a:avLst/>
          </a:prstGeom>
          <a:noFill/>
          <a:ln w="571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9473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FD029D-C96F-411D-A8AF-4F62DA068B2E}" type="slidenum"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63</a:t>
            </a:fld>
            <a:endParaRPr lang="en-US" alt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52450" y="1295400"/>
          <a:ext cx="67056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3" name="Chart" r:id="rId4" imgW="4562551" imgH="2219249" progId="Excel.Sheet.8">
                  <p:embed/>
                </p:oleObj>
              </mc:Choice>
              <mc:Fallback>
                <p:oleObj name="Chart" r:id="rId4" imgW="4562551" imgH="221924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295400"/>
                        <a:ext cx="67056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  <a:noFill/>
        </p:spPr>
        <p:txBody>
          <a:bodyPr/>
          <a:lstStyle/>
          <a:p>
            <a:pPr eaLnBrk="1" hangingPunct="1"/>
            <a:r>
              <a:rPr lang="en-US"/>
              <a:t>Data from Harvard Staff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019300" y="2016125"/>
            <a:ext cx="22002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2000" b="1">
                <a:solidFill>
                  <a:srgbClr val="CC9900"/>
                </a:solidFill>
              </a:rPr>
              <a:t>Control Treatment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770438" y="2314575"/>
            <a:ext cx="173513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2000" b="1">
                <a:solidFill>
                  <a:srgbClr val="008000"/>
                </a:solidFill>
              </a:rPr>
              <a:t>Fee Treatment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1743075" y="5341938"/>
            <a:ext cx="2851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3% of Harvard staff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in Control Treatment 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put all $$$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in low-cost fund</a:t>
            </a: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4376738" y="5337175"/>
            <a:ext cx="2851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</a:rPr>
              <a:t>9% of Harvard staff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in Fee Treatment 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put all $$$</a:t>
            </a:r>
          </a:p>
          <a:p>
            <a:pPr algn="ctr"/>
            <a:r>
              <a:rPr lang="en-US" sz="2000" b="1">
                <a:solidFill>
                  <a:srgbClr val="000000"/>
                </a:solidFill>
              </a:rPr>
              <a:t>in low-cost fund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5384800" y="2911475"/>
            <a:ext cx="679450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2400" b="1">
                <a:solidFill>
                  <a:srgbClr val="000000"/>
                </a:solidFill>
              </a:rPr>
              <a:t>$494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2590800" y="2514600"/>
            <a:ext cx="1066800" cy="2667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743200" y="2590800"/>
            <a:ext cx="679450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 eaLnBrk="0" hangingPunct="0"/>
            <a:r>
              <a:rPr lang="en-US" sz="2400" b="1">
                <a:solidFill>
                  <a:srgbClr val="000000"/>
                </a:solidFill>
              </a:rPr>
              <a:t>$518</a:t>
            </a: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1944688" y="3490913"/>
            <a:ext cx="5065712" cy="14287"/>
          </a:xfrm>
          <a:prstGeom prst="line">
            <a:avLst/>
          </a:prstGeom>
          <a:noFill/>
          <a:ln w="5715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7140575" y="2740025"/>
            <a:ext cx="1455738" cy="1460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400">
                <a:solidFill>
                  <a:srgbClr val="808080"/>
                </a:solidFill>
              </a:rPr>
              <a:t>Fees from </a:t>
            </a:r>
          </a:p>
          <a:p>
            <a:pPr eaLnBrk="0" hangingPunct="0"/>
            <a:r>
              <a:rPr lang="en-US" sz="2400">
                <a:solidFill>
                  <a:srgbClr val="808080"/>
                </a:solidFill>
              </a:rPr>
              <a:t>random </a:t>
            </a:r>
          </a:p>
          <a:p>
            <a:pPr eaLnBrk="0" hangingPunct="0"/>
            <a:r>
              <a:rPr lang="en-US" sz="2400">
                <a:solidFill>
                  <a:srgbClr val="808080"/>
                </a:solidFill>
              </a:rPr>
              <a:t>allocation</a:t>
            </a:r>
          </a:p>
          <a:p>
            <a:pPr eaLnBrk="0" hangingPunct="0"/>
            <a:r>
              <a:rPr lang="en-US" sz="2400">
                <a:solidFill>
                  <a:srgbClr val="808080"/>
                </a:solidFill>
              </a:rPr>
              <a:t>$431</a:t>
            </a:r>
          </a:p>
        </p:txBody>
      </p:sp>
    </p:spTree>
    <p:extLst>
      <p:ext uri="{BB962C8B-B14F-4D97-AF65-F5344CB8AC3E}">
        <p14:creationId xmlns:p14="http://schemas.microsoft.com/office/powerpoint/2010/main" val="133024719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$100 bills on the sidewalk</a:t>
            </a:r>
            <a:br>
              <a:rPr lang="en-US" sz="3200" b="0">
                <a:solidFill>
                  <a:schemeClr val="tx1"/>
                </a:solidFill>
              </a:rPr>
            </a:br>
            <a:r>
              <a:rPr lang="en-US" sz="3200" b="0">
                <a:solidFill>
                  <a:schemeClr val="tx1"/>
                </a:solidFill>
              </a:rPr>
              <a:t>Choi, Laibson, Madrian (2009)</a:t>
            </a:r>
            <a:br>
              <a:rPr lang="en-US" sz="3200" b="0">
                <a:solidFill>
                  <a:schemeClr val="tx1"/>
                </a:solidFill>
              </a:rPr>
            </a:br>
            <a:endParaRPr lang="en-US" sz="3200" b="0">
              <a:solidFill>
                <a:schemeClr val="tx1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524000"/>
            <a:ext cx="8543925" cy="3987800"/>
          </a:xfrm>
        </p:spPr>
        <p:txBody>
          <a:bodyPr/>
          <a:lstStyle/>
          <a:p>
            <a:pPr marL="177800" indent="-177800" eaLnBrk="1" hangingPunct="1"/>
            <a:r>
              <a:rPr lang="en-US" sz="2400" dirty="0"/>
              <a:t>Employer match is an instantaneous, riskless return on investment</a:t>
            </a:r>
          </a:p>
          <a:p>
            <a:pPr marL="177800" indent="-177800" eaLnBrk="1" hangingPunct="1"/>
            <a:r>
              <a:rPr lang="en-US" sz="2400" dirty="0"/>
              <a:t>Particularly appealing if you are over 59½ years old</a:t>
            </a:r>
          </a:p>
          <a:p>
            <a:pPr marL="457200" lvl="1" indent="-165100" eaLnBrk="1" hangingPunct="1"/>
            <a:r>
              <a:rPr lang="en-US" sz="2400" dirty="0"/>
              <a:t> Have the most experience, so should be savvy</a:t>
            </a:r>
          </a:p>
          <a:p>
            <a:pPr marL="457200" lvl="1" indent="-165100" eaLnBrk="1" hangingPunct="1"/>
            <a:r>
              <a:rPr lang="en-US" sz="2400" dirty="0"/>
              <a:t> Retirement is close, so should be thinking about saving</a:t>
            </a:r>
          </a:p>
          <a:p>
            <a:pPr marL="457200" lvl="1" indent="-165100" eaLnBrk="1" hangingPunct="1"/>
            <a:r>
              <a:rPr lang="en-US" sz="2400" dirty="0"/>
              <a:t> Can withdraw money from 401(k) without penalty</a:t>
            </a:r>
          </a:p>
          <a:p>
            <a:pPr marL="177800" indent="-177800" eaLnBrk="1" hangingPunct="1"/>
            <a:r>
              <a:rPr lang="en-US" sz="2400" dirty="0"/>
              <a:t>We study seven companies and find that on average, </a:t>
            </a:r>
            <a:r>
              <a:rPr lang="en-US" sz="2400" u="sng" dirty="0"/>
              <a:t>half</a:t>
            </a:r>
            <a:r>
              <a:rPr lang="en-US" sz="2400" dirty="0"/>
              <a:t> of employees over 59½ years old are not fully exploiting their employer match</a:t>
            </a:r>
          </a:p>
          <a:p>
            <a:pPr marL="457200" lvl="1" indent="-165100" eaLnBrk="1" hangingPunct="1"/>
            <a:r>
              <a:rPr lang="en-US" sz="2400" dirty="0"/>
              <a:t> Average loss is 1.6% of salary per year</a:t>
            </a:r>
          </a:p>
          <a:p>
            <a:pPr marL="177800" indent="-177800" eaLnBrk="1" hangingPunct="1"/>
            <a:r>
              <a:rPr lang="en-US" sz="2400" dirty="0"/>
              <a:t>Educational intervention has no effect</a:t>
            </a:r>
          </a:p>
        </p:txBody>
      </p:sp>
    </p:spTree>
    <p:extLst>
      <p:ext uri="{BB962C8B-B14F-4D97-AF65-F5344CB8AC3E}">
        <p14:creationId xmlns:p14="http://schemas.microsoft.com/office/powerpoint/2010/main" val="214368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1295400"/>
          </a:xfrm>
        </p:spPr>
        <p:txBody>
          <a:bodyPr/>
          <a:lstStyle/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Financial education </a:t>
            </a:r>
            <a:br>
              <a:rPr lang="en-US" sz="3200" b="0">
                <a:solidFill>
                  <a:schemeClr val="tx1"/>
                </a:solidFill>
              </a:rPr>
            </a:br>
            <a:r>
              <a:rPr lang="en-US" sz="3200" b="0">
                <a:solidFill>
                  <a:schemeClr val="tx1"/>
                </a:solidFill>
              </a:rPr>
              <a:t>Choi, Laibson, Madrian, Metrick (2004) </a:t>
            </a:r>
            <a:br>
              <a:rPr lang="en-US" sz="3200" b="0">
                <a:solidFill>
                  <a:schemeClr val="tx1"/>
                </a:solidFill>
              </a:rPr>
            </a:br>
            <a:endParaRPr lang="en-US" sz="3200" b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972425" cy="4584700"/>
          </a:xfrm>
        </p:spPr>
        <p:txBody>
          <a:bodyPr/>
          <a:lstStyle/>
          <a:p>
            <a:pPr marL="177800" indent="-177800" eaLnBrk="1" hangingPunct="1"/>
            <a:r>
              <a:rPr lang="en-US" sz="2400"/>
              <a:t>Seminars presented by professional financial advisors</a:t>
            </a:r>
          </a:p>
          <a:p>
            <a:pPr marL="177800" indent="-177800" eaLnBrk="1" hangingPunct="1"/>
            <a:r>
              <a:rPr lang="en-US" sz="2400"/>
              <a:t>Curriculum: Setting savings goals, asset allocation, managing credit and debt, insurance against financial risks</a:t>
            </a:r>
          </a:p>
          <a:p>
            <a:pPr marL="177800" indent="-177800" eaLnBrk="1" hangingPunct="1"/>
            <a:r>
              <a:rPr lang="en-US" sz="2400"/>
              <a:t>Seminars offered throughout 2000</a:t>
            </a:r>
          </a:p>
          <a:p>
            <a:pPr marL="177800" indent="-177800" eaLnBrk="1" hangingPunct="1"/>
            <a:r>
              <a:rPr lang="en-US" sz="2400"/>
              <a:t>Linked data on individual employees’ seminar attendance to administrative data on actual savings behavior before and after seminar</a:t>
            </a:r>
          </a:p>
        </p:txBody>
      </p:sp>
    </p:spTree>
    <p:extLst>
      <p:ext uri="{BB962C8B-B14F-4D97-AF65-F5344CB8AC3E}">
        <p14:creationId xmlns:p14="http://schemas.microsoft.com/office/powerpoint/2010/main" val="79720114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90562"/>
          </a:xfrm>
        </p:spPr>
        <p:txBody>
          <a:bodyPr/>
          <a:lstStyle/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Effect of education is positive but small</a:t>
            </a:r>
          </a:p>
        </p:txBody>
      </p:sp>
      <p:graphicFrame>
        <p:nvGraphicFramePr>
          <p:cNvPr id="136265" name="Group 73"/>
          <p:cNvGraphicFramePr>
            <a:graphicFrameLocks noGrp="1"/>
          </p:cNvGraphicFramePr>
          <p:nvPr/>
        </p:nvGraphicFramePr>
        <p:xfrm>
          <a:off x="381000" y="914400"/>
          <a:ext cx="8305800" cy="528415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Seminar attendees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Non-attendees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planning to make change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actually made change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actually 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made 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Those not in 401(k)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Enroll in 401(k) Plan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Those already in 401(k)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Increase contribution rate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Change fund selection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Change asset allocation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8117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0370B7-8348-4FFB-9F57-986672C53563}" type="slidenum"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67</a:t>
            </a:fld>
            <a:endParaRPr lang="en-US" alt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90562"/>
          </a:xfrm>
        </p:spPr>
        <p:txBody>
          <a:bodyPr/>
          <a:lstStyle/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Effect of education is positive but small</a:t>
            </a:r>
          </a:p>
        </p:txBody>
      </p:sp>
      <p:graphicFrame>
        <p:nvGraphicFramePr>
          <p:cNvPr id="227388" name="Group 60"/>
          <p:cNvGraphicFramePr>
            <a:graphicFrameLocks noGrp="1"/>
          </p:cNvGraphicFramePr>
          <p:nvPr/>
        </p:nvGraphicFramePr>
        <p:xfrm>
          <a:off x="381000" y="914400"/>
          <a:ext cx="8305800" cy="528415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Seminar attendees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Non-attendees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planning to make change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actually made change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actually 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made 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Those not in 401(k)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Enroll in 401(k) Plan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Those already in 401(k)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Increase contribution rate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Change fund selection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Change asset allocation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44330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9AAA3C-4425-4BAA-B5B9-1093BEA44B07}" type="slidenum">
              <a:rPr lang="en-US" alt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/>
              <a:t>68</a:t>
            </a:fld>
            <a:endParaRPr lang="en-US" alt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90562"/>
          </a:xfrm>
        </p:spPr>
        <p:txBody>
          <a:bodyPr/>
          <a:lstStyle/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Effect of education is positive but small</a:t>
            </a:r>
          </a:p>
        </p:txBody>
      </p:sp>
      <p:graphicFrame>
        <p:nvGraphicFramePr>
          <p:cNvPr id="229436" name="Group 60"/>
          <p:cNvGraphicFramePr>
            <a:graphicFrameLocks noGrp="1"/>
          </p:cNvGraphicFramePr>
          <p:nvPr/>
        </p:nvGraphicFramePr>
        <p:xfrm>
          <a:off x="381000" y="914400"/>
          <a:ext cx="8305800" cy="528415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Seminar attendees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Non-attendees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planning to make change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actually made change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%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actually 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made 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change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Those not in 401(k)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Enroll in 401(k) Plan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Those already in 401(k)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Increase contribution rate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Change fund selection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47%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     Change asset allocation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10%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6%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124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183563" cy="6172200"/>
          </a:xfrm>
        </p:spPr>
        <p:txBody>
          <a:bodyPr/>
          <a:lstStyle/>
          <a:p>
            <a:pPr marL="177800" indent="-177800" eaLnBrk="1" hangingPunct="1">
              <a:lnSpc>
                <a:spcPct val="90000"/>
              </a:lnSpc>
              <a:spcAft>
                <a:spcPct val="20000"/>
              </a:spcAft>
              <a:buSzTx/>
              <a:buFontTx/>
              <a:buChar char="•"/>
            </a:pPr>
            <a:r>
              <a:rPr lang="en-US" sz="2400"/>
              <a:t>Financial education effects are small</a:t>
            </a:r>
          </a:p>
          <a:p>
            <a:pPr marL="177800" indent="-177800" eaLnBrk="1" hangingPunct="1">
              <a:lnSpc>
                <a:spcPct val="90000"/>
              </a:lnSpc>
              <a:spcAft>
                <a:spcPct val="20000"/>
              </a:spcAft>
              <a:buSzTx/>
              <a:buFontTx/>
              <a:buChar char="•"/>
            </a:pPr>
            <a:r>
              <a:rPr lang="en-US" sz="2400"/>
              <a:t>Seminar attendees have good intentions to change their   401(k) savings behavior, but most do not follow through</a:t>
            </a:r>
          </a:p>
          <a:p>
            <a:pPr marL="177800" indent="-177800" eaLnBrk="1" hangingPunct="1">
              <a:lnSpc>
                <a:spcPct val="90000"/>
              </a:lnSpc>
              <a:spcAft>
                <a:spcPct val="20000"/>
              </a:spcAft>
              <a:buSzTx/>
              <a:buFontTx/>
              <a:buChar char="•"/>
            </a:pPr>
            <a:r>
              <a:rPr lang="en-US" sz="2400"/>
              <a:t>Financial education alone will not dramatically improve the quality of 401(k) savings outcomes</a:t>
            </a:r>
          </a:p>
          <a:p>
            <a:pPr marL="177800" indent="-177800" eaLnBrk="1" hangingPunct="1">
              <a:lnSpc>
                <a:spcPct val="90000"/>
              </a:lnSpc>
              <a:spcAft>
                <a:spcPct val="20000"/>
              </a:spcAft>
              <a:buSzTx/>
              <a:buFontTx/>
              <a:buChar char="•"/>
            </a:pPr>
            <a:r>
              <a:rPr lang="en-US" sz="2400"/>
              <a:t>Choi et al (2005) study the effect of the Enron, Worldcom, and Global Crossing scandals on employer stock holding</a:t>
            </a:r>
          </a:p>
          <a:p>
            <a:pPr marL="457200" lvl="1" indent="-165100" eaLnBrk="1" hangingPunct="1">
              <a:lnSpc>
                <a:spcPct val="90000"/>
              </a:lnSpc>
              <a:spcAft>
                <a:spcPct val="20000"/>
              </a:spcAft>
              <a:buSzTx/>
              <a:buFontTx/>
              <a:buChar char="•"/>
            </a:pPr>
            <a:r>
              <a:rPr lang="en-US" sz="2000"/>
              <a:t>No net sales of employer stock in reaction to these news stories</a:t>
            </a:r>
          </a:p>
          <a:p>
            <a:pPr marL="457200" lvl="1" indent="-165100" eaLnBrk="1" hangingPunct="1">
              <a:lnSpc>
                <a:spcPct val="90000"/>
              </a:lnSpc>
              <a:spcAft>
                <a:spcPct val="20000"/>
              </a:spcAft>
              <a:buSzTx/>
              <a:buFontTx/>
              <a:buChar char="•"/>
            </a:pPr>
            <a:r>
              <a:rPr lang="en-US" sz="2000"/>
              <a:t>These scandals did not affect the asset allocation decisions of new hires.</a:t>
            </a:r>
          </a:p>
          <a:p>
            <a:pPr marL="457200" lvl="1" indent="-165100" eaLnBrk="1" hangingPunct="1">
              <a:lnSpc>
                <a:spcPct val="90000"/>
              </a:lnSpc>
              <a:spcAft>
                <a:spcPct val="20000"/>
              </a:spcAft>
              <a:buSzTx/>
              <a:buFontTx/>
              <a:buChar char="•"/>
            </a:pPr>
            <a:r>
              <a:rPr lang="en-US" sz="2000"/>
              <a:t>These hires did not affect the asset allocation decisions of new hires at other Houston firms.</a:t>
            </a:r>
          </a:p>
        </p:txBody>
      </p:sp>
    </p:spTree>
    <p:extLst>
      <p:ext uri="{BB962C8B-B14F-4D97-AF65-F5344CB8AC3E}">
        <p14:creationId xmlns:p14="http://schemas.microsoft.com/office/powerpoint/2010/main" val="6173616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pPr algn="l"/>
            <a:r>
              <a:rPr lang="en-US" altLang="en-US"/>
              <a:t>How much do older people (ages 50+) know?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381000" y="1233488"/>
            <a:ext cx="822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  <a:cs typeface="+mn-cs"/>
            </a:endParaRPr>
          </a:p>
        </p:txBody>
      </p:sp>
      <p:graphicFrame>
        <p:nvGraphicFramePr>
          <p:cNvPr id="14951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381000" y="1543050"/>
          <a:ext cx="82296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54" name="Bitmap Image" r:id="rId4" imgW="11104762" imgH="3828571" progId="Paint.Picture">
                  <p:embed/>
                </p:oleObj>
              </mc:Choice>
              <mc:Fallback>
                <p:oleObj name="Bitmap Image" r:id="rId4" imgW="11104762" imgH="38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43050"/>
                        <a:ext cx="822960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609600" y="4953000"/>
            <a:ext cx="7924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dirty="0">
                <a:latin typeface="Arial" panose="020B0604020202020204" pitchFamily="34" charset="0"/>
                <a:cs typeface="+mn-cs"/>
              </a:rPr>
              <a:t>34% correctly answer all 3 questions</a:t>
            </a:r>
          </a:p>
        </p:txBody>
      </p:sp>
    </p:spTree>
    <p:extLst>
      <p:ext uri="{BB962C8B-B14F-4D97-AF65-F5344CB8AC3E}">
        <p14:creationId xmlns:p14="http://schemas.microsoft.com/office/powerpoint/2010/main" val="932917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Information and disclosure generally don’t do much on their own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  <a:p>
            <a:pPr eaLnBrk="1" hangingPunct="1"/>
            <a:r>
              <a:rPr lang="en-US"/>
              <a:t>New York City calorie disclosure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(</a:t>
            </a:r>
            <a:r>
              <a:rPr lang="en-US" i="1"/>
              <a:t>Elbel et al 2009</a:t>
            </a:r>
            <a:r>
              <a:rPr lang="en-US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pPr algn="l"/>
            <a:fld id="{BF04A4E1-CDF7-4129-9BEC-1BB1747054D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l"/>
              <a:t>70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5488" y="4473575"/>
          <a:ext cx="7895771" cy="141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90" baseline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90" baseline="0" dirty="0">
                          <a:solidFill>
                            <a:schemeClr val="tx1"/>
                          </a:solidFill>
                        </a:rPr>
                        <a:t>Before </a:t>
                      </a:r>
                    </a:p>
                  </a:txBody>
                  <a:tcPr>
                    <a:solidFill>
                      <a:srgbClr val="FF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90" baseline="0" dirty="0">
                          <a:solidFill>
                            <a:schemeClr val="tx1"/>
                          </a:solidFill>
                        </a:rPr>
                        <a:t>After</a:t>
                      </a:r>
                    </a:p>
                  </a:txBody>
                  <a:tcPr>
                    <a:solidFill>
                      <a:srgbClr val="6699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90" b="1" baseline="0" dirty="0">
                          <a:solidFill>
                            <a:srgbClr val="FF0000"/>
                          </a:solidFill>
                        </a:rPr>
                        <a:t>NYC (intervention city)</a:t>
                      </a:r>
                    </a:p>
                  </a:txBody>
                  <a:tcP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90" b="1" baseline="0" dirty="0">
                          <a:solidFill>
                            <a:srgbClr val="FF0000"/>
                          </a:solidFill>
                        </a:rPr>
                        <a:t>825</a:t>
                      </a:r>
                    </a:p>
                  </a:txBody>
                  <a:tcPr>
                    <a:solidFill>
                      <a:srgbClr val="FF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90" b="1" baseline="0" dirty="0">
                          <a:solidFill>
                            <a:srgbClr val="FF0000"/>
                          </a:solidFill>
                        </a:rPr>
                        <a:t>846</a:t>
                      </a:r>
                    </a:p>
                  </a:txBody>
                  <a:tcPr>
                    <a:solidFill>
                      <a:srgbClr val="6699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90" b="1" baseline="0" dirty="0">
                          <a:solidFill>
                            <a:srgbClr val="0CAC2A"/>
                          </a:solidFill>
                        </a:rPr>
                        <a:t>Newark (control city)</a:t>
                      </a:r>
                    </a:p>
                  </a:txBody>
                  <a:tcP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90" b="1" baseline="0" dirty="0">
                          <a:solidFill>
                            <a:srgbClr val="0CAC2A"/>
                          </a:solidFill>
                        </a:rPr>
                        <a:t>823</a:t>
                      </a:r>
                    </a:p>
                  </a:txBody>
                  <a:tcPr>
                    <a:solidFill>
                      <a:srgbClr val="FF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90" b="1" baseline="0" dirty="0">
                          <a:solidFill>
                            <a:srgbClr val="0CAC2A"/>
                          </a:solidFill>
                        </a:rPr>
                        <a:t>826</a:t>
                      </a:r>
                    </a:p>
                  </a:txBody>
                  <a:tcPr>
                    <a:solidFill>
                      <a:srgbClr val="6699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607" name="TextBox 5"/>
          <p:cNvSpPr txBox="1">
            <a:spLocks noChangeArrowheads="1"/>
          </p:cNvSpPr>
          <p:nvPr/>
        </p:nvSpPr>
        <p:spPr bwMode="auto">
          <a:xfrm>
            <a:off x="5384800" y="3236913"/>
            <a:ext cx="32797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Calories from </a:t>
            </a:r>
          </a:p>
          <a:p>
            <a:pPr algn="ctr"/>
            <a:r>
              <a:rPr lang="en-US" sz="2400" b="1">
                <a:solidFill>
                  <a:srgbClr val="FFFFFF"/>
                </a:solidFill>
              </a:rPr>
              <a:t>fast food purchases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6288" y="5006975"/>
            <a:ext cx="1422400" cy="392113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2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information about your peers affect savings behavior?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4203F-DC7E-4610-9102-FF98370B00D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66916"/>
            <a:ext cx="82296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Gill Sans MT" pitchFamily="34" charset="0"/>
              </a:rPr>
              <a:t>Social marketing and peer effects</a:t>
            </a:r>
            <a:br>
              <a:rPr lang="en-US" dirty="0">
                <a:latin typeface="Gill Sans MT" pitchFamily="34" charset="0"/>
              </a:rPr>
            </a:br>
            <a:r>
              <a:rPr lang="en-US" sz="2400" dirty="0" err="1">
                <a:latin typeface="Gill Sans MT" pitchFamily="34" charset="0"/>
              </a:rPr>
              <a:t>Beshears</a:t>
            </a:r>
            <a:r>
              <a:rPr lang="en-US" sz="2400" dirty="0">
                <a:latin typeface="Gill Sans MT" pitchFamily="34" charset="0"/>
              </a:rPr>
              <a:t>, Choi, Laibson, </a:t>
            </a:r>
            <a:r>
              <a:rPr lang="en-US" sz="2400" dirty="0" err="1">
                <a:latin typeface="Gill Sans MT" pitchFamily="34" charset="0"/>
              </a:rPr>
              <a:t>Madrian</a:t>
            </a:r>
            <a:r>
              <a:rPr lang="en-US" sz="2400" dirty="0">
                <a:latin typeface="Gill Sans MT" pitchFamily="34" charset="0"/>
              </a:rPr>
              <a:t>, Milkman (2014)</a:t>
            </a:r>
          </a:p>
        </p:txBody>
      </p:sp>
    </p:spTree>
    <p:extLst>
      <p:ext uri="{BB962C8B-B14F-4D97-AF65-F5344CB8AC3E}">
        <p14:creationId xmlns:p14="http://schemas.microsoft.com/office/powerpoint/2010/main" val="10403206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 cstate="print"/>
          <a:srcRect r="552" b="320"/>
          <a:stretch>
            <a:fillRect/>
          </a:stretch>
        </p:blipFill>
        <p:spPr bwMode="auto">
          <a:xfrm>
            <a:off x="-835378" y="-110840"/>
            <a:ext cx="9979378" cy="12943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7973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Variation in peer information has </a:t>
            </a:r>
            <a:br>
              <a:rPr lang="en-US" sz="3100" dirty="0"/>
            </a:br>
            <a:r>
              <a:rPr lang="en-US" sz="3100" dirty="0"/>
              <a:t>no net impact on savings behavior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312"/>
            <a:ext cx="8229600" cy="480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Small perverse effects for unionized workers</a:t>
            </a:r>
          </a:p>
          <a:p>
            <a:r>
              <a:rPr lang="en-US" dirty="0"/>
              <a:t>Small positive effect for non-unionized workers</a:t>
            </a:r>
          </a:p>
          <a:p>
            <a:endParaRPr lang="en-US" dirty="0"/>
          </a:p>
          <a:p>
            <a:r>
              <a:rPr lang="en-US" dirty="0"/>
              <a:t>Sources of variation of peer information:</a:t>
            </a:r>
          </a:p>
          <a:p>
            <a:pPr lvl="1"/>
            <a:r>
              <a:rPr lang="en-US" dirty="0"/>
              <a:t>Exclusion vs. inclusion of peer information</a:t>
            </a:r>
          </a:p>
          <a:p>
            <a:pPr lvl="1"/>
            <a:r>
              <a:rPr lang="en-US" dirty="0"/>
              <a:t>Variation in peer success (due to variation in comparison group)</a:t>
            </a:r>
          </a:p>
          <a:p>
            <a:r>
              <a:rPr lang="en-US" dirty="0"/>
              <a:t>All sources of variation generate consistent findings.</a:t>
            </a:r>
          </a:p>
        </p:txBody>
      </p:sp>
    </p:spTree>
    <p:extLst>
      <p:ext uri="{BB962C8B-B14F-4D97-AF65-F5344CB8AC3E}">
        <p14:creationId xmlns:p14="http://schemas.microsoft.com/office/powerpoint/2010/main" val="3548288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Nine claims about household finance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Households: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low levels of financial literacy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very few </a:t>
            </a:r>
            <a:r>
              <a:rPr lang="en-US" sz="2400" i="1" dirty="0"/>
              <a:t>liquid</a:t>
            </a:r>
            <a:r>
              <a:rPr lang="en-US" sz="2400" dirty="0"/>
              <a:t> assets (live hand to mouth)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substantial </a:t>
            </a:r>
            <a:r>
              <a:rPr lang="en-US" sz="2400" i="1" dirty="0"/>
              <a:t>illiquid</a:t>
            </a:r>
            <a:r>
              <a:rPr lang="en-US" sz="2400" dirty="0"/>
              <a:t>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high MPC out of liquid wealth and liquidity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low MPC out of illiquid/portfolio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Don’t choose optimal financial service products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Barely change their behavior after financial education interventions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Have misaligned financial intentions and financial actions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Make financial choices that are </a:t>
            </a:r>
            <a:r>
              <a:rPr lang="en-US" sz="2400" i="1" dirty="0"/>
              <a:t>seemingly</a:t>
            </a:r>
            <a:r>
              <a:rPr lang="en-US" sz="2400" dirty="0"/>
              <a:t> easy to manipulate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8554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sz="3200" b="0">
                <a:solidFill>
                  <a:schemeClr val="tx1"/>
                </a:solidFill>
              </a:rPr>
              <a:t>Procrastination in retirement savings</a:t>
            </a:r>
            <a:br>
              <a:rPr lang="en-US" sz="3200" b="0">
                <a:solidFill>
                  <a:schemeClr val="tx1"/>
                </a:solidFill>
              </a:rPr>
            </a:br>
            <a:r>
              <a:rPr lang="en-US" sz="3200" b="0">
                <a:solidFill>
                  <a:schemeClr val="tx1"/>
                </a:solidFill>
              </a:rPr>
              <a:t>Choi, Laibson, Madrian, Metrick (2002)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981200"/>
            <a:ext cx="8750300" cy="4167188"/>
          </a:xfrm>
        </p:spPr>
        <p:txBody>
          <a:bodyPr/>
          <a:lstStyle/>
          <a:p>
            <a:pPr marL="177800" indent="-177800" eaLnBrk="1" hangingPunct="1">
              <a:buFont typeface="Wingdings" pitchFamily="2" charset="2"/>
              <a:buNone/>
            </a:pPr>
            <a:r>
              <a:rPr lang="en-US" sz="2400"/>
              <a:t>Survey</a:t>
            </a:r>
          </a:p>
          <a:p>
            <a:pPr marL="457200" lvl="1" indent="-165100" eaLnBrk="1" hangingPunct="1"/>
            <a:r>
              <a:rPr lang="en-US" sz="2400"/>
              <a:t> Mailed to 590 employees (random sample)</a:t>
            </a:r>
          </a:p>
          <a:p>
            <a:pPr marL="457200" lvl="1" indent="-165100" eaLnBrk="1" hangingPunct="1"/>
            <a:r>
              <a:rPr lang="en-US" sz="2400"/>
              <a:t> 195 usable responses</a:t>
            </a:r>
          </a:p>
          <a:p>
            <a:pPr marL="457200" lvl="1" indent="-165100" eaLnBrk="1" hangingPunct="1"/>
            <a:r>
              <a:rPr lang="en-US" sz="2400"/>
              <a:t> Matched to administrative data on actual savings behavior</a:t>
            </a:r>
          </a:p>
        </p:txBody>
      </p:sp>
    </p:spTree>
    <p:extLst>
      <p:ext uri="{BB962C8B-B14F-4D97-AF65-F5344CB8AC3E}">
        <p14:creationId xmlns:p14="http://schemas.microsoft.com/office/powerpoint/2010/main" val="402523174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8400"/>
            <a:ext cx="2133600" cy="457200"/>
          </a:xfrm>
          <a:noFill/>
        </p:spPr>
        <p:txBody>
          <a:bodyPr/>
          <a:lstStyle/>
          <a:p>
            <a:pPr algn="l"/>
            <a:fld id="{EF13384F-818D-4D34-B36A-6525B584025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algn="l"/>
              <a:t>76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944563"/>
          </a:xfrm>
        </p:spPr>
        <p:txBody>
          <a:bodyPr/>
          <a:lstStyle/>
          <a:p>
            <a:pPr eaLnBrk="1" hangingPunct="1"/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Typical breakdown among 100 employees</a:t>
            </a: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611188" y="3355975"/>
            <a:ext cx="7605712" cy="0"/>
          </a:xfrm>
          <a:prstGeom prst="line">
            <a:avLst/>
          </a:prstGeom>
          <a:noFill/>
          <a:ln w="3175000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2778125" y="3479800"/>
            <a:ext cx="5589588" cy="15875"/>
          </a:xfrm>
          <a:prstGeom prst="line">
            <a:avLst/>
          </a:prstGeom>
          <a:noFill/>
          <a:ln w="3175000">
            <a:solidFill>
              <a:srgbClr val="CC99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8519" name="Line 7"/>
          <p:cNvSpPr>
            <a:spLocks noChangeShapeType="1"/>
          </p:cNvSpPr>
          <p:nvPr/>
        </p:nvSpPr>
        <p:spPr bwMode="auto">
          <a:xfrm>
            <a:off x="6173788" y="3609975"/>
            <a:ext cx="2324100" cy="14288"/>
          </a:xfrm>
          <a:prstGeom prst="line">
            <a:avLst/>
          </a:prstGeom>
          <a:noFill/>
          <a:ln w="317500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9399" name="Text Box 13"/>
          <p:cNvSpPr txBox="1">
            <a:spLocks noChangeArrowheads="1"/>
          </p:cNvSpPr>
          <p:nvPr/>
        </p:nvSpPr>
        <p:spPr bwMode="auto">
          <a:xfrm>
            <a:off x="661988" y="1881188"/>
            <a:ext cx="1627187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00" b="1">
                <a:solidFill>
                  <a:srgbClr val="FFFFFF"/>
                </a:solidFill>
              </a:rPr>
              <a:t>Out of every 100 surveyed employees</a:t>
            </a:r>
          </a:p>
        </p:txBody>
      </p:sp>
      <p:sp>
        <p:nvSpPr>
          <p:cNvPr id="448526" name="Text Box 14"/>
          <p:cNvSpPr txBox="1">
            <a:spLocks noChangeArrowheads="1"/>
          </p:cNvSpPr>
          <p:nvPr/>
        </p:nvSpPr>
        <p:spPr bwMode="auto">
          <a:xfrm>
            <a:off x="2965450" y="2073275"/>
            <a:ext cx="25558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00" b="1">
                <a:solidFill>
                  <a:srgbClr val="FFFFFF"/>
                </a:solidFill>
              </a:rPr>
              <a:t>68 self-report saving too little</a:t>
            </a:r>
          </a:p>
        </p:txBody>
      </p:sp>
      <p:sp>
        <p:nvSpPr>
          <p:cNvPr id="448528" name="Text Box 16"/>
          <p:cNvSpPr txBox="1">
            <a:spLocks noChangeArrowheads="1"/>
          </p:cNvSpPr>
          <p:nvPr/>
        </p:nvSpPr>
        <p:spPr bwMode="auto">
          <a:xfrm>
            <a:off x="6467475" y="2312988"/>
            <a:ext cx="18637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00" b="1">
                <a:solidFill>
                  <a:srgbClr val="FFFFFF"/>
                </a:solidFill>
              </a:rPr>
              <a:t>24 plan to raise savings rate in next 2 months</a:t>
            </a:r>
          </a:p>
        </p:txBody>
      </p:sp>
      <p:sp>
        <p:nvSpPr>
          <p:cNvPr id="448530" name="Text Box 18"/>
          <p:cNvSpPr txBox="1">
            <a:spLocks noChangeArrowheads="1"/>
          </p:cNvSpPr>
          <p:nvPr/>
        </p:nvSpPr>
        <p:spPr bwMode="auto">
          <a:xfrm>
            <a:off x="4264025" y="6018213"/>
            <a:ext cx="42989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100" b="1">
                <a:solidFill>
                  <a:srgbClr val="FF0000"/>
                </a:solidFill>
              </a:rPr>
              <a:t>3 actually follow through</a:t>
            </a:r>
          </a:p>
        </p:txBody>
      </p:sp>
      <p:sp>
        <p:nvSpPr>
          <p:cNvPr id="448531" name="Line 19"/>
          <p:cNvSpPr>
            <a:spLocks noChangeShapeType="1"/>
          </p:cNvSpPr>
          <p:nvPr/>
        </p:nvSpPr>
        <p:spPr bwMode="auto">
          <a:xfrm flipV="1">
            <a:off x="8302625" y="3627438"/>
            <a:ext cx="231775" cy="0"/>
          </a:xfrm>
          <a:prstGeom prst="line">
            <a:avLst/>
          </a:prstGeom>
          <a:noFill/>
          <a:ln w="31750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8532" name="Line 20"/>
          <p:cNvSpPr>
            <a:spLocks noChangeShapeType="1"/>
          </p:cNvSpPr>
          <p:nvPr/>
        </p:nvSpPr>
        <p:spPr bwMode="auto">
          <a:xfrm flipV="1">
            <a:off x="8382000" y="5372100"/>
            <a:ext cx="0" cy="6477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4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nimBg="1"/>
      <p:bldP spid="448519" grpId="0" animBg="1"/>
      <p:bldP spid="448526" grpId="0"/>
      <p:bldP spid="448528" grpId="0"/>
      <p:bldP spid="448530" grpId="0"/>
      <p:bldP spid="448531" grpId="0" animBg="1"/>
      <p:bldP spid="44853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3" y="731838"/>
            <a:ext cx="7543800" cy="1295400"/>
          </a:xfrm>
        </p:spPr>
        <p:txBody>
          <a:bodyPr/>
          <a:lstStyle/>
          <a:p>
            <a:r>
              <a:rPr lang="en-US" dirty="0"/>
              <a:t>Credit card pay down</a:t>
            </a:r>
            <a:br>
              <a:rPr lang="en-US" dirty="0"/>
            </a:br>
            <a:r>
              <a:rPr lang="en-US" dirty="0" err="1"/>
              <a:t>Kuchler</a:t>
            </a:r>
            <a:r>
              <a:rPr lang="en-US" dirty="0"/>
              <a:t> and </a:t>
            </a:r>
            <a:r>
              <a:rPr lang="en-US" dirty="0" err="1"/>
              <a:t>Pagel</a:t>
            </a:r>
            <a:r>
              <a:rPr lang="en-US" dirty="0"/>
              <a:t> (2021)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36738"/>
            <a:ext cx="8229600" cy="4411662"/>
          </a:xfrm>
        </p:spPr>
        <p:txBody>
          <a:bodyPr/>
          <a:lstStyle/>
          <a:p>
            <a:r>
              <a:rPr lang="en-US" sz="2800" dirty="0"/>
              <a:t>Data from on-line financial management service </a:t>
            </a:r>
            <a:r>
              <a:rPr lang="en-US" sz="2800" dirty="0" err="1"/>
              <a:t>ReadyForZero</a:t>
            </a:r>
            <a:r>
              <a:rPr lang="en-US" sz="2800" dirty="0"/>
              <a:t>, which gives users help in managing their debt.</a:t>
            </a:r>
          </a:p>
          <a:p>
            <a:r>
              <a:rPr lang="en-US" sz="2800" dirty="0"/>
              <a:t>Median credit card debt at sign-up: $10,669.</a:t>
            </a:r>
          </a:p>
          <a:p>
            <a:r>
              <a:rPr lang="en-US" sz="2800" dirty="0"/>
              <a:t>When users sign up for the site, they plan to reduce their debt significantly.</a:t>
            </a:r>
          </a:p>
          <a:p>
            <a:r>
              <a:rPr lang="en-US" sz="2800" dirty="0"/>
              <a:t>Median plan over first 90 days: </a:t>
            </a:r>
            <a:r>
              <a:rPr lang="en-US" sz="2800" b="1" dirty="0">
                <a:solidFill>
                  <a:srgbClr val="FF0000"/>
                </a:solidFill>
              </a:rPr>
              <a:t>$1,947 </a:t>
            </a:r>
          </a:p>
          <a:p>
            <a:r>
              <a:rPr lang="en-US" sz="2800" dirty="0"/>
              <a:t>Most users reduce their debt levels by very little</a:t>
            </a:r>
          </a:p>
          <a:p>
            <a:r>
              <a:rPr lang="en-US" sz="2800" dirty="0"/>
              <a:t>Median pay down over first 90 days: </a:t>
            </a:r>
            <a:r>
              <a:rPr lang="en-US" sz="2800" b="1" dirty="0">
                <a:solidFill>
                  <a:srgbClr val="FF0000"/>
                </a:solidFill>
              </a:rPr>
              <a:t>$234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2B480-26BF-41D4-9C9E-67735757DEC7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1589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Estimating discount functions with </a:t>
            </a:r>
            <a:br>
              <a:rPr lang="en-US" sz="3200" b="1" dirty="0"/>
            </a:br>
            <a:r>
              <a:rPr lang="en-US" sz="3200" b="1" dirty="0"/>
              <a:t>consumption choices over the lifecycle</a:t>
            </a:r>
            <a:br>
              <a:rPr lang="en-US" sz="3200" b="1" dirty="0"/>
            </a:br>
            <a:r>
              <a:rPr lang="en-US" sz="2700" dirty="0" err="1"/>
              <a:t>Laibson</a:t>
            </a:r>
            <a:r>
              <a:rPr lang="en-US" sz="2700" dirty="0"/>
              <a:t>, Lee, </a:t>
            </a:r>
            <a:r>
              <a:rPr lang="en-US" sz="2700" dirty="0" err="1"/>
              <a:t>Maxted</a:t>
            </a:r>
            <a:r>
              <a:rPr lang="en-US" sz="2700" dirty="0"/>
              <a:t>, Repetto, </a:t>
            </a:r>
            <a:r>
              <a:rPr lang="en-US" sz="2700" dirty="0" err="1"/>
              <a:t>Tobacman</a:t>
            </a:r>
            <a:r>
              <a:rPr lang="en-US" sz="2700" dirty="0"/>
              <a:t> (2022)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51535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Demographics: </a:t>
            </a:r>
          </a:p>
          <a:p>
            <a:pPr lvl="1"/>
            <a:r>
              <a:rPr lang="en-US" dirty="0"/>
              <a:t>mortality, child dependents, adult dependents, three educational groups, stochastic labor income with life-course variation</a:t>
            </a:r>
          </a:p>
          <a:p>
            <a:pPr marL="0" indent="0">
              <a:buNone/>
            </a:pPr>
            <a:r>
              <a:rPr lang="en-US" dirty="0"/>
              <a:t>Dynamic Budget Constraint</a:t>
            </a:r>
          </a:p>
          <a:p>
            <a:pPr lvl="1"/>
            <a:r>
              <a:rPr lang="en-US" dirty="0"/>
              <a:t>credit cards with credit limit, liquid and partially illiquid assets</a:t>
            </a:r>
          </a:p>
          <a:p>
            <a:pPr marL="0" indent="0">
              <a:buNone/>
            </a:pPr>
            <a:r>
              <a:rPr lang="en-US" dirty="0"/>
              <a:t>State variables:  </a:t>
            </a:r>
          </a:p>
          <a:p>
            <a:pPr lvl="1"/>
            <a:r>
              <a:rPr lang="en-US" dirty="0"/>
              <a:t>liquid wealth, illiquid wealth, </a:t>
            </a:r>
            <a:r>
              <a:rPr lang="en-US" dirty="0" err="1"/>
              <a:t>autocorrelated</a:t>
            </a:r>
            <a:r>
              <a:rPr lang="en-US" dirty="0"/>
              <a:t> labor income   </a:t>
            </a:r>
          </a:p>
          <a:p>
            <a:pPr marL="0" indent="0">
              <a:buNone/>
            </a:pPr>
            <a:r>
              <a:rPr lang="en-US" dirty="0"/>
              <a:t>Preferences:</a:t>
            </a:r>
          </a:p>
          <a:p>
            <a:pPr lvl="1"/>
            <a:r>
              <a:rPr lang="en-US" dirty="0"/>
              <a:t>Present bias (naïve case) and constant relative risk aversion</a:t>
            </a:r>
          </a:p>
        </p:txBody>
      </p:sp>
    </p:spTree>
    <p:extLst>
      <p:ext uri="{BB962C8B-B14F-4D97-AF65-F5344CB8AC3E}">
        <p14:creationId xmlns:p14="http://schemas.microsoft.com/office/powerpoint/2010/main" val="24852132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of simulated moments.</a:t>
            </a:r>
          </a:p>
          <a:p>
            <a:pPr lvl="1"/>
            <a:r>
              <a:rPr lang="en-US" dirty="0"/>
              <a:t>Solve for the preference parameters (discounting and risk aversion) that minimize the weighted squared difference between 16 simulated and empirical balance sheet moments.</a:t>
            </a:r>
          </a:p>
          <a:p>
            <a:r>
              <a:rPr lang="en-US" dirty="0"/>
              <a:t>Main population: US households with a high school education and not a college education</a:t>
            </a:r>
          </a:p>
        </p:txBody>
      </p:sp>
    </p:spTree>
    <p:extLst>
      <p:ext uri="{BB962C8B-B14F-4D97-AF65-F5344CB8AC3E}">
        <p14:creationId xmlns:p14="http://schemas.microsoft.com/office/powerpoint/2010/main" val="252804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Correct responses: By Gender</a:t>
            </a:r>
          </a:p>
        </p:txBody>
      </p:sp>
      <p:graphicFrame>
        <p:nvGraphicFramePr>
          <p:cNvPr id="6543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38200" y="9144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77" name="Chart" r:id="rId3" imgW="4905375" imgH="3629025" progId="Excel.Chart.8">
                  <p:embed/>
                </p:oleObj>
              </mc:Choice>
              <mc:Fallback>
                <p:oleObj name="Chart" r:id="rId3" imgW="4905375" imgH="36290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041" b="3398"/>
                      <a:stretch>
                        <a:fillRect/>
                      </a:stretch>
                    </p:blipFill>
                    <p:spPr bwMode="auto">
                      <a:xfrm>
                        <a:off x="838200" y="9144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1845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7077-A378-550C-DC4C-79B55439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function admits present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FF3A-55D6-5475-AECE-977BFA200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8534400" cy="441166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the present bias parameter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is the long-run exponential discount factor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Present bias is the case in which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7FF3A-55D6-5475-AECE-977BFA200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8534400" cy="4411662"/>
              </a:xfrm>
              <a:blipFill>
                <a:blip r:embed="rId2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6B48E-F9D9-3F29-AB6B-327BF366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2B480-26BF-41D4-9C9E-67735757DEC7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4319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52400" y="3"/>
          <a:ext cx="8991600" cy="678952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951288435"/>
                    </a:ext>
                  </a:extLst>
                </a:gridCol>
                <a:gridCol w="1575623">
                  <a:extLst>
                    <a:ext uri="{9D8B030D-6E8A-4147-A177-3AD203B41FA5}">
                      <a16:colId xmlns:a16="http://schemas.microsoft.com/office/drawing/2014/main" val="2699857266"/>
                    </a:ext>
                  </a:extLst>
                </a:gridCol>
                <a:gridCol w="3080756">
                  <a:extLst>
                    <a:ext uri="{9D8B030D-6E8A-4147-A177-3AD203B41FA5}">
                      <a16:colId xmlns:a16="http://schemas.microsoft.com/office/drawing/2014/main" val="3907099737"/>
                    </a:ext>
                  </a:extLst>
                </a:gridCol>
                <a:gridCol w="113206">
                  <a:extLst>
                    <a:ext uri="{9D8B030D-6E8A-4147-A177-3AD203B41FA5}">
                      <a16:colId xmlns:a16="http://schemas.microsoft.com/office/drawing/2014/main" val="3689418416"/>
                    </a:ext>
                  </a:extLst>
                </a:gridCol>
                <a:gridCol w="1148204">
                  <a:extLst>
                    <a:ext uri="{9D8B030D-6E8A-4147-A177-3AD203B41FA5}">
                      <a16:colId xmlns:a16="http://schemas.microsoft.com/office/drawing/2014/main" val="2856361968"/>
                    </a:ext>
                  </a:extLst>
                </a:gridCol>
                <a:gridCol w="946059">
                  <a:extLst>
                    <a:ext uri="{9D8B030D-6E8A-4147-A177-3AD203B41FA5}">
                      <a16:colId xmlns:a16="http://schemas.microsoft.com/office/drawing/2014/main" val="3195156344"/>
                    </a:ext>
                  </a:extLst>
                </a:gridCol>
                <a:gridCol w="61796">
                  <a:extLst>
                    <a:ext uri="{9D8B030D-6E8A-4147-A177-3AD203B41FA5}">
                      <a16:colId xmlns:a16="http://schemas.microsoft.com/office/drawing/2014/main" val="3285650893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3950467135"/>
                    </a:ext>
                  </a:extLst>
                </a:gridCol>
                <a:gridCol w="72661">
                  <a:extLst>
                    <a:ext uri="{9D8B030D-6E8A-4147-A177-3AD203B41FA5}">
                      <a16:colId xmlns:a16="http://schemas.microsoft.com/office/drawing/2014/main" val="238398287"/>
                    </a:ext>
                  </a:extLst>
                </a:gridCol>
                <a:gridCol w="1140122">
                  <a:extLst>
                    <a:ext uri="{9D8B030D-6E8A-4147-A177-3AD203B41FA5}">
                      <a16:colId xmlns:a16="http://schemas.microsoft.com/office/drawing/2014/main" val="1183622854"/>
                    </a:ext>
                  </a:extLst>
                </a:gridCol>
              </a:tblGrid>
              <a:tr h="321316">
                <a:tc gridSpan="2">
                  <a:txBody>
                    <a:bodyPr/>
                    <a:lstStyle/>
                    <a:p>
                      <a:pPr algn="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β=1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022126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(short run discount factor) β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79471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(long-run, exponential discount factor) δ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38212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relative risk aversion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46918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Simulated 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buckets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600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% households with credit card debt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176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082583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7251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6570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994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2602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60544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481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4362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1202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4673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9197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06525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3.04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730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4.89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080522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7.45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6.28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8.10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005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"/>
              <p:cNvSpPr txBox="1"/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card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debt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0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1"/>
          <p:cNvSpPr txBox="1"/>
          <p:nvPr/>
        </p:nvSpPr>
        <p:spPr>
          <a:xfrm>
            <a:off x="132641" y="5526201"/>
            <a:ext cx="3239913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w/o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641" y="3"/>
            <a:ext cx="6922677" cy="1578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9271" y="152403"/>
            <a:ext cx="2156421" cy="667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8"/>
              <p:cNvSpPr txBox="1"/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0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2"/>
          <p:cNvSpPr txBox="1"/>
          <p:nvPr/>
        </p:nvSpPr>
        <p:spPr>
          <a:xfrm>
            <a:off x="152400" y="4234405"/>
            <a:ext cx="3722218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with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</p:spTree>
    <p:extLst>
      <p:ext uri="{BB962C8B-B14F-4D97-AF65-F5344CB8AC3E}">
        <p14:creationId xmlns:p14="http://schemas.microsoft.com/office/powerpoint/2010/main" val="9002315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52400" y="3"/>
          <a:ext cx="8991600" cy="678952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951288435"/>
                    </a:ext>
                  </a:extLst>
                </a:gridCol>
                <a:gridCol w="1575623">
                  <a:extLst>
                    <a:ext uri="{9D8B030D-6E8A-4147-A177-3AD203B41FA5}">
                      <a16:colId xmlns:a16="http://schemas.microsoft.com/office/drawing/2014/main" val="2699857266"/>
                    </a:ext>
                  </a:extLst>
                </a:gridCol>
                <a:gridCol w="3080756">
                  <a:extLst>
                    <a:ext uri="{9D8B030D-6E8A-4147-A177-3AD203B41FA5}">
                      <a16:colId xmlns:a16="http://schemas.microsoft.com/office/drawing/2014/main" val="3907099737"/>
                    </a:ext>
                  </a:extLst>
                </a:gridCol>
                <a:gridCol w="113206">
                  <a:extLst>
                    <a:ext uri="{9D8B030D-6E8A-4147-A177-3AD203B41FA5}">
                      <a16:colId xmlns:a16="http://schemas.microsoft.com/office/drawing/2014/main" val="3689418416"/>
                    </a:ext>
                  </a:extLst>
                </a:gridCol>
                <a:gridCol w="1148204">
                  <a:extLst>
                    <a:ext uri="{9D8B030D-6E8A-4147-A177-3AD203B41FA5}">
                      <a16:colId xmlns:a16="http://schemas.microsoft.com/office/drawing/2014/main" val="2856361968"/>
                    </a:ext>
                  </a:extLst>
                </a:gridCol>
                <a:gridCol w="946059">
                  <a:extLst>
                    <a:ext uri="{9D8B030D-6E8A-4147-A177-3AD203B41FA5}">
                      <a16:colId xmlns:a16="http://schemas.microsoft.com/office/drawing/2014/main" val="3195156344"/>
                    </a:ext>
                  </a:extLst>
                </a:gridCol>
                <a:gridCol w="61796">
                  <a:extLst>
                    <a:ext uri="{9D8B030D-6E8A-4147-A177-3AD203B41FA5}">
                      <a16:colId xmlns:a16="http://schemas.microsoft.com/office/drawing/2014/main" val="3285650893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3950467135"/>
                    </a:ext>
                  </a:extLst>
                </a:gridCol>
                <a:gridCol w="72661">
                  <a:extLst>
                    <a:ext uri="{9D8B030D-6E8A-4147-A177-3AD203B41FA5}">
                      <a16:colId xmlns:a16="http://schemas.microsoft.com/office/drawing/2014/main" val="238398287"/>
                    </a:ext>
                  </a:extLst>
                </a:gridCol>
                <a:gridCol w="1140122">
                  <a:extLst>
                    <a:ext uri="{9D8B030D-6E8A-4147-A177-3AD203B41FA5}">
                      <a16:colId xmlns:a16="http://schemas.microsoft.com/office/drawing/2014/main" val="1183622854"/>
                    </a:ext>
                  </a:extLst>
                </a:gridCol>
              </a:tblGrid>
              <a:tr h="321316">
                <a:tc gridSpan="2">
                  <a:txBody>
                    <a:bodyPr/>
                    <a:lstStyle/>
                    <a:p>
                      <a:pPr algn="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flexible</a:t>
                      </a:r>
                      <a:endParaRPr lang="el-G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β=1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022126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(short run discount factor) β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79471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(long-run, exponential discount factor) δ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38212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relative risk aversion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46918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Simulated 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buckets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600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% households with credit card debt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176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082583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7251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6570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994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2602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60544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481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4362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1202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4673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9197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06525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3.04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730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4.89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080522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7.45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6.28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8.10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005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"/>
              <p:cNvSpPr txBox="1"/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card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debt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0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1"/>
          <p:cNvSpPr txBox="1"/>
          <p:nvPr/>
        </p:nvSpPr>
        <p:spPr>
          <a:xfrm>
            <a:off x="132641" y="5526201"/>
            <a:ext cx="3239913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w/o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  <p:sp>
        <p:nvSpPr>
          <p:cNvPr id="9" name="Rectangle 8"/>
          <p:cNvSpPr/>
          <p:nvPr/>
        </p:nvSpPr>
        <p:spPr>
          <a:xfrm>
            <a:off x="4889271" y="1386037"/>
            <a:ext cx="2156421" cy="5442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8"/>
              <p:cNvSpPr txBox="1"/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0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2"/>
          <p:cNvSpPr txBox="1"/>
          <p:nvPr/>
        </p:nvSpPr>
        <p:spPr>
          <a:xfrm>
            <a:off x="152400" y="4234405"/>
            <a:ext cx="3722218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with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</p:spTree>
    <p:extLst>
      <p:ext uri="{BB962C8B-B14F-4D97-AF65-F5344CB8AC3E}">
        <p14:creationId xmlns:p14="http://schemas.microsoft.com/office/powerpoint/2010/main" val="11636131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52400" y="3"/>
          <a:ext cx="8991600" cy="678952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951288435"/>
                    </a:ext>
                  </a:extLst>
                </a:gridCol>
                <a:gridCol w="1575623">
                  <a:extLst>
                    <a:ext uri="{9D8B030D-6E8A-4147-A177-3AD203B41FA5}">
                      <a16:colId xmlns:a16="http://schemas.microsoft.com/office/drawing/2014/main" val="2699857266"/>
                    </a:ext>
                  </a:extLst>
                </a:gridCol>
                <a:gridCol w="3080756">
                  <a:extLst>
                    <a:ext uri="{9D8B030D-6E8A-4147-A177-3AD203B41FA5}">
                      <a16:colId xmlns:a16="http://schemas.microsoft.com/office/drawing/2014/main" val="3907099737"/>
                    </a:ext>
                  </a:extLst>
                </a:gridCol>
                <a:gridCol w="113206">
                  <a:extLst>
                    <a:ext uri="{9D8B030D-6E8A-4147-A177-3AD203B41FA5}">
                      <a16:colId xmlns:a16="http://schemas.microsoft.com/office/drawing/2014/main" val="3689418416"/>
                    </a:ext>
                  </a:extLst>
                </a:gridCol>
                <a:gridCol w="1148204">
                  <a:extLst>
                    <a:ext uri="{9D8B030D-6E8A-4147-A177-3AD203B41FA5}">
                      <a16:colId xmlns:a16="http://schemas.microsoft.com/office/drawing/2014/main" val="2856361968"/>
                    </a:ext>
                  </a:extLst>
                </a:gridCol>
                <a:gridCol w="946059">
                  <a:extLst>
                    <a:ext uri="{9D8B030D-6E8A-4147-A177-3AD203B41FA5}">
                      <a16:colId xmlns:a16="http://schemas.microsoft.com/office/drawing/2014/main" val="3195156344"/>
                    </a:ext>
                  </a:extLst>
                </a:gridCol>
                <a:gridCol w="61796">
                  <a:extLst>
                    <a:ext uri="{9D8B030D-6E8A-4147-A177-3AD203B41FA5}">
                      <a16:colId xmlns:a16="http://schemas.microsoft.com/office/drawing/2014/main" val="3285650893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3950467135"/>
                    </a:ext>
                  </a:extLst>
                </a:gridCol>
                <a:gridCol w="72661">
                  <a:extLst>
                    <a:ext uri="{9D8B030D-6E8A-4147-A177-3AD203B41FA5}">
                      <a16:colId xmlns:a16="http://schemas.microsoft.com/office/drawing/2014/main" val="238398287"/>
                    </a:ext>
                  </a:extLst>
                </a:gridCol>
                <a:gridCol w="1140122">
                  <a:extLst>
                    <a:ext uri="{9D8B030D-6E8A-4147-A177-3AD203B41FA5}">
                      <a16:colId xmlns:a16="http://schemas.microsoft.com/office/drawing/2014/main" val="1183622854"/>
                    </a:ext>
                  </a:extLst>
                </a:gridCol>
              </a:tblGrid>
              <a:tr h="321316">
                <a:tc gridSpan="2">
                  <a:txBody>
                    <a:bodyPr/>
                    <a:lstStyle/>
                    <a:p>
                      <a:pPr algn="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flexible</a:t>
                      </a:r>
                      <a:endParaRPr lang="el-G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β=1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022126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(short run discount factor) β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79471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(long-run, exponential discount factor) δ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38212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relative risk aversion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46918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Simulated 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buckets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600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% households with credit card debt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176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082583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7251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6570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994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2602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60544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481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4362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1202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4673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9197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06525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3.04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730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4.89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080522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7.45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6.28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8.10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005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"/>
              <p:cNvSpPr txBox="1"/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card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debt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0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1"/>
          <p:cNvSpPr txBox="1"/>
          <p:nvPr/>
        </p:nvSpPr>
        <p:spPr>
          <a:xfrm>
            <a:off x="132641" y="5526201"/>
            <a:ext cx="3239913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w/o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8"/>
              <p:cNvSpPr txBox="1"/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0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2"/>
          <p:cNvSpPr txBox="1"/>
          <p:nvPr/>
        </p:nvSpPr>
        <p:spPr>
          <a:xfrm>
            <a:off x="152400" y="4234405"/>
            <a:ext cx="3722218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with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</p:spTree>
    <p:extLst>
      <p:ext uri="{BB962C8B-B14F-4D97-AF65-F5344CB8AC3E}">
        <p14:creationId xmlns:p14="http://schemas.microsoft.com/office/powerpoint/2010/main" val="6597856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52400" y="3"/>
          <a:ext cx="8991600" cy="678952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951288435"/>
                    </a:ext>
                  </a:extLst>
                </a:gridCol>
                <a:gridCol w="1575623">
                  <a:extLst>
                    <a:ext uri="{9D8B030D-6E8A-4147-A177-3AD203B41FA5}">
                      <a16:colId xmlns:a16="http://schemas.microsoft.com/office/drawing/2014/main" val="2699857266"/>
                    </a:ext>
                  </a:extLst>
                </a:gridCol>
                <a:gridCol w="3080756">
                  <a:extLst>
                    <a:ext uri="{9D8B030D-6E8A-4147-A177-3AD203B41FA5}">
                      <a16:colId xmlns:a16="http://schemas.microsoft.com/office/drawing/2014/main" val="3907099737"/>
                    </a:ext>
                  </a:extLst>
                </a:gridCol>
                <a:gridCol w="113206">
                  <a:extLst>
                    <a:ext uri="{9D8B030D-6E8A-4147-A177-3AD203B41FA5}">
                      <a16:colId xmlns:a16="http://schemas.microsoft.com/office/drawing/2014/main" val="3689418416"/>
                    </a:ext>
                  </a:extLst>
                </a:gridCol>
                <a:gridCol w="1148204">
                  <a:extLst>
                    <a:ext uri="{9D8B030D-6E8A-4147-A177-3AD203B41FA5}">
                      <a16:colId xmlns:a16="http://schemas.microsoft.com/office/drawing/2014/main" val="2856361968"/>
                    </a:ext>
                  </a:extLst>
                </a:gridCol>
                <a:gridCol w="946059">
                  <a:extLst>
                    <a:ext uri="{9D8B030D-6E8A-4147-A177-3AD203B41FA5}">
                      <a16:colId xmlns:a16="http://schemas.microsoft.com/office/drawing/2014/main" val="3195156344"/>
                    </a:ext>
                  </a:extLst>
                </a:gridCol>
                <a:gridCol w="61796">
                  <a:extLst>
                    <a:ext uri="{9D8B030D-6E8A-4147-A177-3AD203B41FA5}">
                      <a16:colId xmlns:a16="http://schemas.microsoft.com/office/drawing/2014/main" val="3285650893"/>
                    </a:ext>
                  </a:extLst>
                </a:gridCol>
                <a:gridCol w="827773">
                  <a:extLst>
                    <a:ext uri="{9D8B030D-6E8A-4147-A177-3AD203B41FA5}">
                      <a16:colId xmlns:a16="http://schemas.microsoft.com/office/drawing/2014/main" val="3950467135"/>
                    </a:ext>
                  </a:extLst>
                </a:gridCol>
                <a:gridCol w="72661">
                  <a:extLst>
                    <a:ext uri="{9D8B030D-6E8A-4147-A177-3AD203B41FA5}">
                      <a16:colId xmlns:a16="http://schemas.microsoft.com/office/drawing/2014/main" val="238398287"/>
                    </a:ext>
                  </a:extLst>
                </a:gridCol>
                <a:gridCol w="1140122">
                  <a:extLst>
                    <a:ext uri="{9D8B030D-6E8A-4147-A177-3AD203B41FA5}">
                      <a16:colId xmlns:a16="http://schemas.microsoft.com/office/drawing/2014/main" val="1183622854"/>
                    </a:ext>
                  </a:extLst>
                </a:gridCol>
              </a:tblGrid>
              <a:tr h="321316">
                <a:tc gridSpan="2">
                  <a:txBody>
                    <a:bodyPr/>
                    <a:lstStyle/>
                    <a:p>
                      <a:pPr algn="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flexible</a:t>
                      </a:r>
                      <a:endParaRPr lang="el-GR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β=1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022126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(short run discount factor) β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79471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(long-run, exponential discount factor) δ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538212"/>
                  </a:ext>
                </a:extLst>
              </a:tr>
              <a:tr h="321316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relative risk aversion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46918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Simulated 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Age buckets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26600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% households with credit card debt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176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082583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0.75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07251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0.55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0.26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0.66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16570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0994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626020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60544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0.05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</a:rPr>
                        <a:t>0.20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7481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1.19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4362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0.98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1.78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71202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2.02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2.94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46739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4.14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391976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gridSpan="2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1.91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21-30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06525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3.04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2.66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31-40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473098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4.89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080522"/>
                  </a:ext>
                </a:extLst>
              </a:tr>
              <a:tr h="32131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7.45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6.28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1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8.10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51-60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005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"/>
              <p:cNvSpPr txBox="1"/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credit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card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debt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0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486" y="3126306"/>
                <a:ext cx="3760377" cy="1249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9"/>
              <p:cNvSpPr txBox="1"/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32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8" y="5720327"/>
                <a:ext cx="3760377" cy="1249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11"/>
          <p:cNvSpPr txBox="1"/>
          <p:nvPr/>
        </p:nvSpPr>
        <p:spPr>
          <a:xfrm>
            <a:off x="132641" y="5526201"/>
            <a:ext cx="3239913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w/o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8"/>
              <p:cNvSpPr txBox="1"/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𝐧𝐞𝐭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𝐰𝐨𝐫𝐭𝐡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average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income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0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67" y="4432129"/>
                <a:ext cx="3760377" cy="1249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2"/>
          <p:cNvSpPr txBox="1"/>
          <p:nvPr/>
        </p:nvSpPr>
        <p:spPr>
          <a:xfrm>
            <a:off x="152400" y="4234405"/>
            <a:ext cx="3722218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households with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credit card debt:</a:t>
            </a:r>
          </a:p>
        </p:txBody>
      </p:sp>
      <p:sp>
        <p:nvSpPr>
          <p:cNvPr id="2" name="Oval 1"/>
          <p:cNvSpPr/>
          <p:nvPr/>
        </p:nvSpPr>
        <p:spPr>
          <a:xfrm>
            <a:off x="6198671" y="5506951"/>
            <a:ext cx="750770" cy="325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16321" y="5803727"/>
            <a:ext cx="750770" cy="3259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9964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3C8B-4D40-A79E-EDDD-A0C36D8E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457200"/>
            <a:ext cx="8382000" cy="1295400"/>
          </a:xfrm>
        </p:spPr>
        <p:txBody>
          <a:bodyPr/>
          <a:lstStyle/>
          <a:p>
            <a:r>
              <a:rPr lang="en-US" sz="2400" dirty="0" err="1"/>
              <a:t>Laibson</a:t>
            </a:r>
            <a:r>
              <a:rPr lang="en-US" sz="2400" dirty="0"/>
              <a:t>, </a:t>
            </a:r>
            <a:r>
              <a:rPr lang="en-US" sz="2400" dirty="0" err="1"/>
              <a:t>Maxted</a:t>
            </a:r>
            <a:r>
              <a:rPr lang="en-US" sz="2400" dirty="0"/>
              <a:t>, Moll (2022)</a:t>
            </a:r>
            <a:br>
              <a:rPr lang="en-US" sz="2400" dirty="0"/>
            </a:br>
            <a:r>
              <a:rPr lang="en-US" sz="2400" dirty="0"/>
              <a:t>1-year MPC (28% w/ present bias; 15% w/ exponential)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A6CA0-B79E-DC98-8E93-E5B6EF2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2B480-26BF-41D4-9C9E-67735757DEC7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F51C0-248D-4B54-A732-1A20E12E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862076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80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6D02-27A5-C61C-797C-04493EC6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382000" cy="1295400"/>
          </a:xfrm>
        </p:spPr>
        <p:txBody>
          <a:bodyPr/>
          <a:lstStyle/>
          <a:p>
            <a:r>
              <a:rPr lang="en-US" dirty="0"/>
              <a:t>Other structural models that incorporate present bias to explain household finance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B1CC-E45B-4C45-A40D-D1B19093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599"/>
            <a:ext cx="8229600" cy="3997325"/>
          </a:xfrm>
        </p:spPr>
        <p:txBody>
          <a:bodyPr/>
          <a:lstStyle/>
          <a:p>
            <a:r>
              <a:rPr lang="en-US" sz="2400" dirty="0" err="1"/>
              <a:t>Laibson</a:t>
            </a:r>
            <a:r>
              <a:rPr lang="en-US" sz="2400" dirty="0"/>
              <a:t>, Repetto, and </a:t>
            </a:r>
            <a:r>
              <a:rPr lang="en-US" sz="2400" dirty="0" err="1"/>
              <a:t>Tobacman</a:t>
            </a:r>
            <a:r>
              <a:rPr lang="en-US" sz="2400" dirty="0"/>
              <a:t> (1998)</a:t>
            </a:r>
          </a:p>
          <a:p>
            <a:r>
              <a:rPr lang="en-US" sz="2400" dirty="0"/>
              <a:t>Shapiro (2005)</a:t>
            </a:r>
          </a:p>
          <a:p>
            <a:r>
              <a:rPr lang="en-US" sz="2400" dirty="0" err="1"/>
              <a:t>Dellavigna</a:t>
            </a:r>
            <a:r>
              <a:rPr lang="en-US" sz="2400" dirty="0"/>
              <a:t> and </a:t>
            </a:r>
            <a:r>
              <a:rPr lang="en-US" sz="2400" dirty="0" err="1"/>
              <a:t>Malmendier</a:t>
            </a:r>
            <a:r>
              <a:rPr lang="en-US" sz="2400" dirty="0"/>
              <a:t> (2005, 2006)</a:t>
            </a:r>
          </a:p>
          <a:p>
            <a:r>
              <a:rPr lang="en-US" sz="2400" dirty="0" err="1"/>
              <a:t>Ganong</a:t>
            </a:r>
            <a:r>
              <a:rPr lang="en-US" sz="2400" dirty="0"/>
              <a:t> and Noel (2019)</a:t>
            </a:r>
          </a:p>
          <a:p>
            <a:r>
              <a:rPr lang="en-US" sz="2400" dirty="0"/>
              <a:t>Gerard and </a:t>
            </a:r>
            <a:r>
              <a:rPr lang="en-US" sz="2400" dirty="0" err="1"/>
              <a:t>Naritomi</a:t>
            </a:r>
            <a:r>
              <a:rPr lang="en-US" sz="2400" dirty="0"/>
              <a:t> (2021)</a:t>
            </a:r>
          </a:p>
          <a:p>
            <a:r>
              <a:rPr lang="en-US" sz="2400" dirty="0">
                <a:solidFill>
                  <a:srgbClr val="040404"/>
                </a:solidFill>
              </a:rPr>
              <a:t>Allcott, Kim, Taubinsky &amp; Zinman (2021)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A5727-7191-3D73-AA11-F9E50BDD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62B480-26BF-41D4-9C9E-67735757DEC7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9558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6868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Nine claims about household finance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064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/>
              <a:t>Households: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low levels of financial literacy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very few </a:t>
            </a:r>
            <a:r>
              <a:rPr lang="en-US" sz="2400" i="1" dirty="0"/>
              <a:t>liquid</a:t>
            </a:r>
            <a:r>
              <a:rPr lang="en-US" sz="2400" dirty="0"/>
              <a:t> assets (live hand to mouth)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substantial </a:t>
            </a:r>
            <a:r>
              <a:rPr lang="en-US" sz="2400" i="1" dirty="0"/>
              <a:t>illiquid</a:t>
            </a:r>
            <a:r>
              <a:rPr lang="en-US" sz="2400" dirty="0"/>
              <a:t>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high MPC out of liquid wealth and liquidity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a low MPC out of illiquid wealth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Don’t choose optimal financial service products 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Barely change their behavior after financial education interventions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/>
              <a:t>Have misaligned financial intentions and financial actions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Make financial choices that are </a:t>
            </a:r>
            <a:r>
              <a:rPr lang="en-US" sz="2400" b="1" i="1" dirty="0">
                <a:solidFill>
                  <a:srgbClr val="FF0000"/>
                </a:solidFill>
              </a:rPr>
              <a:t>seemingly</a:t>
            </a:r>
            <a:r>
              <a:rPr lang="en-US" sz="2400" b="1" dirty="0">
                <a:solidFill>
                  <a:srgbClr val="FF0000"/>
                </a:solidFill>
              </a:rPr>
              <a:t> easy to manipulate (Doug </a:t>
            </a:r>
            <a:r>
              <a:rPr lang="en-US" sz="2400" b="1" dirty="0" err="1">
                <a:solidFill>
                  <a:srgbClr val="FF0000"/>
                </a:solidFill>
              </a:rPr>
              <a:t>Bernheim’s</a:t>
            </a:r>
            <a:r>
              <a:rPr lang="en-US" sz="2400" b="1" dirty="0">
                <a:solidFill>
                  <a:srgbClr val="FF0000"/>
                </a:solidFill>
              </a:rPr>
              <a:t> lecture)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120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/>
              <a:t>Financial Literacy and Age</a:t>
            </a:r>
          </a:p>
        </p:txBody>
      </p:sp>
      <p:graphicFrame>
        <p:nvGraphicFramePr>
          <p:cNvPr id="655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990600"/>
          <a:ext cx="8153400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01" name="Chart" r:id="rId3" imgW="5886450" imgH="3629025" progId="Excel.Chart.8">
                  <p:embed/>
                </p:oleObj>
              </mc:Choice>
              <mc:Fallback>
                <p:oleObj name="Chart" r:id="rId3" imgW="5886450" imgH="362902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153400" cy="506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647018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">
  <a:themeElements>
    <a:clrScheme name="">
      <a:dk1>
        <a:srgbClr val="969696"/>
      </a:dk1>
      <a:lt1>
        <a:srgbClr val="C4CCFF"/>
      </a:lt1>
      <a:dk2>
        <a:srgbClr val="006AB0"/>
      </a:dk2>
      <a:lt2>
        <a:srgbClr val="FFA600"/>
      </a:lt2>
      <a:accent1>
        <a:srgbClr val="FFE9BF"/>
      </a:accent1>
      <a:accent2>
        <a:srgbClr val="004A7B"/>
      </a:accent2>
      <a:accent3>
        <a:srgbClr val="AAB9D4"/>
      </a:accent3>
      <a:accent4>
        <a:srgbClr val="A7AEDA"/>
      </a:accent4>
      <a:accent5>
        <a:srgbClr val="FFF2DC"/>
      </a:accent5>
      <a:accent6>
        <a:srgbClr val="00426F"/>
      </a:accent6>
      <a:hlink>
        <a:srgbClr val="C4CCFF"/>
      </a:hlink>
      <a:folHlink>
        <a:srgbClr val="8898FF"/>
      </a:folHlink>
    </a:clrScheme>
    <a:fontScheme name="1_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3">
        <a:dk1>
          <a:srgbClr val="000000"/>
        </a:dk1>
        <a:lt1>
          <a:srgbClr val="CFE1E6"/>
        </a:lt1>
        <a:dk2>
          <a:srgbClr val="000000"/>
        </a:dk2>
        <a:lt2>
          <a:srgbClr val="969696"/>
        </a:lt2>
        <a:accent1>
          <a:srgbClr val="30A2BF"/>
        </a:accent1>
        <a:accent2>
          <a:srgbClr val="438695"/>
        </a:accent2>
        <a:accent3>
          <a:srgbClr val="E4EEF0"/>
        </a:accent3>
        <a:accent4>
          <a:srgbClr val="000000"/>
        </a:accent4>
        <a:accent5>
          <a:srgbClr val="ADCEDC"/>
        </a:accent5>
        <a:accent6>
          <a:srgbClr val="3C7987"/>
        </a:accent6>
        <a:hlink>
          <a:srgbClr val="407280"/>
        </a:hlink>
        <a:folHlink>
          <a:srgbClr val="5CC8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4">
        <a:dk1>
          <a:srgbClr val="000000"/>
        </a:dk1>
        <a:lt1>
          <a:srgbClr val="8898FF"/>
        </a:lt1>
        <a:dk2>
          <a:srgbClr val="000000"/>
        </a:dk2>
        <a:lt2>
          <a:srgbClr val="969696"/>
        </a:lt2>
        <a:accent1>
          <a:srgbClr val="30A2BF"/>
        </a:accent1>
        <a:accent2>
          <a:srgbClr val="438695"/>
        </a:accent2>
        <a:accent3>
          <a:srgbClr val="C3CAFF"/>
        </a:accent3>
        <a:accent4>
          <a:srgbClr val="000000"/>
        </a:accent4>
        <a:accent5>
          <a:srgbClr val="ADCEDC"/>
        </a:accent5>
        <a:accent6>
          <a:srgbClr val="3C7987"/>
        </a:accent6>
        <a:hlink>
          <a:srgbClr val="407280"/>
        </a:hlink>
        <a:folHlink>
          <a:srgbClr val="5CC85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15">
        <a:dk1>
          <a:srgbClr val="969696"/>
        </a:dk1>
        <a:lt1>
          <a:srgbClr val="C4CCFF"/>
        </a:lt1>
        <a:dk2>
          <a:srgbClr val="091A86"/>
        </a:dk2>
        <a:lt2>
          <a:srgbClr val="B37400"/>
        </a:lt2>
        <a:accent1>
          <a:srgbClr val="30A2BF"/>
        </a:accent1>
        <a:accent2>
          <a:srgbClr val="438695"/>
        </a:accent2>
        <a:accent3>
          <a:srgbClr val="AAABC3"/>
        </a:accent3>
        <a:accent4>
          <a:srgbClr val="A7AEDA"/>
        </a:accent4>
        <a:accent5>
          <a:srgbClr val="ADCEDC"/>
        </a:accent5>
        <a:accent6>
          <a:srgbClr val="3C7987"/>
        </a:accent6>
        <a:hlink>
          <a:srgbClr val="407280"/>
        </a:hlink>
        <a:folHlink>
          <a:srgbClr val="5CC85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16">
        <a:dk1>
          <a:srgbClr val="969696"/>
        </a:dk1>
        <a:lt1>
          <a:srgbClr val="C4CCFF"/>
        </a:lt1>
        <a:dk2>
          <a:srgbClr val="091A86"/>
        </a:dk2>
        <a:lt2>
          <a:srgbClr val="B37400"/>
        </a:lt2>
        <a:accent1>
          <a:srgbClr val="FFE9BF"/>
        </a:accent1>
        <a:accent2>
          <a:srgbClr val="438695"/>
        </a:accent2>
        <a:accent3>
          <a:srgbClr val="AAABC3"/>
        </a:accent3>
        <a:accent4>
          <a:srgbClr val="A7AEDA"/>
        </a:accent4>
        <a:accent5>
          <a:srgbClr val="FFF2DC"/>
        </a:accent5>
        <a:accent6>
          <a:srgbClr val="3C7987"/>
        </a:accent6>
        <a:hlink>
          <a:srgbClr val="407280"/>
        </a:hlink>
        <a:folHlink>
          <a:srgbClr val="5CC85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ank Presentation">
  <a:themeElements>
    <a:clrScheme name="Blank Presentatio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lank Presentation">
  <a:themeElements>
    <a:clrScheme name="Blank Presentation 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FFFFF7"/>
      </a:accent1>
      <a:accent2>
        <a:srgbClr val="33CCCC"/>
      </a:accent2>
      <a:accent3>
        <a:srgbClr val="FFFFE9"/>
      </a:accent3>
      <a:accent4>
        <a:srgbClr val="000000"/>
      </a:accent4>
      <a:accent5>
        <a:srgbClr val="FFFFFA"/>
      </a:accent5>
      <a:accent6>
        <a:srgbClr val="2DB9B9"/>
      </a:accent6>
      <a:hlink>
        <a:srgbClr val="FF5050"/>
      </a:hlink>
      <a:folHlink>
        <a:srgbClr val="FF99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33537</TotalTime>
  <Words>4993</Words>
  <Application>Microsoft Macintosh PowerPoint</Application>
  <PresentationFormat>On-screen Show (4:3)</PresentationFormat>
  <Paragraphs>1147</Paragraphs>
  <Slides>87</Slides>
  <Notes>43</Notes>
  <HiddenSlides>46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105" baseType="lpstr">
      <vt:lpstr>Arial</vt:lpstr>
      <vt:lpstr>Calibri</vt:lpstr>
      <vt:lpstr>Cambria Math</vt:lpstr>
      <vt:lpstr>Garamond</vt:lpstr>
      <vt:lpstr>Gill Sans MT</vt:lpstr>
      <vt:lpstr>Helvetica</vt:lpstr>
      <vt:lpstr>Monotype Sorts</vt:lpstr>
      <vt:lpstr>Symbol</vt:lpstr>
      <vt:lpstr>Times New Roman</vt:lpstr>
      <vt:lpstr>Wingdings</vt:lpstr>
      <vt:lpstr>Network</vt:lpstr>
      <vt:lpstr>3_default</vt:lpstr>
      <vt:lpstr>Edge</vt:lpstr>
      <vt:lpstr>2_Blank Presentation</vt:lpstr>
      <vt:lpstr>3_Blank Presentation</vt:lpstr>
      <vt:lpstr>Bitmap Image</vt:lpstr>
      <vt:lpstr>Chart</vt:lpstr>
      <vt:lpstr>Worksheet</vt:lpstr>
      <vt:lpstr>PowerPoint Presentation</vt:lpstr>
      <vt:lpstr>Nine claims about household finance</vt:lpstr>
      <vt:lpstr>Nine claims about household finance</vt:lpstr>
      <vt:lpstr>Assessing Literacy: Numeracy </vt:lpstr>
      <vt:lpstr> Assessing Literacy: Inflation  </vt:lpstr>
      <vt:lpstr>Assessing Literacy: Risk Diversification</vt:lpstr>
      <vt:lpstr>How much do older people (ages 50+) know?</vt:lpstr>
      <vt:lpstr>Correct responses: By Gender</vt:lpstr>
      <vt:lpstr>Financial Literacy and Age</vt:lpstr>
      <vt:lpstr>Financial Literacy and Education</vt:lpstr>
      <vt:lpstr>Financial Literacy among the Young (23-27). NLSY: Percentage of correct responses</vt:lpstr>
      <vt:lpstr>Two Takeway Points</vt:lpstr>
      <vt:lpstr>Financial literacy matters</vt:lpstr>
      <vt:lpstr>More on the power of interest compounding (TNS)</vt:lpstr>
      <vt:lpstr>Payment options: Loaning money to the retailer (TNS)</vt:lpstr>
      <vt:lpstr>Who has lower debt literacy? Differences between men and women</vt:lpstr>
      <vt:lpstr>People who make errors have “difficulties paying off debt.”</vt:lpstr>
      <vt:lpstr>PowerPoint Presentation</vt:lpstr>
      <vt:lpstr>PowerPoint Presentation</vt:lpstr>
      <vt:lpstr>PowerPoint Presentation</vt:lpstr>
      <vt:lpstr>PowerPoint Presentation</vt:lpstr>
      <vt:lpstr>Nine claims about household finance</vt:lpstr>
      <vt:lpstr>Households live hand to mouth Lusardi and Tufano (2009)</vt:lpstr>
      <vt:lpstr>Households live hand to mouth (Board of Governors of the Federal Reserve System 2016) </vt:lpstr>
      <vt:lpstr>PowerPoint Presentation</vt:lpstr>
      <vt:lpstr>PowerPoint Presentation</vt:lpstr>
      <vt:lpstr>PowerPoint Presentation</vt:lpstr>
      <vt:lpstr>2013 Survey of Consumer Finances (Beshears et al 2018)</vt:lpstr>
      <vt:lpstr>PowerPoint Presentation</vt:lpstr>
      <vt:lpstr>Decomposition of household wealth, age 60-69, +/- 5 percentile points from median</vt:lpstr>
      <vt:lpstr>Decomposition of household wealth, age 50-59, +/- 5 percentile points from median</vt:lpstr>
      <vt:lpstr>Decomposition of household wealth, age 30-39, +/- 5 percentile points from median</vt:lpstr>
      <vt:lpstr>SCF data from 2013, 2016, 2019 (source: Laibson, Lee, Maxted 2022)</vt:lpstr>
      <vt:lpstr>High School education</vt:lpstr>
      <vt:lpstr>High Marginal Propensity to Consume from Liquidity</vt:lpstr>
      <vt:lpstr>Havranek and Sokolova (2020)</vt:lpstr>
      <vt:lpstr>MPC’s (Ganong, Jones, Noel, Greig, Farrell, and Wheat 2020); ×3 for MPX</vt:lpstr>
      <vt:lpstr>High MPC’s out of liquid wealth Shapiro (2005)</vt:lpstr>
      <vt:lpstr>The data can reject a number of alternative hypotheses.</vt:lpstr>
      <vt:lpstr>High MPC’s out of Social security Mastrobuoni and Weinberg (2009) </vt:lpstr>
      <vt:lpstr>Lifecycle simulations (Angeletos et al 2001)</vt:lpstr>
      <vt:lpstr>Preferences</vt:lpstr>
      <vt:lpstr>Predictions (HS education)</vt:lpstr>
      <vt:lpstr>LRT Simulation Model</vt:lpstr>
      <vt:lpstr>Laibson, Repetto, and Tobacman (2012)</vt:lpstr>
      <vt:lpstr>LRT Results:</vt:lpstr>
      <vt:lpstr>Households have a low MPC  out of illiquid/portfolio wealth </vt:lpstr>
      <vt:lpstr>Nine claims about household finance</vt:lpstr>
      <vt:lpstr>PowerPoint Presentation</vt:lpstr>
      <vt:lpstr>One year of index fund fees on  a $10,000 investment</vt:lpstr>
      <vt:lpstr>Experimental conditions</vt:lpstr>
      <vt:lpstr>Fees paid by control groups (prospectus only)</vt:lpstr>
      <vt:lpstr>Ranking of factor importance</vt:lpstr>
      <vt:lpstr>Effect of fee treatment  (prospectus plus 1-page sheet highlighting fees)</vt:lpstr>
      <vt:lpstr>Ranking of factor importance</vt:lpstr>
      <vt:lpstr>Returns treatment effect on average returns since inception</vt:lpstr>
      <vt:lpstr>Returns treatment effect on fees</vt:lpstr>
      <vt:lpstr>Ranking of factor importance</vt:lpstr>
      <vt:lpstr>Lack of confidence and fees (all revealed preferences are not created equal)</vt:lpstr>
      <vt:lpstr>PowerPoint Presentation</vt:lpstr>
      <vt:lpstr>We conducted one version with Harvard staff as subjects</vt:lpstr>
      <vt:lpstr>Data from Harvard Staff</vt:lpstr>
      <vt:lpstr>Data from Harvard Staff</vt:lpstr>
      <vt:lpstr>$100 bills on the sidewalk Choi, Laibson, Madrian (2009) </vt:lpstr>
      <vt:lpstr>Financial education  Choi, Laibson, Madrian, Metrick (2004)  </vt:lpstr>
      <vt:lpstr>Effect of education is positive but small</vt:lpstr>
      <vt:lpstr>Effect of education is positive but small</vt:lpstr>
      <vt:lpstr>Effect of education is positive but small</vt:lpstr>
      <vt:lpstr>PowerPoint Presentation</vt:lpstr>
      <vt:lpstr>Information and disclosure generally don’t do much on their own</vt:lpstr>
      <vt:lpstr>Social marketing and peer effects Beshears, Choi, Laibson, Madrian, Milkman (2014)</vt:lpstr>
      <vt:lpstr>PowerPoint Presentation</vt:lpstr>
      <vt:lpstr>Variation in peer information has  no net impact on savings behavior </vt:lpstr>
      <vt:lpstr>Nine claims about household finance</vt:lpstr>
      <vt:lpstr>Procrastination in retirement savings Choi, Laibson, Madrian, Metrick (2002)</vt:lpstr>
      <vt:lpstr> Typical breakdown among 100 employees</vt:lpstr>
      <vt:lpstr>Credit card pay down Kuchler and Pagel (2021) </vt:lpstr>
      <vt:lpstr>Estimating discount functions with  consumption choices over the lifecycle Laibson, Lee, Maxted, Repetto, Tobacman (2022)</vt:lpstr>
      <vt:lpstr>Methodology</vt:lpstr>
      <vt:lpstr>Discount function admits present bias</vt:lpstr>
      <vt:lpstr>PowerPoint Presentation</vt:lpstr>
      <vt:lpstr>PowerPoint Presentation</vt:lpstr>
      <vt:lpstr>PowerPoint Presentation</vt:lpstr>
      <vt:lpstr>PowerPoint Presentation</vt:lpstr>
      <vt:lpstr>Laibson, Maxted, Moll (2022) 1-year MPC (28% w/ present bias; 15% w/ exponential)</vt:lpstr>
      <vt:lpstr>Other structural models that incorporate present bias to explain household finance facts</vt:lpstr>
      <vt:lpstr>Nine claims about household finance</vt:lpstr>
    </vt:vector>
  </TitlesOfParts>
  <Company>The Wharton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Default Options for Retirement Saving Outcomes:  Evidence from the United States</dc:title>
  <dc:creator>Brigitte C. Madrian</dc:creator>
  <cp:lastModifiedBy>Laibson, David I.</cp:lastModifiedBy>
  <cp:revision>396</cp:revision>
  <cp:lastPrinted>2020-04-06T18:09:57Z</cp:lastPrinted>
  <dcterms:created xsi:type="dcterms:W3CDTF">2005-10-12T15:03:06Z</dcterms:created>
  <dcterms:modified xsi:type="dcterms:W3CDTF">2022-05-06T13:02:47Z</dcterms:modified>
</cp:coreProperties>
</file>