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7" r:id="rId2"/>
    <p:sldId id="339" r:id="rId3"/>
    <p:sldId id="340" r:id="rId4"/>
    <p:sldId id="341" r:id="rId5"/>
    <p:sldId id="343" r:id="rId6"/>
    <p:sldId id="342" r:id="rId7"/>
    <p:sldId id="344" r:id="rId8"/>
    <p:sldId id="33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nt" initials="H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26" autoAdjust="0"/>
    <p:restoredTop sz="94456" autoAdjust="0"/>
  </p:normalViewPr>
  <p:slideViewPr>
    <p:cSldViewPr>
      <p:cViewPr varScale="1">
        <p:scale>
          <a:sx n="66" d="100"/>
          <a:sy n="66" d="100"/>
        </p:scale>
        <p:origin x="31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E9861-8C11-4AE1-A91D-03868B824E2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EFDFD-DF4F-49FD-80A4-2CEA53D1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0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EFDFD-DF4F-49FD-80A4-2CEA53D17D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EFDFD-DF4F-49FD-80A4-2CEA53D17D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5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EFDFD-DF4F-49FD-80A4-2CEA53D17D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5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EFDFD-DF4F-49FD-80A4-2CEA53D17D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5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EFDFD-DF4F-49FD-80A4-2CEA53D17D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5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EFDFD-DF4F-49FD-80A4-2CEA53D17D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5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EFDFD-DF4F-49FD-80A4-2CEA53D17D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5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EFDFD-DF4F-49FD-80A4-2CEA53D17D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2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9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9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8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8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3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9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90E20-BCE4-48FF-B5AF-DBD32B103D3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6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>
            <a:cxnSpLocks/>
          </p:cNvCxnSpPr>
          <p:nvPr/>
        </p:nvCxnSpPr>
        <p:spPr>
          <a:xfrm>
            <a:off x="1600200" y="577126"/>
            <a:ext cx="6705600" cy="5281871"/>
          </a:xfrm>
          <a:prstGeom prst="line">
            <a:avLst/>
          </a:prstGeom>
          <a:ln w="2540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1066800" y="469552"/>
            <a:ext cx="0" cy="57143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1066800" y="6171733"/>
            <a:ext cx="7660911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38037" y="6137212"/>
            <a:ext cx="320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 1 borrowing probability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74641" y="5332488"/>
            <a:ext cx="163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Period 2 debt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9300" y="404078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demand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623692-3D63-984B-89B1-E6F0D6A8CA7C}"/>
              </a:ext>
            </a:extLst>
          </p:cNvPr>
          <p:cNvCxnSpPr>
            <a:cxnSpLocks/>
          </p:cNvCxnSpPr>
          <p:nvPr/>
        </p:nvCxnSpPr>
        <p:spPr>
          <a:xfrm>
            <a:off x="1600200" y="2143679"/>
            <a:ext cx="6629400" cy="3796177"/>
          </a:xfrm>
          <a:prstGeom prst="line">
            <a:avLst/>
          </a:prstGeom>
          <a:ln w="254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8EA303-EBE0-B948-B764-900467180349}"/>
              </a:ext>
            </a:extLst>
          </p:cNvPr>
          <p:cNvSpPr txBox="1"/>
          <p:nvPr/>
        </p:nvSpPr>
        <p:spPr>
          <a:xfrm>
            <a:off x="1533289" y="1579562"/>
            <a:ext cx="1199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demand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EB8860C-C1BF-4D02-92A5-9377287D655C}"/>
              </a:ext>
            </a:extLst>
          </p:cNvPr>
          <p:cNvCxnSpPr>
            <a:cxnSpLocks/>
          </p:cNvCxnSpPr>
          <p:nvPr/>
        </p:nvCxnSpPr>
        <p:spPr>
          <a:xfrm>
            <a:off x="3281143" y="578714"/>
            <a:ext cx="5100857" cy="5212486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171E7FF-2DBC-4D0D-B5C6-84FEB9668C4B}"/>
              </a:ext>
            </a:extLst>
          </p:cNvPr>
          <p:cNvSpPr txBox="1"/>
          <p:nvPr/>
        </p:nvSpPr>
        <p:spPr>
          <a:xfrm>
            <a:off x="3615158" y="438713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demand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1B2274D-3758-63FC-264F-05874C50E8C6}"/>
              </a:ext>
            </a:extLst>
          </p:cNvPr>
          <p:cNvCxnSpPr>
            <a:cxnSpLocks/>
          </p:cNvCxnSpPr>
          <p:nvPr/>
        </p:nvCxnSpPr>
        <p:spPr>
          <a:xfrm flipV="1">
            <a:off x="1070086" y="3858303"/>
            <a:ext cx="7696200" cy="2321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CC1261-3935-08EC-5F51-E8C5FD381B9E}"/>
                  </a:ext>
                </a:extLst>
              </p:cNvPr>
              <p:cNvSpPr txBox="1"/>
              <p:nvPr/>
            </p:nvSpPr>
            <p:spPr>
              <a:xfrm>
                <a:off x="228600" y="3708400"/>
                <a:ext cx="708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CC1261-3935-08EC-5F51-E8C5FD381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708400"/>
                <a:ext cx="708660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52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8" grpId="0"/>
      <p:bldP spid="18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>
            <a:cxnSpLocks/>
          </p:cNvCxnSpPr>
          <p:nvPr/>
        </p:nvCxnSpPr>
        <p:spPr>
          <a:xfrm>
            <a:off x="1600200" y="577126"/>
            <a:ext cx="6705600" cy="5281871"/>
          </a:xfrm>
          <a:prstGeom prst="line">
            <a:avLst/>
          </a:prstGeom>
          <a:ln w="2540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1066800" y="469552"/>
            <a:ext cx="0" cy="57143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1066800" y="6171733"/>
            <a:ext cx="7660911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19300" y="404078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demand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EB8860C-C1BF-4D02-92A5-9377287D655C}"/>
              </a:ext>
            </a:extLst>
          </p:cNvPr>
          <p:cNvCxnSpPr>
            <a:cxnSpLocks/>
          </p:cNvCxnSpPr>
          <p:nvPr/>
        </p:nvCxnSpPr>
        <p:spPr>
          <a:xfrm>
            <a:off x="3281143" y="578714"/>
            <a:ext cx="5100857" cy="5212486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171E7FF-2DBC-4D0D-B5C6-84FEB9668C4B}"/>
              </a:ext>
            </a:extLst>
          </p:cNvPr>
          <p:cNvSpPr txBox="1"/>
          <p:nvPr/>
        </p:nvSpPr>
        <p:spPr>
          <a:xfrm>
            <a:off x="3615158" y="438713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demand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E89638D-1A50-4C8B-9089-42E1A62AC1E1}"/>
              </a:ext>
            </a:extLst>
          </p:cNvPr>
          <p:cNvCxnSpPr>
            <a:cxnSpLocks/>
          </p:cNvCxnSpPr>
          <p:nvPr/>
        </p:nvCxnSpPr>
        <p:spPr>
          <a:xfrm flipV="1">
            <a:off x="1070086" y="3858303"/>
            <a:ext cx="7696200" cy="2321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81039A-BC4C-4F3F-84C7-0DDCDF13EE84}"/>
              </a:ext>
            </a:extLst>
          </p:cNvPr>
          <p:cNvCxnSpPr>
            <a:cxnSpLocks/>
          </p:cNvCxnSpPr>
          <p:nvPr/>
        </p:nvCxnSpPr>
        <p:spPr>
          <a:xfrm>
            <a:off x="5773730" y="3868323"/>
            <a:ext cx="0" cy="23022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8010FD-C1F8-4CD4-BF4D-0BBE30AB629A}"/>
              </a:ext>
            </a:extLst>
          </p:cNvPr>
          <p:cNvCxnSpPr>
            <a:cxnSpLocks/>
          </p:cNvCxnSpPr>
          <p:nvPr/>
        </p:nvCxnSpPr>
        <p:spPr>
          <a:xfrm>
            <a:off x="6498153" y="3865152"/>
            <a:ext cx="0" cy="230070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4997407D-B8F9-1486-27F8-3B4CD0CF51BF}"/>
              </a:ext>
            </a:extLst>
          </p:cNvPr>
          <p:cNvSpPr/>
          <p:nvPr/>
        </p:nvSpPr>
        <p:spPr>
          <a:xfrm rot="5400000">
            <a:off x="6006549" y="5991377"/>
            <a:ext cx="254395" cy="72003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C4AF8E-4388-6119-7CCA-591E651E4E9C}"/>
              </a:ext>
            </a:extLst>
          </p:cNvPr>
          <p:cNvSpPr txBox="1"/>
          <p:nvPr/>
        </p:nvSpPr>
        <p:spPr>
          <a:xfrm>
            <a:off x="5432809" y="6423660"/>
            <a:ext cx="154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Misprediction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E16DD9-ED69-8977-D5AD-9316CA177DD5}"/>
              </a:ext>
            </a:extLst>
          </p:cNvPr>
          <p:cNvSpPr txBox="1"/>
          <p:nvPr/>
        </p:nvSpPr>
        <p:spPr>
          <a:xfrm>
            <a:off x="1038037" y="6137212"/>
            <a:ext cx="320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 1 borrowing probability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43661A-82E8-3A36-F4E3-4E8134BCFCDF}"/>
              </a:ext>
            </a:extLst>
          </p:cNvPr>
          <p:cNvSpPr txBox="1"/>
          <p:nvPr/>
        </p:nvSpPr>
        <p:spPr>
          <a:xfrm rot="16200000">
            <a:off x="74641" y="5332488"/>
            <a:ext cx="163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Period 2 debt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2263D5-B2BB-696A-0B14-F6797518A1D4}"/>
                  </a:ext>
                </a:extLst>
              </p:cNvPr>
              <p:cNvSpPr txBox="1"/>
              <p:nvPr/>
            </p:nvSpPr>
            <p:spPr>
              <a:xfrm>
                <a:off x="228600" y="3708400"/>
                <a:ext cx="708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2263D5-B2BB-696A-0B14-F6797518A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708400"/>
                <a:ext cx="708660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66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4" grpId="0"/>
      <p:bldP spid="20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>
            <a:cxnSpLocks/>
          </p:cNvCxnSpPr>
          <p:nvPr/>
        </p:nvCxnSpPr>
        <p:spPr>
          <a:xfrm>
            <a:off x="1600200" y="577126"/>
            <a:ext cx="6705600" cy="5281871"/>
          </a:xfrm>
          <a:prstGeom prst="line">
            <a:avLst/>
          </a:prstGeom>
          <a:ln w="2540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1066800" y="469552"/>
            <a:ext cx="0" cy="57143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1066800" y="6171733"/>
            <a:ext cx="7660911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19300" y="404078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demand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623692-3D63-984B-89B1-E6F0D6A8CA7C}"/>
              </a:ext>
            </a:extLst>
          </p:cNvPr>
          <p:cNvCxnSpPr>
            <a:cxnSpLocks/>
          </p:cNvCxnSpPr>
          <p:nvPr/>
        </p:nvCxnSpPr>
        <p:spPr>
          <a:xfrm>
            <a:off x="1600200" y="2143679"/>
            <a:ext cx="6629400" cy="3796177"/>
          </a:xfrm>
          <a:prstGeom prst="line">
            <a:avLst/>
          </a:prstGeom>
          <a:ln w="254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8EA303-EBE0-B948-B764-900467180349}"/>
              </a:ext>
            </a:extLst>
          </p:cNvPr>
          <p:cNvSpPr txBox="1"/>
          <p:nvPr/>
        </p:nvSpPr>
        <p:spPr>
          <a:xfrm>
            <a:off x="1533289" y="1579562"/>
            <a:ext cx="1199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demand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672F1-E4A4-39EF-0F70-1C319C29C517}"/>
              </a:ext>
            </a:extLst>
          </p:cNvPr>
          <p:cNvSpPr txBox="1"/>
          <p:nvPr/>
        </p:nvSpPr>
        <p:spPr>
          <a:xfrm>
            <a:off x="1038037" y="6137212"/>
            <a:ext cx="320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 1 borrowing probability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5B75D1-AF28-B5DD-81BD-BAE8890BA104}"/>
              </a:ext>
            </a:extLst>
          </p:cNvPr>
          <p:cNvSpPr txBox="1"/>
          <p:nvPr/>
        </p:nvSpPr>
        <p:spPr>
          <a:xfrm rot="16200000">
            <a:off x="74641" y="5332488"/>
            <a:ext cx="163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Period 2 debt</a:t>
            </a:r>
          </a:p>
        </p:txBody>
      </p:sp>
    </p:spTree>
    <p:extLst>
      <p:ext uri="{BB962C8B-B14F-4D97-AF65-F5344CB8AC3E}">
        <p14:creationId xmlns:p14="http://schemas.microsoft.com/office/powerpoint/2010/main" val="216210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>
            <a:cxnSpLocks/>
          </p:cNvCxnSpPr>
          <p:nvPr/>
        </p:nvCxnSpPr>
        <p:spPr>
          <a:xfrm>
            <a:off x="1600200" y="577126"/>
            <a:ext cx="6705600" cy="5281871"/>
          </a:xfrm>
          <a:prstGeom prst="line">
            <a:avLst/>
          </a:prstGeom>
          <a:ln w="2540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1066800" y="469552"/>
            <a:ext cx="0" cy="57143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1066800" y="6171733"/>
            <a:ext cx="7660911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19300" y="404078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demand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623692-3D63-984B-89B1-E6F0D6A8CA7C}"/>
              </a:ext>
            </a:extLst>
          </p:cNvPr>
          <p:cNvCxnSpPr>
            <a:cxnSpLocks/>
          </p:cNvCxnSpPr>
          <p:nvPr/>
        </p:nvCxnSpPr>
        <p:spPr>
          <a:xfrm>
            <a:off x="1600200" y="2143679"/>
            <a:ext cx="6629400" cy="3796177"/>
          </a:xfrm>
          <a:prstGeom prst="line">
            <a:avLst/>
          </a:prstGeom>
          <a:ln w="254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8EA303-EBE0-B948-B764-900467180349}"/>
              </a:ext>
            </a:extLst>
          </p:cNvPr>
          <p:cNvSpPr txBox="1"/>
          <p:nvPr/>
        </p:nvSpPr>
        <p:spPr>
          <a:xfrm>
            <a:off x="1533289" y="1579562"/>
            <a:ext cx="1199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demand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276A09-D7AD-D847-A182-1A2C78528020}"/>
              </a:ext>
            </a:extLst>
          </p:cNvPr>
          <p:cNvCxnSpPr>
            <a:cxnSpLocks/>
          </p:cNvCxnSpPr>
          <p:nvPr/>
        </p:nvCxnSpPr>
        <p:spPr>
          <a:xfrm flipV="1">
            <a:off x="1070086" y="3858303"/>
            <a:ext cx="7696200" cy="2321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036ECD-B18B-994C-8463-64B2581E64E6}"/>
              </a:ext>
            </a:extLst>
          </p:cNvPr>
          <p:cNvCxnSpPr>
            <a:cxnSpLocks/>
          </p:cNvCxnSpPr>
          <p:nvPr/>
        </p:nvCxnSpPr>
        <p:spPr>
          <a:xfrm>
            <a:off x="1069632" y="2586821"/>
            <a:ext cx="7670437" cy="617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D20A61F-2855-2144-8277-4FB898EF7798}"/>
              </a:ext>
            </a:extLst>
          </p:cNvPr>
          <p:cNvSpPr txBox="1"/>
          <p:nvPr/>
        </p:nvSpPr>
        <p:spPr>
          <a:xfrm>
            <a:off x="-193967" y="2909163"/>
            <a:ext cx="112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$100 incentive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939C2879-6EA7-4E73-BEEE-6C0181657B41}"/>
              </a:ext>
            </a:extLst>
          </p:cNvPr>
          <p:cNvSpPr/>
          <p:nvPr/>
        </p:nvSpPr>
        <p:spPr>
          <a:xfrm rot="10800000">
            <a:off x="771232" y="2586820"/>
            <a:ext cx="219367" cy="127833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62F99B-C832-3AD0-C2E9-14F91D8BF55B}"/>
              </a:ext>
            </a:extLst>
          </p:cNvPr>
          <p:cNvSpPr txBox="1"/>
          <p:nvPr/>
        </p:nvSpPr>
        <p:spPr>
          <a:xfrm>
            <a:off x="1038037" y="6137212"/>
            <a:ext cx="320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 1 borrowing probability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824DE1-4E34-8415-FC6D-A2F1C283AF5F}"/>
              </a:ext>
            </a:extLst>
          </p:cNvPr>
          <p:cNvSpPr txBox="1"/>
          <p:nvPr/>
        </p:nvSpPr>
        <p:spPr>
          <a:xfrm rot="16200000">
            <a:off x="74641" y="5332488"/>
            <a:ext cx="163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Period 2 debt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498D16-267E-C34D-688C-5468A97CEF3E}"/>
                  </a:ext>
                </a:extLst>
              </p:cNvPr>
              <p:cNvSpPr txBox="1"/>
              <p:nvPr/>
            </p:nvSpPr>
            <p:spPr>
              <a:xfrm>
                <a:off x="228600" y="3708400"/>
                <a:ext cx="708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498D16-267E-C34D-688C-5468A97CE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708400"/>
                <a:ext cx="708660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7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7CD2ADB-FFA7-4B25-A316-B58645527581}"/>
              </a:ext>
            </a:extLst>
          </p:cNvPr>
          <p:cNvSpPr/>
          <p:nvPr/>
        </p:nvSpPr>
        <p:spPr>
          <a:xfrm>
            <a:off x="1067745" y="2587175"/>
            <a:ext cx="4706350" cy="1295661"/>
          </a:xfrm>
          <a:custGeom>
            <a:avLst/>
            <a:gdLst>
              <a:gd name="connsiteX0" fmla="*/ 0 w 5054600"/>
              <a:gd name="connsiteY0" fmla="*/ 1148080 h 1148080"/>
              <a:gd name="connsiteX1" fmla="*/ 5080 w 5054600"/>
              <a:gd name="connsiteY1" fmla="*/ 0 h 1148080"/>
              <a:gd name="connsiteX2" fmla="*/ 3505200 w 5054600"/>
              <a:gd name="connsiteY2" fmla="*/ 0 h 1148080"/>
              <a:gd name="connsiteX3" fmla="*/ 5054600 w 5054600"/>
              <a:gd name="connsiteY3" fmla="*/ 1137920 h 1148080"/>
              <a:gd name="connsiteX4" fmla="*/ 0 w 5054600"/>
              <a:gd name="connsiteY4" fmla="*/ 1148080 h 1148080"/>
              <a:gd name="connsiteX0" fmla="*/ 0 w 5054600"/>
              <a:gd name="connsiteY0" fmla="*/ 1227900 h 1227900"/>
              <a:gd name="connsiteX1" fmla="*/ 5080 w 5054600"/>
              <a:gd name="connsiteY1" fmla="*/ 0 h 1227900"/>
              <a:gd name="connsiteX2" fmla="*/ 3505200 w 5054600"/>
              <a:gd name="connsiteY2" fmla="*/ 0 h 1227900"/>
              <a:gd name="connsiteX3" fmla="*/ 5054600 w 5054600"/>
              <a:gd name="connsiteY3" fmla="*/ 1137920 h 1227900"/>
              <a:gd name="connsiteX4" fmla="*/ 0 w 5054600"/>
              <a:gd name="connsiteY4" fmla="*/ 1227900 h 1227900"/>
              <a:gd name="connsiteX0" fmla="*/ 1856 w 5056456"/>
              <a:gd name="connsiteY0" fmla="*/ 1302931 h 1302931"/>
              <a:gd name="connsiteX1" fmla="*/ 362 w 5056456"/>
              <a:gd name="connsiteY1" fmla="*/ 0 h 1302931"/>
              <a:gd name="connsiteX2" fmla="*/ 3507056 w 5056456"/>
              <a:gd name="connsiteY2" fmla="*/ 75031 h 1302931"/>
              <a:gd name="connsiteX3" fmla="*/ 5056456 w 5056456"/>
              <a:gd name="connsiteY3" fmla="*/ 1212951 h 1302931"/>
              <a:gd name="connsiteX4" fmla="*/ 1856 w 5056456"/>
              <a:gd name="connsiteY4" fmla="*/ 1302931 h 1302931"/>
              <a:gd name="connsiteX0" fmla="*/ 1856 w 5056456"/>
              <a:gd name="connsiteY0" fmla="*/ 1302931 h 1302931"/>
              <a:gd name="connsiteX1" fmla="*/ 362 w 5056456"/>
              <a:gd name="connsiteY1" fmla="*/ 0 h 1302931"/>
              <a:gd name="connsiteX2" fmla="*/ 3186573 w 5056456"/>
              <a:gd name="connsiteY2" fmla="*/ 4789 h 1302931"/>
              <a:gd name="connsiteX3" fmla="*/ 5056456 w 5056456"/>
              <a:gd name="connsiteY3" fmla="*/ 1212951 h 1302931"/>
              <a:gd name="connsiteX4" fmla="*/ 1856 w 5056456"/>
              <a:gd name="connsiteY4" fmla="*/ 1302931 h 1302931"/>
              <a:gd name="connsiteX0" fmla="*/ 1856 w 4872383"/>
              <a:gd name="connsiteY0" fmla="*/ 1302931 h 1302931"/>
              <a:gd name="connsiteX1" fmla="*/ 362 w 4872383"/>
              <a:gd name="connsiteY1" fmla="*/ 0 h 1302931"/>
              <a:gd name="connsiteX2" fmla="*/ 3186573 w 4872383"/>
              <a:gd name="connsiteY2" fmla="*/ 4789 h 1302931"/>
              <a:gd name="connsiteX3" fmla="*/ 4872383 w 4872383"/>
              <a:gd name="connsiteY3" fmla="*/ 1287983 h 1302931"/>
              <a:gd name="connsiteX4" fmla="*/ 1856 w 4872383"/>
              <a:gd name="connsiteY4" fmla="*/ 1302931 h 130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2383" h="1302931">
                <a:moveTo>
                  <a:pt x="1856" y="1302931"/>
                </a:moveTo>
                <a:cubicBezTo>
                  <a:pt x="3549" y="920238"/>
                  <a:pt x="-1331" y="382693"/>
                  <a:pt x="362" y="0"/>
                </a:cubicBezTo>
                <a:lnTo>
                  <a:pt x="3186573" y="4789"/>
                </a:lnTo>
                <a:lnTo>
                  <a:pt x="4872383" y="1287983"/>
                </a:lnTo>
                <a:lnTo>
                  <a:pt x="1856" y="1302931"/>
                </a:lnTo>
                <a:close/>
              </a:path>
            </a:pathLst>
          </a:custGeom>
          <a:pattFill prst="wdUp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1600200" y="577126"/>
            <a:ext cx="6705600" cy="5281871"/>
          </a:xfrm>
          <a:prstGeom prst="line">
            <a:avLst/>
          </a:prstGeom>
          <a:ln w="2540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1066800" y="469552"/>
            <a:ext cx="0" cy="57143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1066800" y="6171733"/>
            <a:ext cx="7660911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19300" y="404078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demand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623692-3D63-984B-89B1-E6F0D6A8CA7C}"/>
              </a:ext>
            </a:extLst>
          </p:cNvPr>
          <p:cNvCxnSpPr>
            <a:cxnSpLocks/>
          </p:cNvCxnSpPr>
          <p:nvPr/>
        </p:nvCxnSpPr>
        <p:spPr>
          <a:xfrm>
            <a:off x="1600200" y="2143679"/>
            <a:ext cx="6629400" cy="3796177"/>
          </a:xfrm>
          <a:prstGeom prst="line">
            <a:avLst/>
          </a:prstGeom>
          <a:ln w="254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8EA303-EBE0-B948-B764-900467180349}"/>
              </a:ext>
            </a:extLst>
          </p:cNvPr>
          <p:cNvSpPr txBox="1"/>
          <p:nvPr/>
        </p:nvSpPr>
        <p:spPr>
          <a:xfrm>
            <a:off x="1533289" y="1579562"/>
            <a:ext cx="1199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demand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276A09-D7AD-D847-A182-1A2C78528020}"/>
              </a:ext>
            </a:extLst>
          </p:cNvPr>
          <p:cNvCxnSpPr>
            <a:cxnSpLocks/>
          </p:cNvCxnSpPr>
          <p:nvPr/>
        </p:nvCxnSpPr>
        <p:spPr>
          <a:xfrm flipV="1">
            <a:off x="1070086" y="3858303"/>
            <a:ext cx="7696200" cy="2321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036ECD-B18B-994C-8463-64B2581E64E6}"/>
              </a:ext>
            </a:extLst>
          </p:cNvPr>
          <p:cNvCxnSpPr>
            <a:cxnSpLocks/>
          </p:cNvCxnSpPr>
          <p:nvPr/>
        </p:nvCxnSpPr>
        <p:spPr>
          <a:xfrm>
            <a:off x="1069632" y="2586821"/>
            <a:ext cx="7670437" cy="617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2ABCA1-BA2E-7A47-8A86-75118628E3BD}"/>
              </a:ext>
            </a:extLst>
          </p:cNvPr>
          <p:cNvCxnSpPr>
            <a:cxnSpLocks/>
          </p:cNvCxnSpPr>
          <p:nvPr/>
        </p:nvCxnSpPr>
        <p:spPr>
          <a:xfrm>
            <a:off x="5773730" y="3868323"/>
            <a:ext cx="0" cy="23022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ight Brace 39">
            <a:extLst>
              <a:ext uri="{FF2B5EF4-FFF2-40B4-BE49-F238E27FC236}">
                <a16:creationId xmlns:a16="http://schemas.microsoft.com/office/drawing/2014/main" id="{939C2879-6EA7-4E73-BEEE-6C0181657B41}"/>
              </a:ext>
            </a:extLst>
          </p:cNvPr>
          <p:cNvSpPr/>
          <p:nvPr/>
        </p:nvSpPr>
        <p:spPr>
          <a:xfrm rot="10800000">
            <a:off x="771232" y="2586820"/>
            <a:ext cx="219367" cy="127833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8BB96E-F9A6-4F3A-8405-BAB21C6EBB6B}"/>
              </a:ext>
            </a:extLst>
          </p:cNvPr>
          <p:cNvCxnSpPr>
            <a:cxnSpLocks/>
          </p:cNvCxnSpPr>
          <p:nvPr/>
        </p:nvCxnSpPr>
        <p:spPr>
          <a:xfrm>
            <a:off x="4143474" y="2586821"/>
            <a:ext cx="0" cy="359074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837859-FCB6-4E49-AB9E-A310B8FFFB9D}"/>
              </a:ext>
            </a:extLst>
          </p:cNvPr>
          <p:cNvSpPr txBox="1"/>
          <p:nvPr/>
        </p:nvSpPr>
        <p:spPr>
          <a:xfrm>
            <a:off x="4160304" y="2350350"/>
            <a:ext cx="237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74F801-A735-4919-9CAF-97A25C607BD7}"/>
              </a:ext>
            </a:extLst>
          </p:cNvPr>
          <p:cNvSpPr txBox="1"/>
          <p:nvPr/>
        </p:nvSpPr>
        <p:spPr>
          <a:xfrm>
            <a:off x="5764530" y="3613976"/>
            <a:ext cx="237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EE93AF-3193-4D15-9346-003F31899B0E}"/>
              </a:ext>
            </a:extLst>
          </p:cNvPr>
          <p:cNvSpPr txBox="1"/>
          <p:nvPr/>
        </p:nvSpPr>
        <p:spPr>
          <a:xfrm>
            <a:off x="1150284" y="3885037"/>
            <a:ext cx="237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6CC179-D6E1-465F-96B7-95AB4F3EAD29}"/>
              </a:ext>
            </a:extLst>
          </p:cNvPr>
          <p:cNvSpPr txBox="1"/>
          <p:nvPr/>
        </p:nvSpPr>
        <p:spPr>
          <a:xfrm>
            <a:off x="1133712" y="2310212"/>
            <a:ext cx="237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C7974FCB-9EE5-410A-B83E-1F21D4E08E66}"/>
              </a:ext>
            </a:extLst>
          </p:cNvPr>
          <p:cNvSpPr/>
          <p:nvPr/>
        </p:nvSpPr>
        <p:spPr>
          <a:xfrm rot="5400000">
            <a:off x="4845642" y="5550505"/>
            <a:ext cx="254395" cy="160177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A7A98C-108D-3CA7-5C31-4F1B06CFBEA2}"/>
              </a:ext>
            </a:extLst>
          </p:cNvPr>
          <p:cNvSpPr txBox="1"/>
          <p:nvPr/>
        </p:nvSpPr>
        <p:spPr>
          <a:xfrm>
            <a:off x="3735925" y="6412468"/>
            <a:ext cx="262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incentive effect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C6D3CA-EA74-9DEB-5863-A1692E75127B}"/>
              </a:ext>
            </a:extLst>
          </p:cNvPr>
          <p:cNvSpPr txBox="1"/>
          <p:nvPr/>
        </p:nvSpPr>
        <p:spPr>
          <a:xfrm>
            <a:off x="1038037" y="6137212"/>
            <a:ext cx="320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 1 borrowing probability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AC653E-48FF-EDA0-548C-091BFC0EDCB2}"/>
              </a:ext>
            </a:extLst>
          </p:cNvPr>
          <p:cNvSpPr txBox="1"/>
          <p:nvPr/>
        </p:nvSpPr>
        <p:spPr>
          <a:xfrm rot="16200000">
            <a:off x="74641" y="5332488"/>
            <a:ext cx="163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Period 2 debt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E920C-D847-1B47-C5FB-34D84152CA78}"/>
              </a:ext>
            </a:extLst>
          </p:cNvPr>
          <p:cNvSpPr txBox="1"/>
          <p:nvPr/>
        </p:nvSpPr>
        <p:spPr>
          <a:xfrm>
            <a:off x="-193967" y="2909163"/>
            <a:ext cx="112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$100 incentive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FFAA2A-9D01-93A2-704E-F1E1C8E00893}"/>
                  </a:ext>
                </a:extLst>
              </p:cNvPr>
              <p:cNvSpPr txBox="1"/>
              <p:nvPr/>
            </p:nvSpPr>
            <p:spPr>
              <a:xfrm>
                <a:off x="228600" y="3708400"/>
                <a:ext cx="708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FFAA2A-9D01-93A2-704E-F1E1C8E00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708400"/>
                <a:ext cx="708660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82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20" grpId="0"/>
      <p:bldP spid="21" grpId="0"/>
      <p:bldP spid="23" grpId="0"/>
      <p:bldP spid="24" grpId="0"/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6679F12-37CB-4FF1-A13E-8DCF0473E694}"/>
              </a:ext>
            </a:extLst>
          </p:cNvPr>
          <p:cNvSpPr/>
          <p:nvPr/>
        </p:nvSpPr>
        <p:spPr>
          <a:xfrm>
            <a:off x="4140674" y="2588456"/>
            <a:ext cx="1632760" cy="1941376"/>
          </a:xfrm>
          <a:custGeom>
            <a:avLst/>
            <a:gdLst>
              <a:gd name="connsiteX0" fmla="*/ 0 w 1540933"/>
              <a:gd name="connsiteY0" fmla="*/ 0 h 1579033"/>
              <a:gd name="connsiteX1" fmla="*/ 12700 w 1540933"/>
              <a:gd name="connsiteY1" fmla="*/ 787400 h 1579033"/>
              <a:gd name="connsiteX2" fmla="*/ 1540933 w 1540933"/>
              <a:gd name="connsiteY2" fmla="*/ 1579033 h 1579033"/>
              <a:gd name="connsiteX3" fmla="*/ 1540933 w 1540933"/>
              <a:gd name="connsiteY3" fmla="*/ 1126066 h 1579033"/>
              <a:gd name="connsiteX4" fmla="*/ 0 w 1540933"/>
              <a:gd name="connsiteY4" fmla="*/ 0 h 1579033"/>
              <a:gd name="connsiteX0" fmla="*/ 0 w 1540933"/>
              <a:gd name="connsiteY0" fmla="*/ 0 h 1716416"/>
              <a:gd name="connsiteX1" fmla="*/ 12700 w 1540933"/>
              <a:gd name="connsiteY1" fmla="*/ 787400 h 1716416"/>
              <a:gd name="connsiteX2" fmla="*/ 1528906 w 1540933"/>
              <a:gd name="connsiteY2" fmla="*/ 1716416 h 1716416"/>
              <a:gd name="connsiteX3" fmla="*/ 1540933 w 1540933"/>
              <a:gd name="connsiteY3" fmla="*/ 1126066 h 1716416"/>
              <a:gd name="connsiteX4" fmla="*/ 0 w 1540933"/>
              <a:gd name="connsiteY4" fmla="*/ 0 h 1716416"/>
              <a:gd name="connsiteX0" fmla="*/ 0 w 1533415"/>
              <a:gd name="connsiteY0" fmla="*/ 0 h 1716416"/>
              <a:gd name="connsiteX1" fmla="*/ 12700 w 1533415"/>
              <a:gd name="connsiteY1" fmla="*/ 787400 h 1716416"/>
              <a:gd name="connsiteX2" fmla="*/ 1528906 w 1533415"/>
              <a:gd name="connsiteY2" fmla="*/ 1716416 h 1716416"/>
              <a:gd name="connsiteX3" fmla="*/ 1533415 w 1533415"/>
              <a:gd name="connsiteY3" fmla="*/ 1097999 h 1716416"/>
              <a:gd name="connsiteX4" fmla="*/ 0 w 1533415"/>
              <a:gd name="connsiteY4" fmla="*/ 0 h 1716416"/>
              <a:gd name="connsiteX0" fmla="*/ 12858 w 1546273"/>
              <a:gd name="connsiteY0" fmla="*/ 0 h 1716416"/>
              <a:gd name="connsiteX1" fmla="*/ 0 w 1546273"/>
              <a:gd name="connsiteY1" fmla="*/ 850921 h 1716416"/>
              <a:gd name="connsiteX2" fmla="*/ 1541764 w 1546273"/>
              <a:gd name="connsiteY2" fmla="*/ 1716416 h 1716416"/>
              <a:gd name="connsiteX3" fmla="*/ 1546273 w 1546273"/>
              <a:gd name="connsiteY3" fmla="*/ 1097999 h 1716416"/>
              <a:gd name="connsiteX4" fmla="*/ 12858 w 1546273"/>
              <a:gd name="connsiteY4" fmla="*/ 0 h 1716416"/>
              <a:gd name="connsiteX0" fmla="*/ 3837 w 1546273"/>
              <a:gd name="connsiteY0" fmla="*/ 0 h 1806527"/>
              <a:gd name="connsiteX1" fmla="*/ 0 w 1546273"/>
              <a:gd name="connsiteY1" fmla="*/ 941032 h 1806527"/>
              <a:gd name="connsiteX2" fmla="*/ 1541764 w 1546273"/>
              <a:gd name="connsiteY2" fmla="*/ 1806527 h 1806527"/>
              <a:gd name="connsiteX3" fmla="*/ 1546273 w 1546273"/>
              <a:gd name="connsiteY3" fmla="*/ 1188110 h 1806527"/>
              <a:gd name="connsiteX4" fmla="*/ 3837 w 1546273"/>
              <a:gd name="connsiteY4" fmla="*/ 0 h 180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6273" h="1806527">
                <a:moveTo>
                  <a:pt x="3837" y="0"/>
                </a:moveTo>
                <a:lnTo>
                  <a:pt x="0" y="941032"/>
                </a:lnTo>
                <a:lnTo>
                  <a:pt x="1541764" y="1806527"/>
                </a:lnTo>
                <a:lnTo>
                  <a:pt x="1546273" y="1188110"/>
                </a:lnTo>
                <a:lnTo>
                  <a:pt x="3837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1600200" y="577126"/>
            <a:ext cx="6705600" cy="5281871"/>
          </a:xfrm>
          <a:prstGeom prst="line">
            <a:avLst/>
          </a:prstGeom>
          <a:ln w="2540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1066800" y="469552"/>
            <a:ext cx="0" cy="57143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1066800" y="6171733"/>
            <a:ext cx="7660911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19300" y="404078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demand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623692-3D63-984B-89B1-E6F0D6A8CA7C}"/>
              </a:ext>
            </a:extLst>
          </p:cNvPr>
          <p:cNvCxnSpPr>
            <a:cxnSpLocks/>
          </p:cNvCxnSpPr>
          <p:nvPr/>
        </p:nvCxnSpPr>
        <p:spPr>
          <a:xfrm>
            <a:off x="1600200" y="2143679"/>
            <a:ext cx="6629400" cy="3796177"/>
          </a:xfrm>
          <a:prstGeom prst="line">
            <a:avLst/>
          </a:prstGeom>
          <a:ln w="254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8EA303-EBE0-B948-B764-900467180349}"/>
              </a:ext>
            </a:extLst>
          </p:cNvPr>
          <p:cNvSpPr txBox="1"/>
          <p:nvPr/>
        </p:nvSpPr>
        <p:spPr>
          <a:xfrm>
            <a:off x="1533289" y="1579562"/>
            <a:ext cx="1199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demand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276A09-D7AD-D847-A182-1A2C78528020}"/>
              </a:ext>
            </a:extLst>
          </p:cNvPr>
          <p:cNvCxnSpPr>
            <a:cxnSpLocks/>
          </p:cNvCxnSpPr>
          <p:nvPr/>
        </p:nvCxnSpPr>
        <p:spPr>
          <a:xfrm flipV="1">
            <a:off x="1070086" y="3858303"/>
            <a:ext cx="7696200" cy="2321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036ECD-B18B-994C-8463-64B2581E64E6}"/>
              </a:ext>
            </a:extLst>
          </p:cNvPr>
          <p:cNvCxnSpPr>
            <a:cxnSpLocks/>
          </p:cNvCxnSpPr>
          <p:nvPr/>
        </p:nvCxnSpPr>
        <p:spPr>
          <a:xfrm>
            <a:off x="1069632" y="2586821"/>
            <a:ext cx="7670437" cy="617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2ABCA1-BA2E-7A47-8A86-75118628E3BD}"/>
              </a:ext>
            </a:extLst>
          </p:cNvPr>
          <p:cNvCxnSpPr>
            <a:cxnSpLocks/>
          </p:cNvCxnSpPr>
          <p:nvPr/>
        </p:nvCxnSpPr>
        <p:spPr>
          <a:xfrm>
            <a:off x="5773730" y="3868323"/>
            <a:ext cx="0" cy="23022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ight Brace 39">
            <a:extLst>
              <a:ext uri="{FF2B5EF4-FFF2-40B4-BE49-F238E27FC236}">
                <a16:creationId xmlns:a16="http://schemas.microsoft.com/office/drawing/2014/main" id="{939C2879-6EA7-4E73-BEEE-6C0181657B41}"/>
              </a:ext>
            </a:extLst>
          </p:cNvPr>
          <p:cNvSpPr/>
          <p:nvPr/>
        </p:nvSpPr>
        <p:spPr>
          <a:xfrm rot="10800000">
            <a:off x="771232" y="2586820"/>
            <a:ext cx="219367" cy="127833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8BB96E-F9A6-4F3A-8405-BAB21C6EBB6B}"/>
              </a:ext>
            </a:extLst>
          </p:cNvPr>
          <p:cNvCxnSpPr>
            <a:cxnSpLocks/>
          </p:cNvCxnSpPr>
          <p:nvPr/>
        </p:nvCxnSpPr>
        <p:spPr>
          <a:xfrm>
            <a:off x="4143474" y="2586821"/>
            <a:ext cx="0" cy="359074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50287F-10DC-4CE2-BF22-DEC940B5303C}"/>
              </a:ext>
            </a:extLst>
          </p:cNvPr>
          <p:cNvSpPr txBox="1"/>
          <p:nvPr/>
        </p:nvSpPr>
        <p:spPr>
          <a:xfrm>
            <a:off x="4160304" y="2350350"/>
            <a:ext cx="237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7399DB-C4F6-4CF4-BB8A-01B87483AAE8}"/>
              </a:ext>
            </a:extLst>
          </p:cNvPr>
          <p:cNvSpPr txBox="1"/>
          <p:nvPr/>
        </p:nvSpPr>
        <p:spPr>
          <a:xfrm>
            <a:off x="5764530" y="3613976"/>
            <a:ext cx="237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DFCD4-2DE9-4D16-80C8-AA0BFCF6C658}"/>
              </a:ext>
            </a:extLst>
          </p:cNvPr>
          <p:cNvSpPr txBox="1"/>
          <p:nvPr/>
        </p:nvSpPr>
        <p:spPr>
          <a:xfrm>
            <a:off x="5587031" y="4455418"/>
            <a:ext cx="237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740CA0-73F6-4CB4-BEAF-A6F899F1682C}"/>
              </a:ext>
            </a:extLst>
          </p:cNvPr>
          <p:cNvSpPr txBox="1"/>
          <p:nvPr/>
        </p:nvSpPr>
        <p:spPr>
          <a:xfrm>
            <a:off x="4169292" y="3369528"/>
            <a:ext cx="237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11C03F-2094-DC2B-C60C-FF696E36766B}"/>
              </a:ext>
            </a:extLst>
          </p:cNvPr>
          <p:cNvSpPr txBox="1"/>
          <p:nvPr/>
        </p:nvSpPr>
        <p:spPr>
          <a:xfrm>
            <a:off x="1038037" y="6137212"/>
            <a:ext cx="320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 1 borrowing probability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A56557-ED4E-308D-FA32-3D03AB7DE2B9}"/>
              </a:ext>
            </a:extLst>
          </p:cNvPr>
          <p:cNvSpPr txBox="1"/>
          <p:nvPr/>
        </p:nvSpPr>
        <p:spPr>
          <a:xfrm rot="16200000">
            <a:off x="74641" y="5332488"/>
            <a:ext cx="163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Period 2 debt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28457923-86CA-6A51-123D-728720F016D7}"/>
              </a:ext>
            </a:extLst>
          </p:cNvPr>
          <p:cNvSpPr/>
          <p:nvPr/>
        </p:nvSpPr>
        <p:spPr>
          <a:xfrm rot="5400000">
            <a:off x="4845642" y="5550505"/>
            <a:ext cx="254395" cy="160177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695B7B-DFCB-953D-672A-A0FAF9060B53}"/>
              </a:ext>
            </a:extLst>
          </p:cNvPr>
          <p:cNvSpPr txBox="1"/>
          <p:nvPr/>
        </p:nvSpPr>
        <p:spPr>
          <a:xfrm>
            <a:off x="3735925" y="6412468"/>
            <a:ext cx="262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incentive effect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51D4F0-33AE-954A-8EC0-1AA9DC427E52}"/>
              </a:ext>
            </a:extLst>
          </p:cNvPr>
          <p:cNvSpPr txBox="1"/>
          <p:nvPr/>
        </p:nvSpPr>
        <p:spPr>
          <a:xfrm>
            <a:off x="-193967" y="2909163"/>
            <a:ext cx="112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$100 incentive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791FDD5-9FB7-BF83-08CB-C25B47F529A2}"/>
                  </a:ext>
                </a:extLst>
              </p:cNvPr>
              <p:cNvSpPr txBox="1"/>
              <p:nvPr/>
            </p:nvSpPr>
            <p:spPr>
              <a:xfrm>
                <a:off x="228600" y="3708400"/>
                <a:ext cx="708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791FDD5-9FB7-BF83-08CB-C25B47F52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708400"/>
                <a:ext cx="708660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16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20" grpId="0"/>
      <p:bldP spid="21" grpId="0"/>
      <p:bldP spid="23" grpId="0"/>
      <p:bldP spid="24" grpId="0"/>
      <p:bldP spid="26" grpId="0"/>
      <p:bldP spid="27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7CD2ADB-FFA7-4B25-A316-B58645527581}"/>
              </a:ext>
            </a:extLst>
          </p:cNvPr>
          <p:cNvSpPr/>
          <p:nvPr/>
        </p:nvSpPr>
        <p:spPr>
          <a:xfrm>
            <a:off x="1067745" y="2587175"/>
            <a:ext cx="4706350" cy="1295661"/>
          </a:xfrm>
          <a:custGeom>
            <a:avLst/>
            <a:gdLst>
              <a:gd name="connsiteX0" fmla="*/ 0 w 5054600"/>
              <a:gd name="connsiteY0" fmla="*/ 1148080 h 1148080"/>
              <a:gd name="connsiteX1" fmla="*/ 5080 w 5054600"/>
              <a:gd name="connsiteY1" fmla="*/ 0 h 1148080"/>
              <a:gd name="connsiteX2" fmla="*/ 3505200 w 5054600"/>
              <a:gd name="connsiteY2" fmla="*/ 0 h 1148080"/>
              <a:gd name="connsiteX3" fmla="*/ 5054600 w 5054600"/>
              <a:gd name="connsiteY3" fmla="*/ 1137920 h 1148080"/>
              <a:gd name="connsiteX4" fmla="*/ 0 w 5054600"/>
              <a:gd name="connsiteY4" fmla="*/ 1148080 h 1148080"/>
              <a:gd name="connsiteX0" fmla="*/ 0 w 5054600"/>
              <a:gd name="connsiteY0" fmla="*/ 1227900 h 1227900"/>
              <a:gd name="connsiteX1" fmla="*/ 5080 w 5054600"/>
              <a:gd name="connsiteY1" fmla="*/ 0 h 1227900"/>
              <a:gd name="connsiteX2" fmla="*/ 3505200 w 5054600"/>
              <a:gd name="connsiteY2" fmla="*/ 0 h 1227900"/>
              <a:gd name="connsiteX3" fmla="*/ 5054600 w 5054600"/>
              <a:gd name="connsiteY3" fmla="*/ 1137920 h 1227900"/>
              <a:gd name="connsiteX4" fmla="*/ 0 w 5054600"/>
              <a:gd name="connsiteY4" fmla="*/ 1227900 h 1227900"/>
              <a:gd name="connsiteX0" fmla="*/ 1856 w 5056456"/>
              <a:gd name="connsiteY0" fmla="*/ 1302931 h 1302931"/>
              <a:gd name="connsiteX1" fmla="*/ 362 w 5056456"/>
              <a:gd name="connsiteY1" fmla="*/ 0 h 1302931"/>
              <a:gd name="connsiteX2" fmla="*/ 3507056 w 5056456"/>
              <a:gd name="connsiteY2" fmla="*/ 75031 h 1302931"/>
              <a:gd name="connsiteX3" fmla="*/ 5056456 w 5056456"/>
              <a:gd name="connsiteY3" fmla="*/ 1212951 h 1302931"/>
              <a:gd name="connsiteX4" fmla="*/ 1856 w 5056456"/>
              <a:gd name="connsiteY4" fmla="*/ 1302931 h 1302931"/>
              <a:gd name="connsiteX0" fmla="*/ 1856 w 5056456"/>
              <a:gd name="connsiteY0" fmla="*/ 1302931 h 1302931"/>
              <a:gd name="connsiteX1" fmla="*/ 362 w 5056456"/>
              <a:gd name="connsiteY1" fmla="*/ 0 h 1302931"/>
              <a:gd name="connsiteX2" fmla="*/ 3186573 w 5056456"/>
              <a:gd name="connsiteY2" fmla="*/ 4789 h 1302931"/>
              <a:gd name="connsiteX3" fmla="*/ 5056456 w 5056456"/>
              <a:gd name="connsiteY3" fmla="*/ 1212951 h 1302931"/>
              <a:gd name="connsiteX4" fmla="*/ 1856 w 5056456"/>
              <a:gd name="connsiteY4" fmla="*/ 1302931 h 1302931"/>
              <a:gd name="connsiteX0" fmla="*/ 1856 w 4872383"/>
              <a:gd name="connsiteY0" fmla="*/ 1302931 h 1302931"/>
              <a:gd name="connsiteX1" fmla="*/ 362 w 4872383"/>
              <a:gd name="connsiteY1" fmla="*/ 0 h 1302931"/>
              <a:gd name="connsiteX2" fmla="*/ 3186573 w 4872383"/>
              <a:gd name="connsiteY2" fmla="*/ 4789 h 1302931"/>
              <a:gd name="connsiteX3" fmla="*/ 4872383 w 4872383"/>
              <a:gd name="connsiteY3" fmla="*/ 1287983 h 1302931"/>
              <a:gd name="connsiteX4" fmla="*/ 1856 w 4872383"/>
              <a:gd name="connsiteY4" fmla="*/ 1302931 h 130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2383" h="1302931">
                <a:moveTo>
                  <a:pt x="1856" y="1302931"/>
                </a:moveTo>
                <a:cubicBezTo>
                  <a:pt x="3549" y="920238"/>
                  <a:pt x="-1331" y="382693"/>
                  <a:pt x="362" y="0"/>
                </a:cubicBezTo>
                <a:lnTo>
                  <a:pt x="3186573" y="4789"/>
                </a:lnTo>
                <a:lnTo>
                  <a:pt x="4872383" y="1287983"/>
                </a:lnTo>
                <a:lnTo>
                  <a:pt x="1856" y="1302931"/>
                </a:lnTo>
                <a:close/>
              </a:path>
            </a:pathLst>
          </a:custGeom>
          <a:pattFill prst="wdUp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6679F12-37CB-4FF1-A13E-8DCF0473E694}"/>
              </a:ext>
            </a:extLst>
          </p:cNvPr>
          <p:cNvSpPr/>
          <p:nvPr/>
        </p:nvSpPr>
        <p:spPr>
          <a:xfrm>
            <a:off x="4140674" y="2588456"/>
            <a:ext cx="1632760" cy="1941376"/>
          </a:xfrm>
          <a:custGeom>
            <a:avLst/>
            <a:gdLst>
              <a:gd name="connsiteX0" fmla="*/ 0 w 1540933"/>
              <a:gd name="connsiteY0" fmla="*/ 0 h 1579033"/>
              <a:gd name="connsiteX1" fmla="*/ 12700 w 1540933"/>
              <a:gd name="connsiteY1" fmla="*/ 787400 h 1579033"/>
              <a:gd name="connsiteX2" fmla="*/ 1540933 w 1540933"/>
              <a:gd name="connsiteY2" fmla="*/ 1579033 h 1579033"/>
              <a:gd name="connsiteX3" fmla="*/ 1540933 w 1540933"/>
              <a:gd name="connsiteY3" fmla="*/ 1126066 h 1579033"/>
              <a:gd name="connsiteX4" fmla="*/ 0 w 1540933"/>
              <a:gd name="connsiteY4" fmla="*/ 0 h 1579033"/>
              <a:gd name="connsiteX0" fmla="*/ 0 w 1540933"/>
              <a:gd name="connsiteY0" fmla="*/ 0 h 1716416"/>
              <a:gd name="connsiteX1" fmla="*/ 12700 w 1540933"/>
              <a:gd name="connsiteY1" fmla="*/ 787400 h 1716416"/>
              <a:gd name="connsiteX2" fmla="*/ 1528906 w 1540933"/>
              <a:gd name="connsiteY2" fmla="*/ 1716416 h 1716416"/>
              <a:gd name="connsiteX3" fmla="*/ 1540933 w 1540933"/>
              <a:gd name="connsiteY3" fmla="*/ 1126066 h 1716416"/>
              <a:gd name="connsiteX4" fmla="*/ 0 w 1540933"/>
              <a:gd name="connsiteY4" fmla="*/ 0 h 1716416"/>
              <a:gd name="connsiteX0" fmla="*/ 0 w 1533415"/>
              <a:gd name="connsiteY0" fmla="*/ 0 h 1716416"/>
              <a:gd name="connsiteX1" fmla="*/ 12700 w 1533415"/>
              <a:gd name="connsiteY1" fmla="*/ 787400 h 1716416"/>
              <a:gd name="connsiteX2" fmla="*/ 1528906 w 1533415"/>
              <a:gd name="connsiteY2" fmla="*/ 1716416 h 1716416"/>
              <a:gd name="connsiteX3" fmla="*/ 1533415 w 1533415"/>
              <a:gd name="connsiteY3" fmla="*/ 1097999 h 1716416"/>
              <a:gd name="connsiteX4" fmla="*/ 0 w 1533415"/>
              <a:gd name="connsiteY4" fmla="*/ 0 h 1716416"/>
              <a:gd name="connsiteX0" fmla="*/ 12858 w 1546273"/>
              <a:gd name="connsiteY0" fmla="*/ 0 h 1716416"/>
              <a:gd name="connsiteX1" fmla="*/ 0 w 1546273"/>
              <a:gd name="connsiteY1" fmla="*/ 850921 h 1716416"/>
              <a:gd name="connsiteX2" fmla="*/ 1541764 w 1546273"/>
              <a:gd name="connsiteY2" fmla="*/ 1716416 h 1716416"/>
              <a:gd name="connsiteX3" fmla="*/ 1546273 w 1546273"/>
              <a:gd name="connsiteY3" fmla="*/ 1097999 h 1716416"/>
              <a:gd name="connsiteX4" fmla="*/ 12858 w 1546273"/>
              <a:gd name="connsiteY4" fmla="*/ 0 h 1716416"/>
              <a:gd name="connsiteX0" fmla="*/ 3837 w 1546273"/>
              <a:gd name="connsiteY0" fmla="*/ 0 h 1806527"/>
              <a:gd name="connsiteX1" fmla="*/ 0 w 1546273"/>
              <a:gd name="connsiteY1" fmla="*/ 941032 h 1806527"/>
              <a:gd name="connsiteX2" fmla="*/ 1541764 w 1546273"/>
              <a:gd name="connsiteY2" fmla="*/ 1806527 h 1806527"/>
              <a:gd name="connsiteX3" fmla="*/ 1546273 w 1546273"/>
              <a:gd name="connsiteY3" fmla="*/ 1188110 h 1806527"/>
              <a:gd name="connsiteX4" fmla="*/ 3837 w 1546273"/>
              <a:gd name="connsiteY4" fmla="*/ 0 h 180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6273" h="1806527">
                <a:moveTo>
                  <a:pt x="3837" y="0"/>
                </a:moveTo>
                <a:lnTo>
                  <a:pt x="0" y="941032"/>
                </a:lnTo>
                <a:lnTo>
                  <a:pt x="1541764" y="1806527"/>
                </a:lnTo>
                <a:lnTo>
                  <a:pt x="1546273" y="1188110"/>
                </a:lnTo>
                <a:lnTo>
                  <a:pt x="3837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1600200" y="577126"/>
            <a:ext cx="6705600" cy="5281871"/>
          </a:xfrm>
          <a:prstGeom prst="line">
            <a:avLst/>
          </a:prstGeom>
          <a:ln w="2540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1066800" y="469552"/>
            <a:ext cx="0" cy="57143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1066800" y="6171733"/>
            <a:ext cx="7660911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19300" y="404078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demand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623692-3D63-984B-89B1-E6F0D6A8CA7C}"/>
              </a:ext>
            </a:extLst>
          </p:cNvPr>
          <p:cNvCxnSpPr>
            <a:cxnSpLocks/>
          </p:cNvCxnSpPr>
          <p:nvPr/>
        </p:nvCxnSpPr>
        <p:spPr>
          <a:xfrm>
            <a:off x="1600200" y="2143679"/>
            <a:ext cx="6629400" cy="3796177"/>
          </a:xfrm>
          <a:prstGeom prst="line">
            <a:avLst/>
          </a:prstGeom>
          <a:ln w="254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8EA303-EBE0-B948-B764-900467180349}"/>
              </a:ext>
            </a:extLst>
          </p:cNvPr>
          <p:cNvSpPr txBox="1"/>
          <p:nvPr/>
        </p:nvSpPr>
        <p:spPr>
          <a:xfrm>
            <a:off x="1533289" y="1579562"/>
            <a:ext cx="1199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demand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276A09-D7AD-D847-A182-1A2C78528020}"/>
              </a:ext>
            </a:extLst>
          </p:cNvPr>
          <p:cNvCxnSpPr>
            <a:cxnSpLocks/>
          </p:cNvCxnSpPr>
          <p:nvPr/>
        </p:nvCxnSpPr>
        <p:spPr>
          <a:xfrm flipV="1">
            <a:off x="1070086" y="3858303"/>
            <a:ext cx="7696200" cy="2321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036ECD-B18B-994C-8463-64B2581E64E6}"/>
              </a:ext>
            </a:extLst>
          </p:cNvPr>
          <p:cNvCxnSpPr>
            <a:cxnSpLocks/>
          </p:cNvCxnSpPr>
          <p:nvPr/>
        </p:nvCxnSpPr>
        <p:spPr>
          <a:xfrm>
            <a:off x="1069632" y="2586821"/>
            <a:ext cx="7670437" cy="617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2ABCA1-BA2E-7A47-8A86-75118628E3BD}"/>
              </a:ext>
            </a:extLst>
          </p:cNvPr>
          <p:cNvCxnSpPr>
            <a:cxnSpLocks/>
          </p:cNvCxnSpPr>
          <p:nvPr/>
        </p:nvCxnSpPr>
        <p:spPr>
          <a:xfrm>
            <a:off x="5773730" y="3868323"/>
            <a:ext cx="0" cy="23022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ight Brace 39">
            <a:extLst>
              <a:ext uri="{FF2B5EF4-FFF2-40B4-BE49-F238E27FC236}">
                <a16:creationId xmlns:a16="http://schemas.microsoft.com/office/drawing/2014/main" id="{939C2879-6EA7-4E73-BEEE-6C0181657B41}"/>
              </a:ext>
            </a:extLst>
          </p:cNvPr>
          <p:cNvSpPr/>
          <p:nvPr/>
        </p:nvSpPr>
        <p:spPr>
          <a:xfrm rot="10800000">
            <a:off x="771232" y="2586820"/>
            <a:ext cx="219367" cy="127833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8BB96E-F9A6-4F3A-8405-BAB21C6EBB6B}"/>
              </a:ext>
            </a:extLst>
          </p:cNvPr>
          <p:cNvCxnSpPr>
            <a:cxnSpLocks/>
          </p:cNvCxnSpPr>
          <p:nvPr/>
        </p:nvCxnSpPr>
        <p:spPr>
          <a:xfrm>
            <a:off x="4143474" y="2586821"/>
            <a:ext cx="0" cy="359074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EDC02C-F93F-43A5-92E5-4BFC3A4EF732}"/>
              </a:ext>
            </a:extLst>
          </p:cNvPr>
          <p:cNvSpPr txBox="1"/>
          <p:nvPr/>
        </p:nvSpPr>
        <p:spPr>
          <a:xfrm>
            <a:off x="4160304" y="2350350"/>
            <a:ext cx="237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E83987-F929-44E2-B4D1-94E4B678F489}"/>
              </a:ext>
            </a:extLst>
          </p:cNvPr>
          <p:cNvSpPr txBox="1"/>
          <p:nvPr/>
        </p:nvSpPr>
        <p:spPr>
          <a:xfrm>
            <a:off x="5764530" y="3613976"/>
            <a:ext cx="237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60416C-6524-4571-B6B4-44F28D0A85E3}"/>
              </a:ext>
            </a:extLst>
          </p:cNvPr>
          <p:cNvSpPr txBox="1"/>
          <p:nvPr/>
        </p:nvSpPr>
        <p:spPr>
          <a:xfrm>
            <a:off x="5587031" y="4455418"/>
            <a:ext cx="237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46979C-AE63-46FA-8875-7C84EC022735}"/>
              </a:ext>
            </a:extLst>
          </p:cNvPr>
          <p:cNvSpPr txBox="1"/>
          <p:nvPr/>
        </p:nvSpPr>
        <p:spPr>
          <a:xfrm>
            <a:off x="4169292" y="3369528"/>
            <a:ext cx="237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51052B-DC37-437D-B35B-98E6C11228FE}"/>
              </a:ext>
            </a:extLst>
          </p:cNvPr>
          <p:cNvSpPr txBox="1"/>
          <p:nvPr/>
        </p:nvSpPr>
        <p:spPr>
          <a:xfrm>
            <a:off x="1150284" y="3885037"/>
            <a:ext cx="237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F2AF32-8602-4E67-84B4-AAD2C56AF120}"/>
              </a:ext>
            </a:extLst>
          </p:cNvPr>
          <p:cNvSpPr txBox="1"/>
          <p:nvPr/>
        </p:nvSpPr>
        <p:spPr>
          <a:xfrm>
            <a:off x="1133712" y="2310212"/>
            <a:ext cx="237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13A245-BD16-4754-92CA-BF97994801A7}"/>
              </a:ext>
            </a:extLst>
          </p:cNvPr>
          <p:cNvSpPr txBox="1"/>
          <p:nvPr/>
        </p:nvSpPr>
        <p:spPr>
          <a:xfrm>
            <a:off x="1038037" y="6137212"/>
            <a:ext cx="320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 1 borrowing probability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EE7A9D-D054-548B-CE62-7E4FA4183113}"/>
              </a:ext>
            </a:extLst>
          </p:cNvPr>
          <p:cNvSpPr txBox="1"/>
          <p:nvPr/>
        </p:nvSpPr>
        <p:spPr>
          <a:xfrm rot="16200000">
            <a:off x="74641" y="5332488"/>
            <a:ext cx="163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Period 2 debt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41DC2A58-CEE0-ABA5-E8E8-4F72C61026AB}"/>
              </a:ext>
            </a:extLst>
          </p:cNvPr>
          <p:cNvSpPr/>
          <p:nvPr/>
        </p:nvSpPr>
        <p:spPr>
          <a:xfrm rot="5400000">
            <a:off x="4845642" y="5550505"/>
            <a:ext cx="254395" cy="160177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ED87A5-F96E-7DA7-E42D-666B4BB00986}"/>
              </a:ext>
            </a:extLst>
          </p:cNvPr>
          <p:cNvSpPr txBox="1"/>
          <p:nvPr/>
        </p:nvSpPr>
        <p:spPr>
          <a:xfrm>
            <a:off x="3735925" y="6412468"/>
            <a:ext cx="262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incentive effect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7592C1-4B6D-C09D-682D-BAA9E933C79D}"/>
              </a:ext>
            </a:extLst>
          </p:cNvPr>
          <p:cNvSpPr txBox="1"/>
          <p:nvPr/>
        </p:nvSpPr>
        <p:spPr>
          <a:xfrm>
            <a:off x="-193967" y="2909163"/>
            <a:ext cx="112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$100 incentive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F62BC2-B97E-CE99-C1E0-B852D9A08E31}"/>
                  </a:ext>
                </a:extLst>
              </p:cNvPr>
              <p:cNvSpPr txBox="1"/>
              <p:nvPr/>
            </p:nvSpPr>
            <p:spPr>
              <a:xfrm>
                <a:off x="228600" y="3708400"/>
                <a:ext cx="708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F62BC2-B97E-CE99-C1E0-B852D9A08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708400"/>
                <a:ext cx="708660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41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24" grpId="0"/>
      <p:bldP spid="26" grpId="0"/>
      <p:bldP spid="27" grpId="0"/>
      <p:bldP spid="28" grpId="0"/>
      <p:bldP spid="30" grpId="0"/>
      <p:bldP spid="31" grpId="0"/>
      <p:bldP spid="32" grpId="0"/>
      <p:bldP spid="33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7CD2ADB-FFA7-4B25-A316-B58645527581}"/>
              </a:ext>
            </a:extLst>
          </p:cNvPr>
          <p:cNvSpPr/>
          <p:nvPr/>
        </p:nvSpPr>
        <p:spPr>
          <a:xfrm>
            <a:off x="1067745" y="2587175"/>
            <a:ext cx="4706350" cy="1295661"/>
          </a:xfrm>
          <a:custGeom>
            <a:avLst/>
            <a:gdLst>
              <a:gd name="connsiteX0" fmla="*/ 0 w 5054600"/>
              <a:gd name="connsiteY0" fmla="*/ 1148080 h 1148080"/>
              <a:gd name="connsiteX1" fmla="*/ 5080 w 5054600"/>
              <a:gd name="connsiteY1" fmla="*/ 0 h 1148080"/>
              <a:gd name="connsiteX2" fmla="*/ 3505200 w 5054600"/>
              <a:gd name="connsiteY2" fmla="*/ 0 h 1148080"/>
              <a:gd name="connsiteX3" fmla="*/ 5054600 w 5054600"/>
              <a:gd name="connsiteY3" fmla="*/ 1137920 h 1148080"/>
              <a:gd name="connsiteX4" fmla="*/ 0 w 5054600"/>
              <a:gd name="connsiteY4" fmla="*/ 1148080 h 1148080"/>
              <a:gd name="connsiteX0" fmla="*/ 0 w 5054600"/>
              <a:gd name="connsiteY0" fmla="*/ 1227900 h 1227900"/>
              <a:gd name="connsiteX1" fmla="*/ 5080 w 5054600"/>
              <a:gd name="connsiteY1" fmla="*/ 0 h 1227900"/>
              <a:gd name="connsiteX2" fmla="*/ 3505200 w 5054600"/>
              <a:gd name="connsiteY2" fmla="*/ 0 h 1227900"/>
              <a:gd name="connsiteX3" fmla="*/ 5054600 w 5054600"/>
              <a:gd name="connsiteY3" fmla="*/ 1137920 h 1227900"/>
              <a:gd name="connsiteX4" fmla="*/ 0 w 5054600"/>
              <a:gd name="connsiteY4" fmla="*/ 1227900 h 1227900"/>
              <a:gd name="connsiteX0" fmla="*/ 1856 w 5056456"/>
              <a:gd name="connsiteY0" fmla="*/ 1302931 h 1302931"/>
              <a:gd name="connsiteX1" fmla="*/ 362 w 5056456"/>
              <a:gd name="connsiteY1" fmla="*/ 0 h 1302931"/>
              <a:gd name="connsiteX2" fmla="*/ 3507056 w 5056456"/>
              <a:gd name="connsiteY2" fmla="*/ 75031 h 1302931"/>
              <a:gd name="connsiteX3" fmla="*/ 5056456 w 5056456"/>
              <a:gd name="connsiteY3" fmla="*/ 1212951 h 1302931"/>
              <a:gd name="connsiteX4" fmla="*/ 1856 w 5056456"/>
              <a:gd name="connsiteY4" fmla="*/ 1302931 h 1302931"/>
              <a:gd name="connsiteX0" fmla="*/ 1856 w 5056456"/>
              <a:gd name="connsiteY0" fmla="*/ 1302931 h 1302931"/>
              <a:gd name="connsiteX1" fmla="*/ 362 w 5056456"/>
              <a:gd name="connsiteY1" fmla="*/ 0 h 1302931"/>
              <a:gd name="connsiteX2" fmla="*/ 3186573 w 5056456"/>
              <a:gd name="connsiteY2" fmla="*/ 4789 h 1302931"/>
              <a:gd name="connsiteX3" fmla="*/ 5056456 w 5056456"/>
              <a:gd name="connsiteY3" fmla="*/ 1212951 h 1302931"/>
              <a:gd name="connsiteX4" fmla="*/ 1856 w 5056456"/>
              <a:gd name="connsiteY4" fmla="*/ 1302931 h 1302931"/>
              <a:gd name="connsiteX0" fmla="*/ 1856 w 4872383"/>
              <a:gd name="connsiteY0" fmla="*/ 1302931 h 1302931"/>
              <a:gd name="connsiteX1" fmla="*/ 362 w 4872383"/>
              <a:gd name="connsiteY1" fmla="*/ 0 h 1302931"/>
              <a:gd name="connsiteX2" fmla="*/ 3186573 w 4872383"/>
              <a:gd name="connsiteY2" fmla="*/ 4789 h 1302931"/>
              <a:gd name="connsiteX3" fmla="*/ 4872383 w 4872383"/>
              <a:gd name="connsiteY3" fmla="*/ 1287983 h 1302931"/>
              <a:gd name="connsiteX4" fmla="*/ 1856 w 4872383"/>
              <a:gd name="connsiteY4" fmla="*/ 1302931 h 130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2383" h="1302931">
                <a:moveTo>
                  <a:pt x="1856" y="1302931"/>
                </a:moveTo>
                <a:cubicBezTo>
                  <a:pt x="3549" y="920238"/>
                  <a:pt x="-1331" y="382693"/>
                  <a:pt x="362" y="0"/>
                </a:cubicBezTo>
                <a:lnTo>
                  <a:pt x="3186573" y="4789"/>
                </a:lnTo>
                <a:lnTo>
                  <a:pt x="4872383" y="1287983"/>
                </a:lnTo>
                <a:lnTo>
                  <a:pt x="1856" y="1302931"/>
                </a:lnTo>
                <a:close/>
              </a:path>
            </a:pathLst>
          </a:custGeom>
          <a:pattFill prst="wdUp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6679F12-37CB-4FF1-A13E-8DCF0473E694}"/>
              </a:ext>
            </a:extLst>
          </p:cNvPr>
          <p:cNvSpPr/>
          <p:nvPr/>
        </p:nvSpPr>
        <p:spPr>
          <a:xfrm>
            <a:off x="4140674" y="2588456"/>
            <a:ext cx="1632760" cy="1941376"/>
          </a:xfrm>
          <a:custGeom>
            <a:avLst/>
            <a:gdLst>
              <a:gd name="connsiteX0" fmla="*/ 0 w 1540933"/>
              <a:gd name="connsiteY0" fmla="*/ 0 h 1579033"/>
              <a:gd name="connsiteX1" fmla="*/ 12700 w 1540933"/>
              <a:gd name="connsiteY1" fmla="*/ 787400 h 1579033"/>
              <a:gd name="connsiteX2" fmla="*/ 1540933 w 1540933"/>
              <a:gd name="connsiteY2" fmla="*/ 1579033 h 1579033"/>
              <a:gd name="connsiteX3" fmla="*/ 1540933 w 1540933"/>
              <a:gd name="connsiteY3" fmla="*/ 1126066 h 1579033"/>
              <a:gd name="connsiteX4" fmla="*/ 0 w 1540933"/>
              <a:gd name="connsiteY4" fmla="*/ 0 h 1579033"/>
              <a:gd name="connsiteX0" fmla="*/ 0 w 1540933"/>
              <a:gd name="connsiteY0" fmla="*/ 0 h 1716416"/>
              <a:gd name="connsiteX1" fmla="*/ 12700 w 1540933"/>
              <a:gd name="connsiteY1" fmla="*/ 787400 h 1716416"/>
              <a:gd name="connsiteX2" fmla="*/ 1528906 w 1540933"/>
              <a:gd name="connsiteY2" fmla="*/ 1716416 h 1716416"/>
              <a:gd name="connsiteX3" fmla="*/ 1540933 w 1540933"/>
              <a:gd name="connsiteY3" fmla="*/ 1126066 h 1716416"/>
              <a:gd name="connsiteX4" fmla="*/ 0 w 1540933"/>
              <a:gd name="connsiteY4" fmla="*/ 0 h 1716416"/>
              <a:gd name="connsiteX0" fmla="*/ 0 w 1533415"/>
              <a:gd name="connsiteY0" fmla="*/ 0 h 1716416"/>
              <a:gd name="connsiteX1" fmla="*/ 12700 w 1533415"/>
              <a:gd name="connsiteY1" fmla="*/ 787400 h 1716416"/>
              <a:gd name="connsiteX2" fmla="*/ 1528906 w 1533415"/>
              <a:gd name="connsiteY2" fmla="*/ 1716416 h 1716416"/>
              <a:gd name="connsiteX3" fmla="*/ 1533415 w 1533415"/>
              <a:gd name="connsiteY3" fmla="*/ 1097999 h 1716416"/>
              <a:gd name="connsiteX4" fmla="*/ 0 w 1533415"/>
              <a:gd name="connsiteY4" fmla="*/ 0 h 1716416"/>
              <a:gd name="connsiteX0" fmla="*/ 12858 w 1546273"/>
              <a:gd name="connsiteY0" fmla="*/ 0 h 1716416"/>
              <a:gd name="connsiteX1" fmla="*/ 0 w 1546273"/>
              <a:gd name="connsiteY1" fmla="*/ 850921 h 1716416"/>
              <a:gd name="connsiteX2" fmla="*/ 1541764 w 1546273"/>
              <a:gd name="connsiteY2" fmla="*/ 1716416 h 1716416"/>
              <a:gd name="connsiteX3" fmla="*/ 1546273 w 1546273"/>
              <a:gd name="connsiteY3" fmla="*/ 1097999 h 1716416"/>
              <a:gd name="connsiteX4" fmla="*/ 12858 w 1546273"/>
              <a:gd name="connsiteY4" fmla="*/ 0 h 1716416"/>
              <a:gd name="connsiteX0" fmla="*/ 3837 w 1546273"/>
              <a:gd name="connsiteY0" fmla="*/ 0 h 1806527"/>
              <a:gd name="connsiteX1" fmla="*/ 0 w 1546273"/>
              <a:gd name="connsiteY1" fmla="*/ 941032 h 1806527"/>
              <a:gd name="connsiteX2" fmla="*/ 1541764 w 1546273"/>
              <a:gd name="connsiteY2" fmla="*/ 1806527 h 1806527"/>
              <a:gd name="connsiteX3" fmla="*/ 1546273 w 1546273"/>
              <a:gd name="connsiteY3" fmla="*/ 1188110 h 1806527"/>
              <a:gd name="connsiteX4" fmla="*/ 3837 w 1546273"/>
              <a:gd name="connsiteY4" fmla="*/ 0 h 180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6273" h="1806527">
                <a:moveTo>
                  <a:pt x="3837" y="0"/>
                </a:moveTo>
                <a:lnTo>
                  <a:pt x="0" y="941032"/>
                </a:lnTo>
                <a:lnTo>
                  <a:pt x="1541764" y="1806527"/>
                </a:lnTo>
                <a:lnTo>
                  <a:pt x="1546273" y="1188110"/>
                </a:lnTo>
                <a:lnTo>
                  <a:pt x="3837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1600200" y="577126"/>
            <a:ext cx="6705600" cy="5281871"/>
          </a:xfrm>
          <a:prstGeom prst="line">
            <a:avLst/>
          </a:prstGeom>
          <a:ln w="2540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1066800" y="469552"/>
            <a:ext cx="0" cy="57143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1066800" y="6171733"/>
            <a:ext cx="7660911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19300" y="404078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demand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623692-3D63-984B-89B1-E6F0D6A8CA7C}"/>
              </a:ext>
            </a:extLst>
          </p:cNvPr>
          <p:cNvCxnSpPr>
            <a:cxnSpLocks/>
          </p:cNvCxnSpPr>
          <p:nvPr/>
        </p:nvCxnSpPr>
        <p:spPr>
          <a:xfrm>
            <a:off x="1600200" y="2143679"/>
            <a:ext cx="6629400" cy="3796177"/>
          </a:xfrm>
          <a:prstGeom prst="line">
            <a:avLst/>
          </a:prstGeom>
          <a:ln w="254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8EA303-EBE0-B948-B764-900467180349}"/>
              </a:ext>
            </a:extLst>
          </p:cNvPr>
          <p:cNvSpPr txBox="1"/>
          <p:nvPr/>
        </p:nvSpPr>
        <p:spPr>
          <a:xfrm>
            <a:off x="1533289" y="1579562"/>
            <a:ext cx="1199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demand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276A09-D7AD-D847-A182-1A2C78528020}"/>
              </a:ext>
            </a:extLst>
          </p:cNvPr>
          <p:cNvCxnSpPr>
            <a:cxnSpLocks/>
          </p:cNvCxnSpPr>
          <p:nvPr/>
        </p:nvCxnSpPr>
        <p:spPr>
          <a:xfrm flipV="1">
            <a:off x="1070086" y="3858303"/>
            <a:ext cx="7696200" cy="2321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036ECD-B18B-994C-8463-64B2581E64E6}"/>
              </a:ext>
            </a:extLst>
          </p:cNvPr>
          <p:cNvCxnSpPr>
            <a:cxnSpLocks/>
          </p:cNvCxnSpPr>
          <p:nvPr/>
        </p:nvCxnSpPr>
        <p:spPr>
          <a:xfrm>
            <a:off x="1069632" y="2586821"/>
            <a:ext cx="7670437" cy="617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2ABCA1-BA2E-7A47-8A86-75118628E3BD}"/>
              </a:ext>
            </a:extLst>
          </p:cNvPr>
          <p:cNvCxnSpPr>
            <a:cxnSpLocks/>
          </p:cNvCxnSpPr>
          <p:nvPr/>
        </p:nvCxnSpPr>
        <p:spPr>
          <a:xfrm>
            <a:off x="5773730" y="3868323"/>
            <a:ext cx="0" cy="23022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ight Brace 39">
            <a:extLst>
              <a:ext uri="{FF2B5EF4-FFF2-40B4-BE49-F238E27FC236}">
                <a16:creationId xmlns:a16="http://schemas.microsoft.com/office/drawing/2014/main" id="{939C2879-6EA7-4E73-BEEE-6C0181657B41}"/>
              </a:ext>
            </a:extLst>
          </p:cNvPr>
          <p:cNvSpPr/>
          <p:nvPr/>
        </p:nvSpPr>
        <p:spPr>
          <a:xfrm rot="10800000">
            <a:off x="771232" y="2586820"/>
            <a:ext cx="219367" cy="127833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EB8860C-C1BF-4D02-92A5-9377287D655C}"/>
              </a:ext>
            </a:extLst>
          </p:cNvPr>
          <p:cNvCxnSpPr>
            <a:cxnSpLocks/>
          </p:cNvCxnSpPr>
          <p:nvPr/>
        </p:nvCxnSpPr>
        <p:spPr>
          <a:xfrm>
            <a:off x="3281143" y="578714"/>
            <a:ext cx="5100857" cy="5212486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171E7FF-2DBC-4D0D-B5C6-84FEB9668C4B}"/>
              </a:ext>
            </a:extLst>
          </p:cNvPr>
          <p:cNvSpPr txBox="1"/>
          <p:nvPr/>
        </p:nvSpPr>
        <p:spPr>
          <a:xfrm>
            <a:off x="3615158" y="438713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demand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8BB96E-F9A6-4F3A-8405-BAB21C6EBB6B}"/>
              </a:ext>
            </a:extLst>
          </p:cNvPr>
          <p:cNvCxnSpPr>
            <a:cxnSpLocks/>
          </p:cNvCxnSpPr>
          <p:nvPr/>
        </p:nvCxnSpPr>
        <p:spPr>
          <a:xfrm>
            <a:off x="4143474" y="2586821"/>
            <a:ext cx="0" cy="359074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4A71E32-DDFF-4294-97A6-B2069AABDE59}"/>
              </a:ext>
            </a:extLst>
          </p:cNvPr>
          <p:cNvCxnSpPr>
            <a:cxnSpLocks/>
          </p:cNvCxnSpPr>
          <p:nvPr/>
        </p:nvCxnSpPr>
        <p:spPr>
          <a:xfrm>
            <a:off x="6498153" y="3865152"/>
            <a:ext cx="0" cy="230070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EBF3B84-EC00-42F4-92E2-F88C65C2BD16}"/>
              </a:ext>
            </a:extLst>
          </p:cNvPr>
          <p:cNvSpPr txBox="1"/>
          <p:nvPr/>
        </p:nvSpPr>
        <p:spPr>
          <a:xfrm>
            <a:off x="4160304" y="2350350"/>
            <a:ext cx="237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DD23C-3DD9-44C4-8A9B-7B43CC4B9AD0}"/>
              </a:ext>
            </a:extLst>
          </p:cNvPr>
          <p:cNvSpPr txBox="1"/>
          <p:nvPr/>
        </p:nvSpPr>
        <p:spPr>
          <a:xfrm>
            <a:off x="5764530" y="3613976"/>
            <a:ext cx="237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360F2D-C277-4AD7-87B8-AC2317B28F1B}"/>
              </a:ext>
            </a:extLst>
          </p:cNvPr>
          <p:cNvSpPr txBox="1"/>
          <p:nvPr/>
        </p:nvSpPr>
        <p:spPr>
          <a:xfrm>
            <a:off x="1150284" y="3885037"/>
            <a:ext cx="237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FD629-C7AF-4563-97D1-743658FAFE7B}"/>
              </a:ext>
            </a:extLst>
          </p:cNvPr>
          <p:cNvSpPr txBox="1"/>
          <p:nvPr/>
        </p:nvSpPr>
        <p:spPr>
          <a:xfrm>
            <a:off x="1133712" y="2310212"/>
            <a:ext cx="237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3A02CD-26DC-4A7F-8E38-0E41E3EFA59B}"/>
              </a:ext>
            </a:extLst>
          </p:cNvPr>
          <p:cNvSpPr txBox="1"/>
          <p:nvPr/>
        </p:nvSpPr>
        <p:spPr>
          <a:xfrm>
            <a:off x="5587031" y="4455418"/>
            <a:ext cx="237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9EA4C5-743C-4429-B108-90B96BA66F91}"/>
              </a:ext>
            </a:extLst>
          </p:cNvPr>
          <p:cNvSpPr txBox="1"/>
          <p:nvPr/>
        </p:nvSpPr>
        <p:spPr>
          <a:xfrm>
            <a:off x="4169292" y="3369528"/>
            <a:ext cx="237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924963-8B4E-51E8-DED4-BB34A1DF2452}"/>
              </a:ext>
            </a:extLst>
          </p:cNvPr>
          <p:cNvSpPr txBox="1"/>
          <p:nvPr/>
        </p:nvSpPr>
        <p:spPr>
          <a:xfrm>
            <a:off x="1038037" y="6137212"/>
            <a:ext cx="320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 1 borrowing probability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03C7E3-4E49-43EB-EB25-C8707FA695A8}"/>
              </a:ext>
            </a:extLst>
          </p:cNvPr>
          <p:cNvSpPr txBox="1"/>
          <p:nvPr/>
        </p:nvSpPr>
        <p:spPr>
          <a:xfrm rot="16200000">
            <a:off x="74641" y="5332488"/>
            <a:ext cx="163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Period 2 debt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831A3C-6FDD-B610-ADB0-1436A753BAC8}"/>
              </a:ext>
            </a:extLst>
          </p:cNvPr>
          <p:cNvSpPr txBox="1"/>
          <p:nvPr/>
        </p:nvSpPr>
        <p:spPr>
          <a:xfrm>
            <a:off x="-193967" y="2909163"/>
            <a:ext cx="112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$100 incentive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D1F1F3C-EC7F-64CE-89AE-80C20FE15F9A}"/>
                  </a:ext>
                </a:extLst>
              </p:cNvPr>
              <p:cNvSpPr txBox="1"/>
              <p:nvPr/>
            </p:nvSpPr>
            <p:spPr>
              <a:xfrm>
                <a:off x="228600" y="3708400"/>
                <a:ext cx="708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D1F1F3C-EC7F-64CE-89AE-80C20FE15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708400"/>
                <a:ext cx="708660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13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44" grpId="0"/>
      <p:bldP spid="24" grpId="0"/>
      <p:bldP spid="26" grpId="0"/>
      <p:bldP spid="27" grpId="0"/>
      <p:bldP spid="28" grpId="0"/>
      <p:bldP spid="30" grpId="0"/>
      <p:bldP spid="31" grpId="0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166</Words>
  <Application>Microsoft Office PowerPoint</Application>
  <PresentationFormat>On-screen Show (4:3)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 Allcott</dc:creator>
  <cp:lastModifiedBy>Hunt Allcott</cp:lastModifiedBy>
  <cp:revision>142</cp:revision>
  <dcterms:created xsi:type="dcterms:W3CDTF">2017-11-28T12:36:04Z</dcterms:created>
  <dcterms:modified xsi:type="dcterms:W3CDTF">2022-05-03T13:57:40Z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2019-12-10T15:37:40.3896753Z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e77c2842-f25e-43b3-bd96-98bcf69f740b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</Properties>
</file>