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ompo\Desktop\metaptixiako\2nd%20semester\Machine%20Learning\project\results_bernoulli_EM_digit_classifica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ompo\Desktop\metaptixiako\2nd%20semester\Machine%20Learning\project\results_bernoulli_EM_digit_classifica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ompo\Desktop\metaptixiako\2nd%20semester\Machine%20Learning\project\results_bernoulli_EM_digit_classifica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ompo\Desktop\metaptixiako\2nd%20semester\Machine%20Learning\project\results_bernoulli_EM_digit_classifica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ompo\Desktop\metaptixiako\2nd%20semester\Machine%20Learning\project\results_bernoulli_EM_digit_classific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aseline="0"/>
              <a:t>Training time vs K</a:t>
            </a:r>
            <a:endParaRPr lang="el-GR"/>
          </a:p>
        </c:rich>
      </c:tx>
      <c:layout>
        <c:manualLayout>
          <c:xMode val="edge"/>
          <c:yMode val="edge"/>
          <c:x val="0.34712154582139759"/>
          <c:y val="3.5502958579881665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ln w="28575">
              <a:noFill/>
            </a:ln>
          </c:spPr>
          <c:invertIfNegative val="0"/>
          <c:cat>
            <c:numRef>
              <c:f>train!$D$2:$D$7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train!$O$2:$O$7</c:f>
              <c:numCache>
                <c:formatCode>General</c:formatCode>
                <c:ptCount val="6"/>
                <c:pt idx="0">
                  <c:v>2.8997850000000001</c:v>
                </c:pt>
                <c:pt idx="1">
                  <c:v>122.88119999999999</c:v>
                </c:pt>
                <c:pt idx="2">
                  <c:v>334.66410300000007</c:v>
                </c:pt>
                <c:pt idx="3">
                  <c:v>501.58595799999995</c:v>
                </c:pt>
                <c:pt idx="4">
                  <c:v>1014.537918</c:v>
                </c:pt>
                <c:pt idx="5">
                  <c:v>2304.5416609999997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7716472"/>
        <c:axId val="237716864"/>
      </c:barChart>
      <c:catAx>
        <c:axId val="237716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</a:t>
                </a:r>
                <a:r>
                  <a:rPr lang="en-US" baseline="0" dirty="0"/>
                  <a:t> of Bernoulli Mixes (K)</a:t>
                </a:r>
                <a:endParaRPr lang="el-GR" dirty="0"/>
              </a:p>
            </c:rich>
          </c:tx>
          <c:layout>
            <c:manualLayout>
              <c:xMode val="edge"/>
              <c:yMode val="edge"/>
              <c:x val="0.37705417031204425"/>
              <c:y val="0.9458133241233442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37716864"/>
        <c:crosses val="autoZero"/>
        <c:auto val="1"/>
        <c:lblAlgn val="ctr"/>
        <c:lblOffset val="100"/>
        <c:noMultiLvlLbl val="0"/>
      </c:catAx>
      <c:valAx>
        <c:axId val="23771686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Seconds</a:t>
                </a:r>
                <a:endParaRPr lang="el-GR"/>
              </a:p>
            </c:rich>
          </c:tx>
          <c:layout>
            <c:manualLayout>
              <c:xMode val="edge"/>
              <c:yMode val="edge"/>
              <c:x val="6.7512394284047822E-3"/>
              <c:y val="0.349666255604078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377164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%Percentage</a:t>
            </a:r>
            <a:r>
              <a:rPr lang="en-US" baseline="0" dirty="0"/>
              <a:t> of time needed to train a </a:t>
            </a:r>
            <a:r>
              <a:rPr lang="en-US" baseline="0" dirty="0" smtClean="0"/>
              <a:t>digit (for all K)</a:t>
            </a:r>
            <a:endParaRPr lang="el-GR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ln w="28575">
              <a:noFill/>
            </a:ln>
          </c:spPr>
          <c:invertIfNegative val="0"/>
          <c:cat>
            <c:numRef>
              <c:f>train!$M$11:$M$20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train!$N$11:$N$20</c:f>
              <c:numCache>
                <c:formatCode>General</c:formatCode>
                <c:ptCount val="10"/>
                <c:pt idx="0">
                  <c:v>10.029393856179553</c:v>
                </c:pt>
                <c:pt idx="1">
                  <c:v>16.242356292766907</c:v>
                </c:pt>
                <c:pt idx="2">
                  <c:v>9.4895950510505678</c:v>
                </c:pt>
                <c:pt idx="3">
                  <c:v>6.4321705772319309</c:v>
                </c:pt>
                <c:pt idx="4">
                  <c:v>10.867334875281344</c:v>
                </c:pt>
                <c:pt idx="5">
                  <c:v>9.3196427504136299</c:v>
                </c:pt>
                <c:pt idx="6">
                  <c:v>17.330686263217039</c:v>
                </c:pt>
                <c:pt idx="7">
                  <c:v>8.7162510312379524</c:v>
                </c:pt>
                <c:pt idx="8">
                  <c:v>6.329780908195989</c:v>
                </c:pt>
                <c:pt idx="9">
                  <c:v>5.2427883944251041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7717648"/>
        <c:axId val="237718040"/>
      </c:barChart>
      <c:catAx>
        <c:axId val="237717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Digits</a:t>
                </a:r>
                <a:endParaRPr lang="el-GR"/>
              </a:p>
            </c:rich>
          </c:tx>
          <c:layout>
            <c:manualLayout>
              <c:xMode val="edge"/>
              <c:yMode val="edge"/>
              <c:x val="0.4741354379313697"/>
              <c:y val="0.9452264607055528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37718040"/>
        <c:crosses val="autoZero"/>
        <c:auto val="1"/>
        <c:lblAlgn val="ctr"/>
        <c:lblOffset val="100"/>
        <c:noMultiLvlLbl val="0"/>
      </c:catAx>
      <c:valAx>
        <c:axId val="2377180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%percentage</a:t>
                </a:r>
                <a:endParaRPr lang="el-GR"/>
              </a:p>
            </c:rich>
          </c:tx>
          <c:layout>
            <c:manualLayout>
              <c:xMode val="edge"/>
              <c:yMode val="edge"/>
              <c:x val="6.1728395061728392E-3"/>
              <c:y val="0.3655780912221772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377176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Classification</a:t>
            </a:r>
            <a:r>
              <a:rPr lang="en-US" baseline="0"/>
              <a:t> Error vs K (per digit)</a:t>
            </a:r>
            <a:endParaRPr lang="el-GR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0</c:v>
          </c:tx>
          <c:xVal>
            <c:numRef>
              <c:f>test!$C$2:$C$7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test!$D$2:$D$7</c:f>
              <c:numCache>
                <c:formatCode>General</c:formatCode>
                <c:ptCount val="6"/>
                <c:pt idx="0">
                  <c:v>9.6940000000000008</c:v>
                </c:pt>
                <c:pt idx="1">
                  <c:v>8.1630000000000003</c:v>
                </c:pt>
                <c:pt idx="2">
                  <c:v>3.7759999999999998</c:v>
                </c:pt>
                <c:pt idx="3">
                  <c:v>3.0609999999999999</c:v>
                </c:pt>
                <c:pt idx="4">
                  <c:v>3.0609999999999999</c:v>
                </c:pt>
                <c:pt idx="5">
                  <c:v>2.8570000000000002</c:v>
                </c:pt>
              </c:numCache>
            </c:numRef>
          </c:yVal>
          <c:smooth val="0"/>
        </c:ser>
        <c:ser>
          <c:idx val="1"/>
          <c:order val="1"/>
          <c:tx>
            <c:v>1</c:v>
          </c:tx>
          <c:xVal>
            <c:numRef>
              <c:f>test!$C$2:$C$7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test!$E$2:$E$7</c:f>
              <c:numCache>
                <c:formatCode>General</c:formatCode>
                <c:ptCount val="6"/>
                <c:pt idx="0">
                  <c:v>4.4050000000000002</c:v>
                </c:pt>
                <c:pt idx="1">
                  <c:v>2.5550000000000002</c:v>
                </c:pt>
                <c:pt idx="2">
                  <c:v>2.5550000000000002</c:v>
                </c:pt>
                <c:pt idx="3">
                  <c:v>1.9379999999999999</c:v>
                </c:pt>
                <c:pt idx="4">
                  <c:v>3.524</c:v>
                </c:pt>
                <c:pt idx="5">
                  <c:v>3.6120000000000001</c:v>
                </c:pt>
              </c:numCache>
            </c:numRef>
          </c:yVal>
          <c:smooth val="0"/>
        </c:ser>
        <c:ser>
          <c:idx val="2"/>
          <c:order val="2"/>
          <c:tx>
            <c:v>2</c:v>
          </c:tx>
          <c:xVal>
            <c:numRef>
              <c:f>test!$C$2:$C$7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test!$F$2:$F$7</c:f>
              <c:numCache>
                <c:formatCode>General</c:formatCode>
                <c:ptCount val="6"/>
                <c:pt idx="0">
                  <c:v>17.053999999999998</c:v>
                </c:pt>
                <c:pt idx="1">
                  <c:v>11.337</c:v>
                </c:pt>
                <c:pt idx="2">
                  <c:v>7.7519999999999998</c:v>
                </c:pt>
                <c:pt idx="3">
                  <c:v>7.0739999999999998</c:v>
                </c:pt>
                <c:pt idx="4">
                  <c:v>5.7169999999999996</c:v>
                </c:pt>
                <c:pt idx="5">
                  <c:v>4.6509999999999998</c:v>
                </c:pt>
              </c:numCache>
            </c:numRef>
          </c:yVal>
          <c:smooth val="0"/>
        </c:ser>
        <c:ser>
          <c:idx val="3"/>
          <c:order val="3"/>
          <c:tx>
            <c:v>3</c:v>
          </c:tx>
          <c:xVal>
            <c:numRef>
              <c:f>test!$C$2:$C$7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test!$G$2:$G$7</c:f>
              <c:numCache>
                <c:formatCode>General</c:formatCode>
                <c:ptCount val="6"/>
                <c:pt idx="0">
                  <c:v>16.337</c:v>
                </c:pt>
                <c:pt idx="1">
                  <c:v>15.05</c:v>
                </c:pt>
                <c:pt idx="2">
                  <c:v>10.593999999999999</c:v>
                </c:pt>
                <c:pt idx="3">
                  <c:v>9.6039999999999992</c:v>
                </c:pt>
                <c:pt idx="4">
                  <c:v>9.2080000000000002</c:v>
                </c:pt>
                <c:pt idx="5">
                  <c:v>8.5150000000000006</c:v>
                </c:pt>
              </c:numCache>
            </c:numRef>
          </c:yVal>
          <c:smooth val="0"/>
        </c:ser>
        <c:ser>
          <c:idx val="4"/>
          <c:order val="4"/>
          <c:tx>
            <c:v>4</c:v>
          </c:tx>
          <c:xVal>
            <c:numRef>
              <c:f>test!$C$2:$C$7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test!$H$2:$H$7</c:f>
              <c:numCache>
                <c:formatCode>General</c:formatCode>
                <c:ptCount val="6"/>
                <c:pt idx="0">
                  <c:v>18.838999999999999</c:v>
                </c:pt>
                <c:pt idx="1">
                  <c:v>16.497</c:v>
                </c:pt>
                <c:pt idx="2">
                  <c:v>13.035</c:v>
                </c:pt>
                <c:pt idx="3">
                  <c:v>10.794</c:v>
                </c:pt>
                <c:pt idx="4">
                  <c:v>8.1470000000000002</c:v>
                </c:pt>
                <c:pt idx="5">
                  <c:v>7.4340000000000002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9208144"/>
        <c:axId val="259208536"/>
      </c:scatterChart>
      <c:valAx>
        <c:axId val="259208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Bernoulli Mixes (K)</a:t>
                </a:r>
                <a:endParaRPr lang="el-GR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59208536"/>
        <c:crosses val="autoZero"/>
        <c:crossBetween val="midCat"/>
      </c:valAx>
      <c:valAx>
        <c:axId val="25920853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</a:t>
                </a:r>
                <a:r>
                  <a:rPr lang="en-US" baseline="0"/>
                  <a:t> Percentage (%)</a:t>
                </a:r>
                <a:endParaRPr lang="el-GR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5920814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Classification</a:t>
            </a:r>
            <a:r>
              <a:rPr lang="en-US" baseline="0"/>
              <a:t> Error vs K (per digit)</a:t>
            </a:r>
            <a:endParaRPr lang="el-GR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5</c:v>
          </c:tx>
          <c:xVal>
            <c:numRef>
              <c:f>test!$C$2:$C$7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test!$I$2:$I$7</c:f>
              <c:numCache>
                <c:formatCode>General</c:formatCode>
                <c:ptCount val="6"/>
                <c:pt idx="0">
                  <c:v>29.26</c:v>
                </c:pt>
                <c:pt idx="1">
                  <c:v>19.843</c:v>
                </c:pt>
                <c:pt idx="2">
                  <c:v>16.256</c:v>
                </c:pt>
                <c:pt idx="3">
                  <c:v>11.659000000000001</c:v>
                </c:pt>
                <c:pt idx="4">
                  <c:v>8.52</c:v>
                </c:pt>
                <c:pt idx="5">
                  <c:v>8.6319999999999997</c:v>
                </c:pt>
              </c:numCache>
            </c:numRef>
          </c:yVal>
          <c:smooth val="0"/>
        </c:ser>
        <c:ser>
          <c:idx val="1"/>
          <c:order val="1"/>
          <c:tx>
            <c:v>6</c:v>
          </c:tx>
          <c:xVal>
            <c:numRef>
              <c:f>test!$C$2:$C$7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test!$J$2:$J$7</c:f>
              <c:numCache>
                <c:formatCode>General</c:formatCode>
                <c:ptCount val="6"/>
                <c:pt idx="0">
                  <c:v>11.273</c:v>
                </c:pt>
                <c:pt idx="1">
                  <c:v>6.4720000000000004</c:v>
                </c:pt>
                <c:pt idx="2">
                  <c:v>4.1749999999999998</c:v>
                </c:pt>
                <c:pt idx="3">
                  <c:v>3.8620000000000001</c:v>
                </c:pt>
                <c:pt idx="4">
                  <c:v>3.653</c:v>
                </c:pt>
                <c:pt idx="5">
                  <c:v>4.1749999999999998</c:v>
                </c:pt>
              </c:numCache>
            </c:numRef>
          </c:yVal>
          <c:smooth val="0"/>
        </c:ser>
        <c:ser>
          <c:idx val="2"/>
          <c:order val="2"/>
          <c:tx>
            <c:v>7</c:v>
          </c:tx>
          <c:xVal>
            <c:numRef>
              <c:f>test!$C$2:$C$7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test!$K$2:$K$7</c:f>
              <c:numCache>
                <c:formatCode>General</c:formatCode>
                <c:ptCount val="6"/>
                <c:pt idx="0">
                  <c:v>15.467000000000001</c:v>
                </c:pt>
                <c:pt idx="1">
                  <c:v>14.397</c:v>
                </c:pt>
                <c:pt idx="2">
                  <c:v>10.7</c:v>
                </c:pt>
                <c:pt idx="3">
                  <c:v>11.089</c:v>
                </c:pt>
                <c:pt idx="4">
                  <c:v>8.3659999999999997</c:v>
                </c:pt>
                <c:pt idx="5">
                  <c:v>9.1440000000000001</c:v>
                </c:pt>
              </c:numCache>
            </c:numRef>
          </c:yVal>
          <c:smooth val="0"/>
        </c:ser>
        <c:ser>
          <c:idx val="3"/>
          <c:order val="3"/>
          <c:tx>
            <c:v>8</c:v>
          </c:tx>
          <c:xVal>
            <c:numRef>
              <c:f>test!$C$2:$C$7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test!$L$2:$L$7</c:f>
              <c:numCache>
                <c:formatCode>General</c:formatCode>
                <c:ptCount val="6"/>
                <c:pt idx="0">
                  <c:v>22.074000000000002</c:v>
                </c:pt>
                <c:pt idx="1">
                  <c:v>15.195</c:v>
                </c:pt>
                <c:pt idx="2">
                  <c:v>13.552</c:v>
                </c:pt>
                <c:pt idx="3">
                  <c:v>9.548</c:v>
                </c:pt>
                <c:pt idx="4">
                  <c:v>6.8789999999999996</c:v>
                </c:pt>
                <c:pt idx="5">
                  <c:v>5.7489999999999997</c:v>
                </c:pt>
              </c:numCache>
            </c:numRef>
          </c:yVal>
          <c:smooth val="0"/>
        </c:ser>
        <c:ser>
          <c:idx val="4"/>
          <c:order val="4"/>
          <c:tx>
            <c:v>9</c:v>
          </c:tx>
          <c:xVal>
            <c:numRef>
              <c:f>test!$C$2:$C$7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test!$M$2:$M$7</c:f>
              <c:numCache>
                <c:formatCode>General</c:formatCode>
                <c:ptCount val="6"/>
                <c:pt idx="0">
                  <c:v>16.056000000000001</c:v>
                </c:pt>
                <c:pt idx="1">
                  <c:v>13.478999999999999</c:v>
                </c:pt>
                <c:pt idx="2">
                  <c:v>13.677</c:v>
                </c:pt>
                <c:pt idx="3">
                  <c:v>10.109</c:v>
                </c:pt>
                <c:pt idx="4">
                  <c:v>7.83</c:v>
                </c:pt>
                <c:pt idx="5">
                  <c:v>8.92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9209320"/>
        <c:axId val="259209712"/>
      </c:scatterChart>
      <c:valAx>
        <c:axId val="259209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Bernoulli Mixes (K)</a:t>
                </a:r>
                <a:endParaRPr lang="el-GR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59209712"/>
        <c:crosses val="autoZero"/>
        <c:crossBetween val="midCat"/>
      </c:valAx>
      <c:valAx>
        <c:axId val="2592097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</a:t>
                </a:r>
                <a:r>
                  <a:rPr lang="en-US" baseline="0"/>
                  <a:t> Percentage (%)</a:t>
                </a:r>
                <a:endParaRPr lang="el-GR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5920932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Total</a:t>
            </a:r>
            <a:r>
              <a:rPr lang="en-US" baseline="0"/>
              <a:t> Classification Error vs K</a:t>
            </a:r>
            <a:endParaRPr lang="el-GR"/>
          </a:p>
        </c:rich>
      </c:tx>
      <c:layout/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7.7160493827160776E-3"/>
                  <c:y val="-0.30844388471687828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15.76%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716049382716049E-3"/>
                  <c:y val="-0.27545719416863712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12.11%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8.3333333333333332E-3"/>
                  <c:y val="-0.22626910922744761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9.46%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0185185185185186E-2"/>
                  <c:y val="-0.19733464678955409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7.78%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8.3333333333333332E-3"/>
                  <c:y val="-0.1793952162885582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6.45%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8.9506172839506175E-3"/>
                  <c:y val="-0.17418634781636005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6.33%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test!$C$11:$C$16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test!$D$11:$D$16</c:f>
              <c:numCache>
                <c:formatCode>General</c:formatCode>
                <c:ptCount val="6"/>
                <c:pt idx="0">
                  <c:v>15.76</c:v>
                </c:pt>
                <c:pt idx="1">
                  <c:v>12.11</c:v>
                </c:pt>
                <c:pt idx="2">
                  <c:v>9.4600000000000009</c:v>
                </c:pt>
                <c:pt idx="3">
                  <c:v>7.78</c:v>
                </c:pt>
                <c:pt idx="4">
                  <c:v>6.45</c:v>
                </c:pt>
                <c:pt idx="5">
                  <c:v>6.33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59210496"/>
        <c:axId val="259210888"/>
        <c:axId val="0"/>
      </c:bar3DChart>
      <c:catAx>
        <c:axId val="259210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Bernoulli Mixes (K)</a:t>
                </a:r>
                <a:endParaRPr lang="el-GR"/>
              </a:p>
            </c:rich>
          </c:tx>
          <c:layout>
            <c:manualLayout>
              <c:xMode val="edge"/>
              <c:yMode val="edge"/>
              <c:x val="0.34383129192184309"/>
              <c:y val="0.8496470048436736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59210888"/>
        <c:crosses val="autoZero"/>
        <c:auto val="1"/>
        <c:lblAlgn val="ctr"/>
        <c:lblOffset val="100"/>
        <c:noMultiLvlLbl val="0"/>
      </c:catAx>
      <c:valAx>
        <c:axId val="2592108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/>
                  <a:t>Error Percentage (%)</a:t>
                </a:r>
                <a:endParaRPr lang="el-GR" sz="1200" b="1" i="0" baseline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592104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Τίτλος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7" name="16 - Υπότιτλος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30" name="29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17/2/2015</a:t>
            </a:fld>
            <a:endParaRPr lang="el-GR"/>
          </a:p>
        </p:txBody>
      </p:sp>
      <p:sp>
        <p:nvSpPr>
          <p:cNvPr id="19" name="18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7" name="2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17/2/2015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17/2/2015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17/2/2015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17/2/2015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17/2/2015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17/2/2015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17/2/2015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17/2/2015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17/2/2015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Ψαλίδισμα και στρογγύλεμα μίας γωνίας του ορθογωνίου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- Ορθογώνιο τρίγωνο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17/2/2015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10" name="9 - Ελεύθερη σχεδίαση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- Ελεύθερη σχεδίαση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Ελεύθερη σχεδίαση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- Ελεύθερη σχεδίαση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- Θέση τίτλου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0" name="29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0" name="9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17/2/2015</a:t>
            </a:fld>
            <a:endParaRPr lang="el-GR"/>
          </a:p>
        </p:txBody>
      </p:sp>
      <p:sp>
        <p:nvSpPr>
          <p:cNvPr id="22" name="21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18" name="17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grpSp>
        <p:nvGrpSpPr>
          <p:cNvPr id="2" name="1 - Ομάδα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- Ελεύθερη σχεδίαση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- Ελεύθερη σχεδίαση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Digit Classification</a:t>
            </a:r>
            <a:endParaRPr lang="en-US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288696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Spring Semester  2014</a:t>
            </a:r>
          </a:p>
          <a:p>
            <a:pPr algn="ctr"/>
            <a:r>
              <a:rPr lang="en-US" dirty="0" smtClean="0"/>
              <a:t>Postgraduate Course: Machine Learning, AUEB</a:t>
            </a:r>
          </a:p>
          <a:p>
            <a:pPr algn="ctr"/>
            <a:r>
              <a:rPr lang="en-US" dirty="0" smtClean="0"/>
              <a:t>Presentation by: </a:t>
            </a:r>
            <a:r>
              <a:rPr lang="en-US" smtClean="0"/>
              <a:t>John </a:t>
            </a:r>
            <a:r>
              <a:rPr lang="en-US" smtClean="0"/>
              <a:t>Zobolas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2984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Digit Classification: </a:t>
            </a:r>
            <a:br>
              <a:rPr lang="en-US" dirty="0" smtClean="0"/>
            </a:br>
            <a:r>
              <a:rPr lang="en-US" dirty="0" smtClean="0"/>
              <a:t>digits 5-9</a:t>
            </a:r>
            <a:endParaRPr lang="en-US" dirty="0"/>
          </a:p>
        </p:txBody>
      </p:sp>
      <p:graphicFrame>
        <p:nvGraphicFramePr>
          <p:cNvPr id="5" name="6 - Γράφημα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Total Errors in test dataset</a:t>
            </a:r>
            <a:endParaRPr lang="en-US" dirty="0"/>
          </a:p>
        </p:txBody>
      </p:sp>
      <p:graphicFrame>
        <p:nvGraphicFramePr>
          <p:cNvPr id="4" name="8 - Γράφημα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4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u="sng" dirty="0" smtClean="0"/>
              <a:t>Choose K wisely!</a:t>
            </a:r>
            <a:r>
              <a:rPr lang="en-US" dirty="0" smtClean="0"/>
              <a:t> Higher K means more training time, CPU resources and it doesn’t get the digit classification results a lot better!</a:t>
            </a:r>
          </a:p>
          <a:p>
            <a:pPr algn="just"/>
            <a:r>
              <a:rPr lang="en-US" dirty="0" smtClean="0"/>
              <a:t>Digits 4 and 5 have the most classification errors! </a:t>
            </a:r>
          </a:p>
          <a:p>
            <a:pPr algn="just"/>
            <a:r>
              <a:rPr lang="en-US" dirty="0" smtClean="0"/>
              <a:t>Cause: the train set (over fitting or a bad one!),  morphology of the symbol!</a:t>
            </a:r>
          </a:p>
          <a:p>
            <a:pPr algn="just"/>
            <a:r>
              <a:rPr lang="en-US" dirty="0" smtClean="0"/>
              <a:t>That’s all! Thanks!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 of this work</a:t>
            </a:r>
            <a:endParaRPr lang="en-US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Maximize the expected Likelihood using EM algorithm in the case of a mix of Bernoulli Distributions for digit classification </a:t>
            </a:r>
          </a:p>
          <a:p>
            <a:pPr algn="just"/>
            <a:r>
              <a:rPr lang="en-US" dirty="0" smtClean="0"/>
              <a:t>Train the dataset given (digits 0-9), 60000 (handwritten) digits!</a:t>
            </a:r>
          </a:p>
          <a:p>
            <a:pPr algn="just"/>
            <a:r>
              <a:rPr lang="en-US" dirty="0" smtClean="0"/>
              <a:t>Given a test dataset (10000 digits), find/model (using Bayes rule) the probability that a digit is 0,1,2,..,9 (while knowing beforehand what digit it is!)</a:t>
            </a:r>
          </a:p>
          <a:p>
            <a:pPr algn="just"/>
            <a:r>
              <a:rPr lang="en-US" b="1" dirty="0" smtClean="0"/>
              <a:t>Produce results regarding classification of the test data</a:t>
            </a:r>
            <a:r>
              <a:rPr lang="en-US" dirty="0" smtClean="0"/>
              <a:t>, e.g. percentage errors: it was a zero but classified as 8!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Training the data: time is an issue!</a:t>
            </a:r>
            <a:endParaRPr lang="en-US" dirty="0"/>
          </a:p>
        </p:txBody>
      </p:sp>
      <p:graphicFrame>
        <p:nvGraphicFramePr>
          <p:cNvPr id="4" name="4 - Γράφημα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2984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Training the data: </a:t>
            </a:r>
            <a:br>
              <a:rPr lang="en-US" dirty="0" smtClean="0"/>
            </a:br>
            <a:r>
              <a:rPr lang="en-US" dirty="0" smtClean="0"/>
              <a:t>morphology of a digit</a:t>
            </a:r>
            <a:endParaRPr lang="en-US" dirty="0"/>
          </a:p>
        </p:txBody>
      </p:sp>
      <p:graphicFrame>
        <p:nvGraphicFramePr>
          <p:cNvPr id="6" name="7 - Γράφημα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1328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Training the data: </a:t>
            </a:r>
            <a:br>
              <a:rPr lang="en-US" dirty="0" smtClean="0"/>
            </a:br>
            <a:r>
              <a:rPr lang="en-US" dirty="0" smtClean="0"/>
              <a:t>number of Bernoulli Mixes</a:t>
            </a:r>
            <a:br>
              <a:rPr lang="en-US" dirty="0" smtClean="0"/>
            </a:br>
            <a:r>
              <a:rPr lang="en-US" dirty="0" smtClean="0"/>
              <a:t> (K=1: Naive Bayes)</a:t>
            </a:r>
            <a:endParaRPr lang="en-US" dirty="0"/>
          </a:p>
        </p:txBody>
      </p:sp>
      <p:pic>
        <p:nvPicPr>
          <p:cNvPr id="8" name="7 - Θέση περιεχομένου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440" y="2132856"/>
            <a:ext cx="8223120" cy="41917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2984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Training the data: </a:t>
            </a:r>
            <a:br>
              <a:rPr lang="en-US" dirty="0" smtClean="0"/>
            </a:br>
            <a:r>
              <a:rPr lang="en-US" dirty="0" smtClean="0"/>
              <a:t>number of Bernoulli Mixes (K=4)</a:t>
            </a:r>
            <a:endParaRPr lang="en-US" dirty="0"/>
          </a:p>
        </p:txBody>
      </p:sp>
      <p:pic>
        <p:nvPicPr>
          <p:cNvPr id="5" name="4 - Θέση περιεχομένου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2261" y="1935163"/>
            <a:ext cx="5859477" cy="43894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2984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Training the data: </a:t>
            </a:r>
            <a:br>
              <a:rPr lang="en-US" dirty="0" smtClean="0"/>
            </a:br>
            <a:r>
              <a:rPr lang="en-US" dirty="0" smtClean="0"/>
              <a:t>number of Bernoulli Mixes (K=8)</a:t>
            </a:r>
            <a:endParaRPr lang="en-US" dirty="0"/>
          </a:p>
        </p:txBody>
      </p:sp>
      <p:pic>
        <p:nvPicPr>
          <p:cNvPr id="6" name="5 - Θέση περιεχομένου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2261" y="1935163"/>
            <a:ext cx="5859477" cy="43894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2984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Training the data: </a:t>
            </a:r>
            <a:br>
              <a:rPr lang="en-US" dirty="0" smtClean="0"/>
            </a:br>
            <a:r>
              <a:rPr lang="en-US" dirty="0" smtClean="0"/>
              <a:t>number of Bernoulli Mixes (K=16)</a:t>
            </a:r>
            <a:endParaRPr lang="en-US" dirty="0"/>
          </a:p>
        </p:txBody>
      </p:sp>
      <p:pic>
        <p:nvPicPr>
          <p:cNvPr id="7" name="6 - Θέση περιεχομένου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440" y="1935163"/>
            <a:ext cx="8223120" cy="43894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2984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Digit Classification: </a:t>
            </a:r>
            <a:br>
              <a:rPr lang="en-US" dirty="0" smtClean="0"/>
            </a:br>
            <a:r>
              <a:rPr lang="en-US" dirty="0" smtClean="0"/>
              <a:t>digits 0-4</a:t>
            </a:r>
            <a:endParaRPr lang="en-US" dirty="0"/>
          </a:p>
        </p:txBody>
      </p:sp>
      <p:graphicFrame>
        <p:nvGraphicFramePr>
          <p:cNvPr id="6" name="5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Ροή">
  <a:themeElements>
    <a:clrScheme name="Ροή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Ροή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Ροή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344</TotalTime>
  <Words>300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Constantia</vt:lpstr>
      <vt:lpstr>Wingdings 2</vt:lpstr>
      <vt:lpstr>Ροή</vt:lpstr>
      <vt:lpstr>Digit Classification</vt:lpstr>
      <vt:lpstr>Goal of this work</vt:lpstr>
      <vt:lpstr>Training the data: time is an issue!</vt:lpstr>
      <vt:lpstr>Training the data:  morphology of a digit</vt:lpstr>
      <vt:lpstr>Training the data:  number of Bernoulli Mixes  (K=1: Naive Bayes)</vt:lpstr>
      <vt:lpstr>Training the data:  number of Bernoulli Mixes (K=4)</vt:lpstr>
      <vt:lpstr>Training the data:  number of Bernoulli Mixes (K=8)</vt:lpstr>
      <vt:lpstr>Training the data:  number of Bernoulli Mixes (K=16)</vt:lpstr>
      <vt:lpstr>Digit Classification:  digits 0-4</vt:lpstr>
      <vt:lpstr>Digit Classification:  digits 5-9</vt:lpstr>
      <vt:lpstr>Total Errors in test dataset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Classification</dc:title>
  <dc:creator>Zompo</dc:creator>
  <cp:lastModifiedBy>Giannis Zompolas</cp:lastModifiedBy>
  <cp:revision>29</cp:revision>
  <dcterms:created xsi:type="dcterms:W3CDTF">2014-06-04T16:44:17Z</dcterms:created>
  <dcterms:modified xsi:type="dcterms:W3CDTF">2015-02-17T14:14:51Z</dcterms:modified>
</cp:coreProperties>
</file>