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6" r:id="rId6"/>
    <p:sldId id="277" r:id="rId7"/>
    <p:sldId id="273" r:id="rId8"/>
    <p:sldId id="278" r:id="rId9"/>
    <p:sldId id="279" r:id="rId10"/>
    <p:sldId id="280" r:id="rId11"/>
    <p:sldId id="274" r:id="rId12"/>
    <p:sldId id="276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network-layer/what-is-mpls/" TargetMode="External"/><Relationship Id="rId2" Type="http://schemas.openxmlformats.org/officeDocument/2006/relationships/hyperlink" Target="https://www.mushroomnetworks.com/what-is-mpl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/>
          </a:bodyPr>
          <a:lstStyle/>
          <a:p>
            <a:r>
              <a:rPr lang="en-US" sz="8000" dirty="0"/>
              <a:t>M</a:t>
            </a:r>
            <a:r>
              <a:rPr lang="en-US" sz="7200" dirty="0"/>
              <a:t>ultiprotocol</a:t>
            </a:r>
            <a:br>
              <a:rPr lang="en-US" dirty="0"/>
            </a:br>
            <a:r>
              <a:rPr lang="en-US" sz="6700" dirty="0"/>
              <a:t>L</a:t>
            </a:r>
            <a:r>
              <a:rPr lang="en-US" sz="6000" dirty="0"/>
              <a:t>abel</a:t>
            </a:r>
            <a:r>
              <a:rPr lang="en-US" sz="6700" dirty="0"/>
              <a:t> S</a:t>
            </a:r>
            <a:r>
              <a:rPr lang="en-US" sz="6000" dirty="0"/>
              <a:t>witching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Balaji Bharatwaj Manikandan</a:t>
            </a:r>
          </a:p>
          <a:p>
            <a:r>
              <a:rPr lang="en-US" dirty="0"/>
              <a:t>UID: 117553062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slide 1">
            <a:hlinkClick r:id="" action="ppaction://media"/>
            <a:extLst>
              <a:ext uri="{FF2B5EF4-FFF2-40B4-BE49-F238E27FC236}">
                <a16:creationId xmlns:a16="http://schemas.microsoft.com/office/drawing/2014/main" id="{167226D5-3645-DA10-DA7F-2C93FDF40F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38156" y="4482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1FF83E-594E-FADD-6AAB-AAECFEEC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573B7B-41BC-54E3-A9E1-F14927B7BE8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https://www.mushroomnetworks.com/what-is-mpls/</a:t>
            </a:r>
            <a:r>
              <a:rPr lang="en-US" dirty="0"/>
              <a:t> [ MPLS network Image ]</a:t>
            </a:r>
          </a:p>
          <a:p>
            <a:r>
              <a:rPr lang="en-US" dirty="0">
                <a:hlinkClick r:id="rId3"/>
              </a:rPr>
              <a:t>https://www.cloudflare.com/learning/network-layer/what-is-mpls/</a:t>
            </a:r>
            <a:r>
              <a:rPr lang="en-US" dirty="0"/>
              <a:t> [ Information about MPLS 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28B1-E533-99CC-B7EF-B0D4E039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Balaji Bharatwaj Manikandan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5C5AF-ABEF-F496-6753-E8CFB695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CC7210-6349-5296-C725-165CB6B9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815C-8BF3-4ECF-A945-A2A7C2983A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r>
              <a:rPr lang="en-US" dirty="0"/>
              <a:t>Balaji Bharatwaj Manikandan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3841750"/>
            <a:ext cx="6599238" cy="2296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MPLS</a:t>
            </a:r>
          </a:p>
          <a:p>
            <a:r>
              <a:rPr lang="en-US" dirty="0"/>
              <a:t>Routing using MPLS</a:t>
            </a:r>
          </a:p>
          <a:p>
            <a:r>
              <a:rPr lang="en-US" dirty="0"/>
              <a:t>Why is it called MPLS?</a:t>
            </a:r>
          </a:p>
          <a:p>
            <a:r>
              <a:rPr lang="en-US" dirty="0"/>
              <a:t>When is it used?</a:t>
            </a:r>
          </a:p>
          <a:p>
            <a:r>
              <a:rPr lang="en-US" dirty="0"/>
              <a:t>Is MPLS a “Private” Network?</a:t>
            </a:r>
          </a:p>
          <a:p>
            <a:r>
              <a:rPr lang="en-US" dirty="0"/>
              <a:t>Drawbacks of MPLS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pic>
        <p:nvPicPr>
          <p:cNvPr id="2" name="slide 2">
            <a:hlinkClick r:id="" action="ppaction://media"/>
            <a:extLst>
              <a:ext uri="{FF2B5EF4-FFF2-40B4-BE49-F238E27FC236}">
                <a16:creationId xmlns:a16="http://schemas.microsoft.com/office/drawing/2014/main" id="{45E433FE-2952-8DA4-1478-ED3D8C52FA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58538" y="4721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441126-F4F1-D694-4F58-D2E3ED5E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MPLS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C6CE80-2586-92FD-F672-0D146E5F95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4350" y="1430250"/>
            <a:ext cx="6749098" cy="4256289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dirty="0"/>
              <a:t>ulti</a:t>
            </a:r>
            <a:r>
              <a:rPr lang="en-US" b="1" dirty="0"/>
              <a:t>p</a:t>
            </a:r>
            <a:r>
              <a:rPr lang="en-US" dirty="0"/>
              <a:t>rotocol </a:t>
            </a:r>
            <a:r>
              <a:rPr lang="en-US" b="1" dirty="0"/>
              <a:t>L</a:t>
            </a:r>
            <a:r>
              <a:rPr lang="en-US" dirty="0"/>
              <a:t>abel </a:t>
            </a:r>
            <a:r>
              <a:rPr lang="en-US" b="1" dirty="0"/>
              <a:t>S</a:t>
            </a:r>
            <a:r>
              <a:rPr lang="en-US" dirty="0"/>
              <a:t>witching is a routing technique used by organization to </a:t>
            </a:r>
            <a:r>
              <a:rPr lang="en-US" b="1" dirty="0"/>
              <a:t>speed up networks</a:t>
            </a:r>
            <a:r>
              <a:rPr lang="en-US" dirty="0"/>
              <a:t>. </a:t>
            </a:r>
          </a:p>
          <a:p>
            <a:r>
              <a:rPr lang="en-US" dirty="0"/>
              <a:t>The way it speeds up the networks is by sending the packets through predetermined paths instead of calculating the route for every single packet, every time!</a:t>
            </a:r>
          </a:p>
          <a:p>
            <a:r>
              <a:rPr lang="en-US" dirty="0"/>
              <a:t>Operates at OSI “</a:t>
            </a:r>
            <a:r>
              <a:rPr lang="en-US" b="1" dirty="0"/>
              <a:t>2.5</a:t>
            </a:r>
            <a:r>
              <a:rPr lang="en-US" dirty="0"/>
              <a:t>”, meaning that it is in-between </a:t>
            </a:r>
            <a:r>
              <a:rPr lang="en-US" u="sng" dirty="0"/>
              <a:t>network layer</a:t>
            </a:r>
            <a:r>
              <a:rPr lang="en-US" dirty="0"/>
              <a:t> and </a:t>
            </a:r>
            <a:r>
              <a:rPr lang="en-US" u="sng" dirty="0"/>
              <a:t>data link layer</a:t>
            </a:r>
            <a:r>
              <a:rPr lang="en-US" dirty="0"/>
              <a:t>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95BB7C-A35E-4602-B465-11CC11B5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Balaji Bharatwaj Manikandan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822A02-49F2-C017-8C4A-67493C30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4034D-0975-5EAE-80BF-3428899D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slide 3">
            <a:hlinkClick r:id="" action="ppaction://media"/>
            <a:extLst>
              <a:ext uri="{FF2B5EF4-FFF2-40B4-BE49-F238E27FC236}">
                <a16:creationId xmlns:a16="http://schemas.microsoft.com/office/drawing/2014/main" id="{D44F9A63-258B-77C5-762B-33C284EF2C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55337" y="3546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8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/>
              <a:t>Routing with MPLS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900"/>
            <a:ext cx="4756714" cy="3365500"/>
          </a:xfrm>
        </p:spPr>
        <p:txBody>
          <a:bodyPr/>
          <a:lstStyle/>
          <a:p>
            <a:r>
              <a:rPr lang="en-US" dirty="0"/>
              <a:t>Each packet is assigned to a Forwarding Equivalence Class (FEC) that takes a pre-defined path called Label-Switching Paths (LSP). </a:t>
            </a:r>
          </a:p>
          <a:p>
            <a:r>
              <a:rPr lang="en-US" dirty="0"/>
              <a:t>Packets that has the same FEC takes the same LSP every time. The router doesn’t calculate the route, instead it used the FEC to pass it on to LSP.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/>
              <a:t>Packet Structure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7467" y="2374900"/>
            <a:ext cx="4756714" cy="3365500"/>
          </a:xfrm>
        </p:spPr>
        <p:txBody>
          <a:bodyPr/>
          <a:lstStyle/>
          <a:p>
            <a:r>
              <a:rPr lang="en-US" dirty="0"/>
              <a:t>The labels for MPLS is added on top of the header of the packet. </a:t>
            </a:r>
          </a:p>
          <a:p>
            <a:r>
              <a:rPr lang="en-US" dirty="0"/>
              <a:t>The FEC is integrated to the MPLS labels. </a:t>
            </a:r>
          </a:p>
          <a:p>
            <a:r>
              <a:rPr lang="en-US" dirty="0"/>
              <a:t>The router in the MPLS network doesn’t examine the packet header instead, it reads the MPLS labels and sends the packets on the LSP.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Balaji Bharatwaj Manikandan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2" name="slide 4">
            <a:hlinkClick r:id="" action="ppaction://media"/>
            <a:extLst>
              <a:ext uri="{FF2B5EF4-FFF2-40B4-BE49-F238E27FC236}">
                <a16:creationId xmlns:a16="http://schemas.microsoft.com/office/drawing/2014/main" id="{7B2A5FB7-1177-3339-99DB-6FC614F53E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" y="3546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441126-F4F1-D694-4F58-D2E3ED5E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it is called MPLS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C6CE80-2586-92FD-F672-0D146E5F95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2" y="1795376"/>
            <a:ext cx="10328275" cy="3267248"/>
          </a:xfrm>
        </p:spPr>
        <p:txBody>
          <a:bodyPr/>
          <a:lstStyle/>
          <a:p>
            <a:r>
              <a:rPr lang="en-US" dirty="0"/>
              <a:t>The routers in the MPLS network can read only MPLS label. </a:t>
            </a:r>
          </a:p>
          <a:p>
            <a:r>
              <a:rPr lang="en-US" dirty="0"/>
              <a:t>It doesn’t matter for the routers as to how the packets are formatted or structured. </a:t>
            </a:r>
          </a:p>
          <a:p>
            <a:r>
              <a:rPr lang="en-US" dirty="0"/>
              <a:t>That is the reason they can work with any protocol.</a:t>
            </a:r>
          </a:p>
          <a:p>
            <a:r>
              <a:rPr lang="en-US" dirty="0"/>
              <a:t>The core rule for the packets transmitted through MPLS is that they should have the MPLS labels for routing.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95BB7C-A35E-4602-B465-11CC11B5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Balaji Bharatwaj Manikandan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822A02-49F2-C017-8C4A-67493C30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4034D-0975-5EAE-80BF-3428899D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441126-F4F1-D694-4F58-D2E3ED5E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MPLS is used?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C6CE80-2586-92FD-F672-0D146E5F95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2" y="1795376"/>
            <a:ext cx="10328275" cy="3267248"/>
          </a:xfrm>
        </p:spPr>
        <p:txBody>
          <a:bodyPr/>
          <a:lstStyle/>
          <a:p>
            <a:r>
              <a:rPr lang="en-US" dirty="0"/>
              <a:t>Is used when Speed and reliability are highly important</a:t>
            </a:r>
          </a:p>
          <a:p>
            <a:r>
              <a:rPr lang="en-US" dirty="0"/>
              <a:t>Real time application [ near-immediate data delivery ]</a:t>
            </a:r>
          </a:p>
          <a:p>
            <a:pPr lvl="1"/>
            <a:r>
              <a:rPr lang="en-US" dirty="0"/>
              <a:t>Ex: Video and Voice Calls</a:t>
            </a:r>
          </a:p>
          <a:p>
            <a:r>
              <a:rPr lang="en-US" dirty="0"/>
              <a:t>Usually built on Wide Area Networks (WAN)</a:t>
            </a:r>
          </a:p>
          <a:p>
            <a:pPr lvl="1"/>
            <a:r>
              <a:rPr lang="en-US" dirty="0"/>
              <a:t>But they get expensive</a:t>
            </a:r>
          </a:p>
          <a:p>
            <a:r>
              <a:rPr lang="en-US" dirty="0"/>
              <a:t>Cloud-based solution are emerging (Cloudflare Magic WAN).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95BB7C-A35E-4602-B465-11CC11B5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Balaji Bharatwaj Manikandan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822A02-49F2-C017-8C4A-67493C30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4034D-0975-5EAE-80BF-3428899D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" name="slide 6">
            <a:hlinkClick r:id="" action="ppaction://media"/>
            <a:extLst>
              <a:ext uri="{FF2B5EF4-FFF2-40B4-BE49-F238E27FC236}">
                <a16:creationId xmlns:a16="http://schemas.microsoft.com/office/drawing/2014/main" id="{B8072895-7B63-BB88-0638-D3D45622E6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0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11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r>
              <a:rPr lang="en-US" dirty="0"/>
              <a:t>Is MPLS a private “network”?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Ba</a:t>
            </a:r>
            <a:r>
              <a:rPr lang="en-US" dirty="0" err="1"/>
              <a:t>laji</a:t>
            </a:r>
            <a:r>
              <a:rPr lang="en-US" dirty="0"/>
              <a:t> Bharatwaj Manikandan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33FE0421-F8B8-DD76-F404-C5BF0AC4E5A6}"/>
              </a:ext>
            </a:extLst>
          </p:cNvPr>
          <p:cNvSpPr txBox="1">
            <a:spLocks/>
          </p:cNvSpPr>
          <p:nvPr/>
        </p:nvSpPr>
        <p:spPr>
          <a:xfrm>
            <a:off x="931862" y="1795376"/>
            <a:ext cx="10328275" cy="326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D6DC986C-5A4C-3AE3-462D-8B483754337D}"/>
              </a:ext>
            </a:extLst>
          </p:cNvPr>
          <p:cNvSpPr txBox="1">
            <a:spLocks/>
          </p:cNvSpPr>
          <p:nvPr/>
        </p:nvSpPr>
        <p:spPr>
          <a:xfrm>
            <a:off x="1103688" y="2256732"/>
            <a:ext cx="10328275" cy="2408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Each MPLS network is separate for each organization. So it is private in that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But the data sent through the network is not private (Not Encrypted)</a:t>
            </a:r>
          </a:p>
          <a:p>
            <a:pPr marL="1028700" lvl="1" indent="-342900"/>
            <a:r>
              <a:rPr lang="en-US" dirty="0"/>
              <a:t>Anyone outside of the organization can see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VPN (Virtual Private Network) is used to encrypt the MPLS networks. </a:t>
            </a:r>
          </a:p>
          <a:p>
            <a:pPr marL="342900" indent="-342900"/>
            <a:endParaRPr lang="en-US" dirty="0"/>
          </a:p>
        </p:txBody>
      </p:sp>
      <p:pic>
        <p:nvPicPr>
          <p:cNvPr id="20" name="slide 7'">
            <a:hlinkClick r:id="" action="ppaction://media"/>
            <a:extLst>
              <a:ext uri="{FF2B5EF4-FFF2-40B4-BE49-F238E27FC236}">
                <a16:creationId xmlns:a16="http://schemas.microsoft.com/office/drawing/2014/main" id="{6B584C06-E125-28F5-6115-0B469C3060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4088" y="2782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35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Drawbacks of MPLS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MPLS is more expensive than regular internet service. </a:t>
            </a:r>
          </a:p>
          <a:p>
            <a:pPr lvl="0"/>
            <a:r>
              <a:rPr lang="en-US" dirty="0"/>
              <a:t>Even though it doesn’t require special hardware, dedicated network is expensive to setup.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Long Setup Time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Setting up dedicated paths take a lot of time. </a:t>
            </a:r>
          </a:p>
          <a:p>
            <a:r>
              <a:rPr lang="en-US" dirty="0"/>
              <a:t>Manual configuration of LSPs is done by a vendor or by the organization itself. </a:t>
            </a:r>
          </a:p>
          <a:p>
            <a:r>
              <a:rPr lang="en-US" dirty="0"/>
              <a:t>It will also take a lot of time when the organization needs to scale up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Lack of Encryption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r>
              <a:rPr lang="en-US" dirty="0"/>
              <a:t>MPLS is an un-encrypted network out of the box. </a:t>
            </a:r>
          </a:p>
          <a:p>
            <a:r>
              <a:rPr lang="en-US" dirty="0"/>
              <a:t>Anyone outside of the organization can read the data as plain text. </a:t>
            </a:r>
          </a:p>
          <a:p>
            <a:r>
              <a:rPr lang="en-US" dirty="0"/>
              <a:t>Additional encryption setup is required for the security of MPLS (Like using an VPN)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Balaji Bharatwaj Manikandan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53231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EA19-91BF-48E8-A1D4-8FB745E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pic>
        <p:nvPicPr>
          <p:cNvPr id="7" name="slide 9">
            <a:hlinkClick r:id="" action="ppaction://media"/>
            <a:extLst>
              <a:ext uri="{FF2B5EF4-FFF2-40B4-BE49-F238E27FC236}">
                <a16:creationId xmlns:a16="http://schemas.microsoft.com/office/drawing/2014/main" id="{A72B3CA3-3A41-4008-75BE-7DE2FBEB13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5992" y="439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{3E990332-63C2-4DDB-A032-D3F35E7D0945}tf89117832_win32</Template>
  <TotalTime>139</TotalTime>
  <Words>581</Words>
  <Application>Microsoft Office PowerPoint</Application>
  <PresentationFormat>Widescreen</PresentationFormat>
  <Paragraphs>82</Paragraphs>
  <Slides>10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ColorBlockVTI</vt:lpstr>
      <vt:lpstr>Multiprotocol Label Switching</vt:lpstr>
      <vt:lpstr>Agenda</vt:lpstr>
      <vt:lpstr>What is MPLS</vt:lpstr>
      <vt:lpstr>Routing with MPLS</vt:lpstr>
      <vt:lpstr>Why it is called MPLS</vt:lpstr>
      <vt:lpstr>When MPLS is used?</vt:lpstr>
      <vt:lpstr>Is MPLS a private “network”?</vt:lpstr>
      <vt:lpstr>Drawbacks of MPLS</vt:lpstr>
      <vt:lpstr>Thank you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Multiprotocol Label Switching</dc:title>
  <dc:creator>Balaji Bharatwaj M</dc:creator>
  <cp:lastModifiedBy>Balaji Bharatwaj Manikandan</cp:lastModifiedBy>
  <cp:revision>2</cp:revision>
  <dcterms:created xsi:type="dcterms:W3CDTF">2022-12-09T20:31:56Z</dcterms:created>
  <dcterms:modified xsi:type="dcterms:W3CDTF">2022-12-09T22:51:50Z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