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57" r:id="rId7"/>
    <p:sldId id="267" r:id="rId8"/>
    <p:sldId id="260" r:id="rId9"/>
    <p:sldId id="270" r:id="rId10"/>
    <p:sldId id="268" r:id="rId11"/>
    <p:sldId id="259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>
        <p:scale>
          <a:sx n="120" d="100"/>
          <a:sy n="120" d="100"/>
        </p:scale>
        <p:origin x="8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0B77-56A6-6E49-8C6F-D3BBECF7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7BF59-DC2D-0B4F-B240-3A21CDCA2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A7CE-3551-6E47-BD7C-5F6763C4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5851-5125-3A4D-A5FB-DBE232AD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5134-6171-0E4E-A733-DE1B486F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1022-FC6E-D144-855C-8C90909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2B1E1-74A2-1042-8632-1A09DCFA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5E86-F854-634D-95EA-8DA635BA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F952-9A67-D040-A0D8-E34695FE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3B72-AC9C-9641-939E-A6949F74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4C82A-8697-594F-A90D-7A7C5CC8D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D619-2E7E-114D-B219-5903E5157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846D-084F-3A4F-8EDB-4227ED67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DE4F-255B-F54B-93FA-07A1C902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C6FC-6958-F642-9065-90697AFC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476F-83C8-EE40-8430-205AFBB0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EB22-93E1-D641-9E29-B0A6E005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CCC6-2B91-E640-AEC0-4250921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B381-9928-CD46-9D88-40FA885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374D-40B1-A843-9F58-245E7B60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E67A-1A2B-B546-A383-412BD590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23055-BEE3-2C4A-91D8-EA595E66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2D9A-3C5E-5245-8067-1E772698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0F67-48A5-664C-BA84-656C2B2F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D93D-3DBF-2646-85D7-C7C7C1B7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1489-EE39-5B44-B58C-F1CE1775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6E98-18E9-3C49-A3FC-D1853272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B529-C6CB-A340-BFF5-5B4B08B1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BCE7-B0A5-B946-B023-31CD5A6E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D10D-3B60-6E44-BCDB-53086AEE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F9252-268E-8045-B7D6-203628AA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430-3DC2-6D44-926C-1FFBB066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02B7-3A10-784C-B6E5-6DF0D961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6CB9-B081-4043-9246-EBD0FC516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A9BF-4060-7A4C-AAA9-486EE573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D226-4C3B-EC46-8BC4-2B18219B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33D71-F676-5D4B-AD8D-E6AFB85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BA092-DF02-1B49-8FCD-4F89755B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8F02A-55FF-9C47-868E-F816D3CF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5D55-DCB7-1448-AB80-BF7A7C41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41B8-BF03-F24D-813D-68910E54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AA9B0-4FD4-4849-9C6C-94A0F7E9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627F5-D20E-384F-91A7-FC68C0C7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5418E-0381-EE45-BF11-6C533EC2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2E913-F1E5-DB43-B798-10F0B81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D0BF7-AB1E-5A4D-99F8-92643013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7AC-4BE6-7E48-BB7B-B75BCA93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19FC-0502-5343-8E7E-66A1265C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6E28-C02A-7648-92E2-5CE3EDE48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3F414-FC7C-014F-A96E-0066B36A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7CF5-CA5E-144B-8FBE-EB915D5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34B8-F0EE-8A48-BC35-154C15BC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3050-C561-4A42-9B47-FC981E3F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EDE52-BA92-A14A-B492-C221DFD89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85E37-3B7D-6446-8DD5-A608A98C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31C2-52BB-C24F-9205-181C8E92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42A9-0304-9849-918A-02ADCC0C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40A2-F22B-184D-99EB-FD955189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C0ED9-DFD5-1F49-A451-6BF475B4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73D7-BF34-2446-A4CC-CA5F902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5EE8-08FD-1740-96BD-CF385E66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0475-D1BF-6748-99D7-5F4ACE0198D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4E66-BCD0-1F47-98ED-EF8AC6B9D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4960-6326-4644-91AC-AA07FEFF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10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50235C-1024-244B-9F2E-B1C7B154F452}"/>
              </a:ext>
            </a:extLst>
          </p:cNvPr>
          <p:cNvSpPr/>
          <p:nvPr/>
        </p:nvSpPr>
        <p:spPr>
          <a:xfrm>
            <a:off x="1885473" y="1556425"/>
            <a:ext cx="862524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Mechanical field reconstruction from limited observations</a:t>
            </a:r>
          </a:p>
          <a:p>
            <a:pPr algn="ctr"/>
            <a:r>
              <a:rPr lang="en-US" sz="2000" dirty="0" err="1"/>
              <a:t>Bahador</a:t>
            </a:r>
            <a:r>
              <a:rPr lang="en-US" sz="2000" dirty="0"/>
              <a:t> Bahmani</a:t>
            </a:r>
          </a:p>
          <a:p>
            <a:pPr algn="ctr"/>
            <a:r>
              <a:rPr lang="en-US" sz="2000" dirty="0"/>
              <a:t>bb2969@Columbia.edu</a:t>
            </a:r>
          </a:p>
        </p:txBody>
      </p:sp>
    </p:spTree>
    <p:extLst>
      <p:ext uri="{BB962C8B-B14F-4D97-AF65-F5344CB8AC3E}">
        <p14:creationId xmlns:p14="http://schemas.microsoft.com/office/powerpoint/2010/main" val="342508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4BE216-385C-9146-B656-C67128BA1F10}"/>
              </a:ext>
            </a:extLst>
          </p:cNvPr>
          <p:cNvSpPr txBox="1"/>
          <p:nvPr/>
        </p:nvSpPr>
        <p:spPr>
          <a:xfrm>
            <a:off x="21425" y="69378"/>
            <a:ext cx="356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Data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5E87B-44B7-AA4E-91AF-177B570A647A}"/>
              </a:ext>
            </a:extLst>
          </p:cNvPr>
          <p:cNvSpPr txBox="1"/>
          <p:nvPr/>
        </p:nvSpPr>
        <p:spPr>
          <a:xfrm>
            <a:off x="446567" y="667582"/>
            <a:ext cx="7309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record 300 snapshots from beginning to the steady state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250 random snapshots are used to construct the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reconstruction we select from those data not presented in the library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409BF2-3A98-304C-B0C0-C2C07DB9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94" y="2663554"/>
            <a:ext cx="3822306" cy="38223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110C96-CEE7-4F4C-BE0E-0A9226903BB0}"/>
              </a:ext>
            </a:extLst>
          </p:cNvPr>
          <p:cNvSpPr txBox="1"/>
          <p:nvPr/>
        </p:nvSpPr>
        <p:spPr>
          <a:xfrm>
            <a:off x="4700540" y="2294222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2% of measurements</a:t>
            </a:r>
          </a:p>
        </p:txBody>
      </p:sp>
    </p:spTree>
    <p:extLst>
      <p:ext uri="{BB962C8B-B14F-4D97-AF65-F5344CB8AC3E}">
        <p14:creationId xmlns:p14="http://schemas.microsoft.com/office/powerpoint/2010/main" val="359963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8604359-E03D-844C-8D8C-EE9CAB2C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1" y="4299685"/>
            <a:ext cx="3161860" cy="23312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53854-E8D3-5A41-B018-945D4DEE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960" y="4061637"/>
            <a:ext cx="2647114" cy="2634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D47EF5-F662-074D-9F95-CE960D466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661" y="4061636"/>
            <a:ext cx="3139465" cy="2634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48528-55E9-EB49-A7D2-C6452EDF4ACB}"/>
              </a:ext>
            </a:extLst>
          </p:cNvPr>
          <p:cNvSpPr txBox="1"/>
          <p:nvPr/>
        </p:nvSpPr>
        <p:spPr>
          <a:xfrm>
            <a:off x="0" y="60279"/>
            <a:ext cx="5527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LASSO reconstruction without noise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484BE-D60E-C24F-ADB0-36204C44E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527" y="433504"/>
            <a:ext cx="2462659" cy="2462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17BEAF-0739-934C-8337-2DAFA102468A}"/>
              </a:ext>
            </a:extLst>
          </p:cNvPr>
          <p:cNvSpPr txBox="1"/>
          <p:nvPr/>
        </p:nvSpPr>
        <p:spPr>
          <a:xfrm>
            <a:off x="472471" y="1639432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5C512-125E-5149-9898-D621B6BC6D09}"/>
              </a:ext>
            </a:extLst>
          </p:cNvPr>
          <p:cNvSpPr txBox="1"/>
          <p:nvPr/>
        </p:nvSpPr>
        <p:spPr>
          <a:xfrm>
            <a:off x="1353343" y="3961837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atoms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BC8FF-4C3F-D942-A167-F1727C88432B}"/>
              </a:ext>
            </a:extLst>
          </p:cNvPr>
          <p:cNvSpPr txBox="1"/>
          <p:nvPr/>
        </p:nvSpPr>
        <p:spPr>
          <a:xfrm>
            <a:off x="5547972" y="3745467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0C02B-BA79-FC4E-9328-BAC05A7F3CD1}"/>
              </a:ext>
            </a:extLst>
          </p:cNvPr>
          <p:cNvSpPr txBox="1"/>
          <p:nvPr/>
        </p:nvSpPr>
        <p:spPr>
          <a:xfrm>
            <a:off x="9848988" y="374546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16804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6D635-8DE2-5F4C-8E79-00314D2F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6" y="1030831"/>
            <a:ext cx="2781142" cy="2422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A159D-40CC-A445-8542-55BA2049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6" y="4302129"/>
            <a:ext cx="3177524" cy="2411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74B4D-43D6-5548-A28E-8B0293E2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412" y="4024166"/>
            <a:ext cx="3060541" cy="2833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B9648-7C2E-144B-92F6-432037F38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215" y="4103721"/>
            <a:ext cx="3152398" cy="2609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802FA-DBE6-6A48-A862-44CDE2A25ED2}"/>
              </a:ext>
            </a:extLst>
          </p:cNvPr>
          <p:cNvSpPr txBox="1"/>
          <p:nvPr/>
        </p:nvSpPr>
        <p:spPr>
          <a:xfrm>
            <a:off x="0" y="60279"/>
            <a:ext cx="7031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LASSO reconstruction without noisy measurement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D8DC1-6A38-874E-9048-A3532EFF9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412" y="966341"/>
            <a:ext cx="2462659" cy="2462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61A918-12F0-1F43-9F17-03ADA8740F69}"/>
              </a:ext>
            </a:extLst>
          </p:cNvPr>
          <p:cNvSpPr txBox="1"/>
          <p:nvPr/>
        </p:nvSpPr>
        <p:spPr>
          <a:xfrm>
            <a:off x="5117024" y="597009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431FC-E046-A14C-A6EE-00C045EA5699}"/>
              </a:ext>
            </a:extLst>
          </p:cNvPr>
          <p:cNvSpPr txBox="1"/>
          <p:nvPr/>
        </p:nvSpPr>
        <p:spPr>
          <a:xfrm>
            <a:off x="716371" y="661499"/>
            <a:ext cx="21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measurement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57488-8A65-084C-9CB4-A9A827E17DE6}"/>
              </a:ext>
            </a:extLst>
          </p:cNvPr>
          <p:cNvSpPr txBox="1"/>
          <p:nvPr/>
        </p:nvSpPr>
        <p:spPr>
          <a:xfrm>
            <a:off x="955428" y="3786555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atoms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913AD-3071-374A-8DCE-94AFA41CC560}"/>
              </a:ext>
            </a:extLst>
          </p:cNvPr>
          <p:cNvSpPr txBox="1"/>
          <p:nvPr/>
        </p:nvSpPr>
        <p:spPr>
          <a:xfrm>
            <a:off x="5005712" y="3786555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394F6-7552-A540-881F-3AA9AF22AE21}"/>
              </a:ext>
            </a:extLst>
          </p:cNvPr>
          <p:cNvSpPr txBox="1"/>
          <p:nvPr/>
        </p:nvSpPr>
        <p:spPr>
          <a:xfrm>
            <a:off x="9523696" y="3786555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92362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5BE75-EC5A-F54B-8236-E4CB993E7FA7}"/>
              </a:ext>
            </a:extLst>
          </p:cNvPr>
          <p:cNvSpPr txBox="1"/>
          <p:nvPr/>
        </p:nvSpPr>
        <p:spPr>
          <a:xfrm>
            <a:off x="116958" y="11695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A9A70-68E1-F143-9797-2E3BBA43624C}"/>
              </a:ext>
            </a:extLst>
          </p:cNvPr>
          <p:cNvSpPr txBox="1"/>
          <p:nvPr/>
        </p:nvSpPr>
        <p:spPr>
          <a:xfrm>
            <a:off x="1063256" y="2842437"/>
            <a:ext cx="104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seems sparse learning can help a lot experimental and computational area of mechanics/material modeling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056B8-E0DD-8049-B065-0E35B24FB95D}"/>
              </a:ext>
            </a:extLst>
          </p:cNvPr>
          <p:cNvSpPr txBox="1"/>
          <p:nvPr/>
        </p:nvSpPr>
        <p:spPr>
          <a:xfrm>
            <a:off x="1063256" y="1616149"/>
            <a:ext cx="903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empirically show dictionary learning is a reasonable approach for flied reconstruction from</a:t>
            </a:r>
          </a:p>
          <a:p>
            <a:r>
              <a:rPr lang="en-US" dirty="0"/>
              <a:t>Few measurements even in noisy conditions.</a:t>
            </a:r>
          </a:p>
        </p:txBody>
      </p:sp>
    </p:spTree>
    <p:extLst>
      <p:ext uri="{BB962C8B-B14F-4D97-AF65-F5344CB8AC3E}">
        <p14:creationId xmlns:p14="http://schemas.microsoft.com/office/powerpoint/2010/main" val="18512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A2756-308E-B447-8292-255CC056E227}"/>
              </a:ext>
            </a:extLst>
          </p:cNvPr>
          <p:cNvSpPr txBox="1"/>
          <p:nvPr/>
        </p:nvSpPr>
        <p:spPr>
          <a:xfrm>
            <a:off x="107004" y="0"/>
            <a:ext cx="1401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Motivation: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832FA-C7DF-4546-B4AF-0291A3A3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42" y="116054"/>
            <a:ext cx="2705640" cy="2244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A5DC2-863B-E343-B7A4-2E79780BDB01}"/>
              </a:ext>
            </a:extLst>
          </p:cNvPr>
          <p:cNvSpPr txBox="1"/>
          <p:nvPr/>
        </p:nvSpPr>
        <p:spPr>
          <a:xfrm>
            <a:off x="650546" y="664279"/>
            <a:ext cx="6888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experimental observations are </a:t>
            </a:r>
            <a:r>
              <a:rPr lang="en-US" sz="1600" dirty="0">
                <a:solidFill>
                  <a:srgbClr val="FF0000"/>
                </a:solidFill>
              </a:rPr>
              <a:t>limited</a:t>
            </a:r>
            <a:r>
              <a:rPr lang="en-US" sz="1600" dirty="0"/>
              <a:t> by the number of sensors</a:t>
            </a:r>
          </a:p>
          <a:p>
            <a:r>
              <a:rPr lang="en-US" sz="1600" dirty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Cost or manufacture restriction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E8B9-12FF-3643-873E-65700C1A1931}"/>
              </a:ext>
            </a:extLst>
          </p:cNvPr>
          <p:cNvSpPr/>
          <p:nvPr/>
        </p:nvSpPr>
        <p:spPr>
          <a:xfrm>
            <a:off x="6944342" y="2409568"/>
            <a:ext cx="52930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Efficient Sensor Placement Optimization for Shape Deformation Sensing of Antenna Structures with Fiber Bragg Grating Strain Sensors </a:t>
            </a:r>
            <a:r>
              <a:rPr lang="en-US" sz="1050" dirty="0" err="1"/>
              <a:t>Jinzhu</a:t>
            </a:r>
            <a:r>
              <a:rPr lang="en-US" sz="1050" dirty="0"/>
              <a:t> Zhou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ACB05-6259-6A40-B1BA-08D6E35AF85D}"/>
              </a:ext>
            </a:extLst>
          </p:cNvPr>
          <p:cNvSpPr txBox="1"/>
          <p:nvPr/>
        </p:nvSpPr>
        <p:spPr>
          <a:xfrm>
            <a:off x="203787" y="3259723"/>
            <a:ext cx="9557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Sometime we have a good prior knowledge about underlying physical phenomena! We know the governing PDE!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create many many admissible solutions using numerical solver.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Hypothesis</a:t>
            </a:r>
            <a:r>
              <a:rPr lang="en-US" sz="1600" dirty="0"/>
              <a:t>: experimental observation is a linear combination of </a:t>
            </a:r>
            <a:r>
              <a:rPr lang="en-US" sz="1600" dirty="0">
                <a:solidFill>
                  <a:srgbClr val="FF0000"/>
                </a:solidFill>
              </a:rPr>
              <a:t>some</a:t>
            </a:r>
            <a:r>
              <a:rPr lang="en-US" sz="1600" dirty="0"/>
              <a:t> of those admissible solutions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67CFEF-2F0A-0946-881D-7F91436C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04" y="4783846"/>
            <a:ext cx="1404575" cy="1396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3D6AB9-12B6-D741-8EE5-EBDF70903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283" y="5064599"/>
            <a:ext cx="1404529" cy="1396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1FDE3-CD9D-0947-A1AA-545E529D1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697" y="5345352"/>
            <a:ext cx="1396594" cy="1396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266643-8397-7E42-AB0B-D3EAB76C1E1D}"/>
              </a:ext>
            </a:extLst>
          </p:cNvPr>
          <p:cNvSpPr txBox="1"/>
          <p:nvPr/>
        </p:nvSpPr>
        <p:spPr>
          <a:xfrm>
            <a:off x="6302316" y="4340855"/>
            <a:ext cx="36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Admissible solutions from PDE solver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07F55-60B9-7641-A68C-49A8654DB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031" y="4910648"/>
            <a:ext cx="1405783" cy="1396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F4CF8-4EC3-6A49-B7E5-15811C86F9B4}"/>
              </a:ext>
            </a:extLst>
          </p:cNvPr>
          <p:cNvSpPr txBox="1"/>
          <p:nvPr/>
        </p:nvSpPr>
        <p:spPr>
          <a:xfrm>
            <a:off x="3802671" y="542427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87B5C-0B6E-514B-959C-D83F150B27E7}"/>
              </a:ext>
            </a:extLst>
          </p:cNvPr>
          <p:cNvSpPr txBox="1"/>
          <p:nvPr/>
        </p:nvSpPr>
        <p:spPr>
          <a:xfrm>
            <a:off x="3077156" y="439547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experiment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037D2E5-8E22-BB40-AB5D-C78CD0088909}"/>
              </a:ext>
            </a:extLst>
          </p:cNvPr>
          <p:cNvSpPr/>
          <p:nvPr/>
        </p:nvSpPr>
        <p:spPr>
          <a:xfrm>
            <a:off x="5208454" y="5256319"/>
            <a:ext cx="1429966" cy="7052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E1424-2D00-574F-91B4-19C050F9B844}"/>
              </a:ext>
            </a:extLst>
          </p:cNvPr>
          <p:cNvSpPr txBox="1"/>
          <p:nvPr/>
        </p:nvSpPr>
        <p:spPr>
          <a:xfrm>
            <a:off x="184825" y="97276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 statement: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F050F-6D54-4740-964E-210BDA50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46" y="731335"/>
            <a:ext cx="1162498" cy="266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7DC979-E9A6-FE42-AFD5-64B5DA2DC5E4}"/>
              </a:ext>
            </a:extLst>
          </p:cNvPr>
          <p:cNvSpPr txBox="1"/>
          <p:nvPr/>
        </p:nvSpPr>
        <p:spPr>
          <a:xfrm>
            <a:off x="733052" y="732060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Hypothesis: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746AB-A6F7-ED40-97F7-8CBC6E429633}"/>
              </a:ext>
            </a:extLst>
          </p:cNvPr>
          <p:cNvSpPr txBox="1"/>
          <p:nvPr/>
        </p:nvSpPr>
        <p:spPr>
          <a:xfrm>
            <a:off x="4729220" y="732060"/>
            <a:ext cx="4404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Additional structure: unknown coefficient is sparse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51C491-F53E-A645-90DB-AC5C666D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95" y="1282994"/>
            <a:ext cx="2057400" cy="7822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9E254A-66E2-694A-B125-0D746C637295}"/>
              </a:ext>
            </a:extLst>
          </p:cNvPr>
          <p:cNvSpPr txBox="1"/>
          <p:nvPr/>
        </p:nvSpPr>
        <p:spPr>
          <a:xfrm>
            <a:off x="4520119" y="1504837"/>
            <a:ext cx="751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Dictionary of solutions (or an appropriate transformation of admissible solutions)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B2CF4C-1623-F24D-B17B-D50F18979E91}"/>
              </a:ext>
            </a:extLst>
          </p:cNvPr>
          <p:cNvCxnSpPr>
            <a:cxnSpLocks/>
          </p:cNvCxnSpPr>
          <p:nvPr/>
        </p:nvCxnSpPr>
        <p:spPr>
          <a:xfrm>
            <a:off x="619328" y="3423480"/>
            <a:ext cx="10953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DF640F3-A479-844E-ACF8-10ADA259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86" y="2485746"/>
            <a:ext cx="3013558" cy="2833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9F362D-244A-244C-8D34-F628826A1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594" y="2224692"/>
            <a:ext cx="956902" cy="95064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059D94-6FAB-F44A-82DB-35289632D969}"/>
              </a:ext>
            </a:extLst>
          </p:cNvPr>
          <p:cNvCxnSpPr>
            <a:cxnSpLocks/>
          </p:cNvCxnSpPr>
          <p:nvPr/>
        </p:nvCxnSpPr>
        <p:spPr>
          <a:xfrm>
            <a:off x="5997146" y="2233715"/>
            <a:ext cx="0" cy="932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AAC462-5F42-9145-8367-14FDC1AE72B0}"/>
              </a:ext>
            </a:extLst>
          </p:cNvPr>
          <p:cNvCxnSpPr>
            <a:cxnSpLocks/>
          </p:cNvCxnSpPr>
          <p:nvPr/>
        </p:nvCxnSpPr>
        <p:spPr>
          <a:xfrm>
            <a:off x="6242513" y="2233715"/>
            <a:ext cx="0" cy="932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CE2C95-11EF-2B4F-AA42-FFF9292CBA5B}"/>
              </a:ext>
            </a:extLst>
          </p:cNvPr>
          <p:cNvCxnSpPr>
            <a:cxnSpLocks/>
          </p:cNvCxnSpPr>
          <p:nvPr/>
        </p:nvCxnSpPr>
        <p:spPr>
          <a:xfrm>
            <a:off x="6484122" y="2233715"/>
            <a:ext cx="0" cy="932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6F02FA-3188-3345-82CD-45F2520AE302}"/>
              </a:ext>
            </a:extLst>
          </p:cNvPr>
          <p:cNvCxnSpPr>
            <a:cxnSpLocks/>
          </p:cNvCxnSpPr>
          <p:nvPr/>
        </p:nvCxnSpPr>
        <p:spPr>
          <a:xfrm>
            <a:off x="5846263" y="2428208"/>
            <a:ext cx="893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574EF9-E2B3-CF42-824E-AC3CAC485BE9}"/>
              </a:ext>
            </a:extLst>
          </p:cNvPr>
          <p:cNvCxnSpPr>
            <a:cxnSpLocks/>
          </p:cNvCxnSpPr>
          <p:nvPr/>
        </p:nvCxnSpPr>
        <p:spPr>
          <a:xfrm>
            <a:off x="5846263" y="2693541"/>
            <a:ext cx="893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C8C828-7240-784B-AAC3-90538CDF4765}"/>
              </a:ext>
            </a:extLst>
          </p:cNvPr>
          <p:cNvCxnSpPr>
            <a:cxnSpLocks/>
          </p:cNvCxnSpPr>
          <p:nvPr/>
        </p:nvCxnSpPr>
        <p:spPr>
          <a:xfrm>
            <a:off x="5846263" y="2929575"/>
            <a:ext cx="893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B5B3F52-58BF-4F41-B157-61D644E0CC50}"/>
              </a:ext>
            </a:extLst>
          </p:cNvPr>
          <p:cNvSpPr/>
          <p:nvPr/>
        </p:nvSpPr>
        <p:spPr>
          <a:xfrm>
            <a:off x="6014305" y="2442201"/>
            <a:ext cx="214113" cy="2416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E341E0-65EF-C246-9566-CCDD5A52BBD2}"/>
              </a:ext>
            </a:extLst>
          </p:cNvPr>
          <p:cNvSpPr/>
          <p:nvPr/>
        </p:nvSpPr>
        <p:spPr>
          <a:xfrm>
            <a:off x="6515792" y="2703279"/>
            <a:ext cx="209939" cy="2262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E6F9C1-8EBA-854F-A16B-7C54609AB5A8}"/>
              </a:ext>
            </a:extLst>
          </p:cNvPr>
          <p:cNvSpPr/>
          <p:nvPr/>
        </p:nvSpPr>
        <p:spPr>
          <a:xfrm>
            <a:off x="5814594" y="2929575"/>
            <a:ext cx="182553" cy="2346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963258E-DFD2-D345-9D9E-A91B6DB8B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808" y="1944213"/>
            <a:ext cx="342984" cy="23174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DB267A4-5805-CF49-807A-80F08C7CAAEB}"/>
              </a:ext>
            </a:extLst>
          </p:cNvPr>
          <p:cNvSpPr txBox="1"/>
          <p:nvPr/>
        </p:nvSpPr>
        <p:spPr>
          <a:xfrm>
            <a:off x="6931522" y="2497799"/>
            <a:ext cx="1941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Measurement matrix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2F795-8A96-3242-9DEC-87736D9AB613}"/>
              </a:ext>
            </a:extLst>
          </p:cNvPr>
          <p:cNvSpPr txBox="1"/>
          <p:nvPr/>
        </p:nvSpPr>
        <p:spPr>
          <a:xfrm>
            <a:off x="584348" y="3589255"/>
            <a:ext cx="220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square problem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502569-83D0-5A45-94C7-3F2F0A041104}"/>
              </a:ext>
            </a:extLst>
          </p:cNvPr>
          <p:cNvSpPr txBox="1"/>
          <p:nvPr/>
        </p:nvSpPr>
        <p:spPr>
          <a:xfrm>
            <a:off x="4663505" y="3583984"/>
            <a:ext cx="16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recovery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BF000-EC80-DD4C-8166-092BDE9D5E1B}"/>
              </a:ext>
            </a:extLst>
          </p:cNvPr>
          <p:cNvSpPr txBox="1"/>
          <p:nvPr/>
        </p:nvSpPr>
        <p:spPr>
          <a:xfrm>
            <a:off x="9414871" y="358398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D27E8C-36B6-E240-9220-9B591C701DE4}"/>
              </a:ext>
            </a:extLst>
          </p:cNvPr>
          <p:cNvCxnSpPr>
            <a:cxnSpLocks/>
          </p:cNvCxnSpPr>
          <p:nvPr/>
        </p:nvCxnSpPr>
        <p:spPr>
          <a:xfrm flipH="1">
            <a:off x="3282295" y="3589255"/>
            <a:ext cx="5397" cy="3162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C40220-2AD6-5E47-BAC4-450A8A4ADCAF}"/>
              </a:ext>
            </a:extLst>
          </p:cNvPr>
          <p:cNvCxnSpPr>
            <a:cxnSpLocks/>
          </p:cNvCxnSpPr>
          <p:nvPr/>
        </p:nvCxnSpPr>
        <p:spPr>
          <a:xfrm flipH="1">
            <a:off x="7403074" y="3589254"/>
            <a:ext cx="5397" cy="3162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D0793BA-A599-2A41-A239-9B34D9351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43" y="4937272"/>
            <a:ext cx="2597433" cy="36933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F630B87-DEC6-574E-86F5-CC524CF60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192" y="4227030"/>
            <a:ext cx="3160346" cy="3511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C86DA24-DA09-CB47-BE34-3189250EB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0913" y="5732879"/>
            <a:ext cx="3518135" cy="31983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86ED726-3D8B-144A-9092-98CCE003C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0761" y="4833635"/>
            <a:ext cx="35814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d_test" descr="1d_test">
            <a:hlinkClick r:id="" action="ppaction://media"/>
            <a:extLst>
              <a:ext uri="{FF2B5EF4-FFF2-40B4-BE49-F238E27FC236}">
                <a16:creationId xmlns:a16="http://schemas.microsoft.com/office/drawing/2014/main" id="{58BC95E8-8C60-0245-AAAA-0CBD6974C5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8660" y="856847"/>
            <a:ext cx="4592410" cy="3444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B3D7E-918B-494A-862A-804F92847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024" y="1656055"/>
            <a:ext cx="4081965" cy="1397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85A17-C034-A845-AEC9-9BED51B8FEC1}"/>
              </a:ext>
            </a:extLst>
          </p:cNvPr>
          <p:cNvSpPr txBox="1"/>
          <p:nvPr/>
        </p:nvSpPr>
        <p:spPr>
          <a:xfrm>
            <a:off x="1601623" y="4503846"/>
            <a:ext cx="429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generate 1000 snapshots for one period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6BE86-94F3-7F48-A4B5-33F128D4270B}"/>
              </a:ext>
            </a:extLst>
          </p:cNvPr>
          <p:cNvSpPr txBox="1"/>
          <p:nvPr/>
        </p:nvSpPr>
        <p:spPr>
          <a:xfrm>
            <a:off x="21425" y="69378"/>
            <a:ext cx="344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24905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363B44-D409-084C-9296-B869546C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06" y="1736562"/>
            <a:ext cx="2038241" cy="1500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E4F2B0-AB59-B646-BC51-C35DEC783C38}"/>
              </a:ext>
            </a:extLst>
          </p:cNvPr>
          <p:cNvSpPr txBox="1"/>
          <p:nvPr/>
        </p:nvSpPr>
        <p:spPr>
          <a:xfrm>
            <a:off x="468604" y="221800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E5A2A6-529D-4F45-8F18-49BE9A38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50" y="1728222"/>
            <a:ext cx="2121563" cy="16087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B412E0-27A1-3844-ADF4-7644BADB429B}"/>
              </a:ext>
            </a:extLst>
          </p:cNvPr>
          <p:cNvSpPr txBox="1"/>
          <p:nvPr/>
        </p:nvSpPr>
        <p:spPr>
          <a:xfrm>
            <a:off x="8139856" y="2056361"/>
            <a:ext cx="366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Reconstruction error: 5.605518633572185e-15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16BDB0-6E6B-F34F-B2AB-FDF27345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1384"/>
            <a:ext cx="2038241" cy="15084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6B8F34-6B53-394E-BFDD-BA9778E7DD05}"/>
              </a:ext>
            </a:extLst>
          </p:cNvPr>
          <p:cNvSpPr txBox="1"/>
          <p:nvPr/>
        </p:nvSpPr>
        <p:spPr>
          <a:xfrm>
            <a:off x="468604" y="402995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solution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B9358B-1FC4-6C4F-A423-BCBE7EDF5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251" y="3621385"/>
            <a:ext cx="2121563" cy="15558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F6F3C6-9B38-8E46-823D-6417E354593E}"/>
              </a:ext>
            </a:extLst>
          </p:cNvPr>
          <p:cNvSpPr/>
          <p:nvPr/>
        </p:nvSpPr>
        <p:spPr>
          <a:xfrm>
            <a:off x="8139607" y="3991463"/>
            <a:ext cx="3668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Reconstruction error:1.0673072250676275e-06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6BE86-94F3-7F48-A4B5-33F128D4270B}"/>
              </a:ext>
            </a:extLst>
          </p:cNvPr>
          <p:cNvSpPr txBox="1"/>
          <p:nvPr/>
        </p:nvSpPr>
        <p:spPr>
          <a:xfrm>
            <a:off x="21425" y="69378"/>
            <a:ext cx="173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DAEE1-8C7A-AE45-A492-9C308D90A895}"/>
              </a:ext>
            </a:extLst>
          </p:cNvPr>
          <p:cNvSpPr txBox="1"/>
          <p:nvPr/>
        </p:nvSpPr>
        <p:spPr>
          <a:xfrm>
            <a:off x="468605" y="469488"/>
            <a:ext cx="6453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Constructing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50% of data is randomly chosen 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library  is temporally normalized: zero mean unitary standard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choose test measurements from data not included in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8A513A-9F70-AB4E-BBD0-42ACAE9E8ADD}"/>
              </a:ext>
            </a:extLst>
          </p:cNvPr>
          <p:cNvSpPr txBox="1"/>
          <p:nvPr/>
        </p:nvSpPr>
        <p:spPr>
          <a:xfrm>
            <a:off x="278647" y="584191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 solution</a:t>
            </a:r>
          </a:p>
        </p:txBody>
      </p:sp>
    </p:spTree>
    <p:extLst>
      <p:ext uri="{BB962C8B-B14F-4D97-AF65-F5344CB8AC3E}">
        <p14:creationId xmlns:p14="http://schemas.microsoft.com/office/powerpoint/2010/main" val="125718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7173F-9581-C842-B61A-7AFB3483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8" y="559292"/>
            <a:ext cx="2712682" cy="2003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9A4FB-AAB3-1448-9BF1-01C03E3D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05" y="559292"/>
            <a:ext cx="2548648" cy="18092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F79A9A-EF02-2947-8B4E-75B23C1E93AD}"/>
              </a:ext>
            </a:extLst>
          </p:cNvPr>
          <p:cNvSpPr/>
          <p:nvPr/>
        </p:nvSpPr>
        <p:spPr>
          <a:xfrm>
            <a:off x="7023836" y="1125377"/>
            <a:ext cx="393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Reconstruction Error: 0.09860999176138388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88461-00B4-CF4E-8CB2-3EFB61827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805" y="2883861"/>
            <a:ext cx="2495559" cy="18092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84DA3-CB5A-C54E-8FF9-438941019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77" y="2883860"/>
            <a:ext cx="2621653" cy="19114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3ED802-F015-7843-95CE-3AAE5359D691}"/>
              </a:ext>
            </a:extLst>
          </p:cNvPr>
          <p:cNvSpPr/>
          <p:nvPr/>
        </p:nvSpPr>
        <p:spPr>
          <a:xfrm>
            <a:off x="7023835" y="3788501"/>
            <a:ext cx="393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Reconstruction Error: 0.16966901383199118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2410A-5A53-5440-AEA5-5B82EE33C35C}"/>
              </a:ext>
            </a:extLst>
          </p:cNvPr>
          <p:cNvSpPr txBox="1"/>
          <p:nvPr/>
        </p:nvSpPr>
        <p:spPr>
          <a:xfrm>
            <a:off x="6995751" y="3222414"/>
            <a:ext cx="393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minimum possible of Epsilon was 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48D13-E139-1E43-AB38-4594428A6C54}"/>
              </a:ext>
            </a:extLst>
          </p:cNvPr>
          <p:cNvSpPr txBox="1"/>
          <p:nvPr/>
        </p:nvSpPr>
        <p:spPr>
          <a:xfrm>
            <a:off x="321013" y="141051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7AC32-F173-0A48-96C3-91944EBB45FB}"/>
              </a:ext>
            </a:extLst>
          </p:cNvPr>
          <p:cNvSpPr txBox="1"/>
          <p:nvPr/>
        </p:nvSpPr>
        <p:spPr>
          <a:xfrm>
            <a:off x="321013" y="35520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3ABE75-E4F6-F940-9481-FFDE94AA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279" y="5123692"/>
            <a:ext cx="2346609" cy="16952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283D8-B451-DE4F-91C6-79B296C33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88" y="5022992"/>
            <a:ext cx="2568542" cy="1896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983E7C-A9C1-D942-8A98-6428BF8FFC61}"/>
              </a:ext>
            </a:extLst>
          </p:cNvPr>
          <p:cNvSpPr txBox="1"/>
          <p:nvPr/>
        </p:nvSpPr>
        <p:spPr>
          <a:xfrm>
            <a:off x="144307" y="560197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82C53-2CCC-3740-91DF-91BF308F4506}"/>
              </a:ext>
            </a:extLst>
          </p:cNvPr>
          <p:cNvSpPr/>
          <p:nvPr/>
        </p:nvSpPr>
        <p:spPr>
          <a:xfrm>
            <a:off x="5174216" y="5123692"/>
            <a:ext cx="1468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effectLst/>
              </a:rPr>
              <a:t>lambda = 0.005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8EB579-C4B0-A641-869C-D7C1ED6CCEE7}"/>
              </a:ext>
            </a:extLst>
          </p:cNvPr>
          <p:cNvSpPr/>
          <p:nvPr/>
        </p:nvSpPr>
        <p:spPr>
          <a:xfrm>
            <a:off x="7023835" y="5682753"/>
            <a:ext cx="347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Reconstruction Error: 0.10372515231840763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75E68-E4EB-D249-867C-A98D0099FB1E}"/>
              </a:ext>
            </a:extLst>
          </p:cNvPr>
          <p:cNvSpPr txBox="1"/>
          <p:nvPr/>
        </p:nvSpPr>
        <p:spPr>
          <a:xfrm>
            <a:off x="21425" y="69378"/>
            <a:ext cx="394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 noisy measurements</a:t>
            </a:r>
          </a:p>
        </p:txBody>
      </p:sp>
    </p:spTree>
    <p:extLst>
      <p:ext uri="{BB962C8B-B14F-4D97-AF65-F5344CB8AC3E}">
        <p14:creationId xmlns:p14="http://schemas.microsoft.com/office/powerpoint/2010/main" val="54592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19EC8-71CA-D840-9C30-63E2D2BF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501" y="714037"/>
            <a:ext cx="2214411" cy="2179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22F77-F3B7-5D46-B1F0-1F1C91AE1E64}"/>
              </a:ext>
            </a:extLst>
          </p:cNvPr>
          <p:cNvSpPr txBox="1"/>
          <p:nvPr/>
        </p:nvSpPr>
        <p:spPr>
          <a:xfrm>
            <a:off x="21425" y="69378"/>
            <a:ext cx="5818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heat transfer in heterogenous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CB02C-0611-B440-9092-3A860993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88" y="1439517"/>
            <a:ext cx="4429061" cy="72871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7C893C-37A5-6444-8120-0DE7E677E340}"/>
              </a:ext>
            </a:extLst>
          </p:cNvPr>
          <p:cNvCxnSpPr>
            <a:cxnSpLocks/>
          </p:cNvCxnSpPr>
          <p:nvPr/>
        </p:nvCxnSpPr>
        <p:spPr>
          <a:xfrm flipH="1" flipV="1">
            <a:off x="8133907" y="1318437"/>
            <a:ext cx="850605" cy="340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58523F-2788-9F4B-90AA-CF73D095E134}"/>
              </a:ext>
            </a:extLst>
          </p:cNvPr>
          <p:cNvSpPr txBox="1"/>
          <p:nvPr/>
        </p:nvSpPr>
        <p:spPr>
          <a:xfrm>
            <a:off x="6944023" y="1016741"/>
            <a:ext cx="1615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Fixed temperature to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6E4D0-DC68-DE4C-96DC-BAD3583584C2}"/>
              </a:ext>
            </a:extLst>
          </p:cNvPr>
          <p:cNvCxnSpPr>
            <a:cxnSpLocks/>
          </p:cNvCxnSpPr>
          <p:nvPr/>
        </p:nvCxnSpPr>
        <p:spPr>
          <a:xfrm flipV="1">
            <a:off x="10822173" y="710605"/>
            <a:ext cx="404958" cy="478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80B503-8DBB-594D-82C8-F44E9F288FF6}"/>
              </a:ext>
            </a:extLst>
          </p:cNvPr>
          <p:cNvSpPr txBox="1"/>
          <p:nvPr/>
        </p:nvSpPr>
        <p:spPr>
          <a:xfrm>
            <a:off x="10576814" y="330988"/>
            <a:ext cx="1615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Fixed temperature to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B8C76-2F74-BA40-8C2F-35F4160DD056}"/>
              </a:ext>
            </a:extLst>
          </p:cNvPr>
          <p:cNvSpPr txBox="1"/>
          <p:nvPr/>
        </p:nvSpPr>
        <p:spPr>
          <a:xfrm>
            <a:off x="340241" y="832075"/>
            <a:ext cx="345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Governing equation: parabolic PDE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1F5D53-B649-5A49-B954-8E4F85F43372}"/>
              </a:ext>
            </a:extLst>
          </p:cNvPr>
          <p:cNvSpPr txBox="1"/>
          <p:nvPr/>
        </p:nvSpPr>
        <p:spPr>
          <a:xfrm>
            <a:off x="366959" y="3429000"/>
            <a:ext cx="53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solve the above problem with finite element solver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0D3264-4919-D246-9D15-C7EDADB7E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02" y="4395823"/>
            <a:ext cx="2336800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B0D9AF-08EB-2C4D-AC3C-EDE9BB318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672" y="4395823"/>
            <a:ext cx="2273300" cy="2247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C834D5-CDB2-AF49-9912-A2A8DF3D8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842" y="4395823"/>
            <a:ext cx="2273300" cy="2247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5751C-F612-D949-B883-F08094434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012" y="4395823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C70E5-B258-C540-8E1C-1357F569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47" y="2598255"/>
            <a:ext cx="1869533" cy="1869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27F4C0-73E3-C14C-9B0D-EBB396FC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75" y="4678325"/>
            <a:ext cx="1869533" cy="1886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C6AB0-6FC9-C742-BCEA-0FF8A995BAE9}"/>
              </a:ext>
            </a:extLst>
          </p:cNvPr>
          <p:cNvSpPr txBox="1"/>
          <p:nvPr/>
        </p:nvSpPr>
        <p:spPr>
          <a:xfrm>
            <a:off x="203504" y="5430819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 Down sampled and crop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BE216-385C-9146-B656-C67128BA1F10}"/>
              </a:ext>
            </a:extLst>
          </p:cNvPr>
          <p:cNvSpPr txBox="1"/>
          <p:nvPr/>
        </p:nvSpPr>
        <p:spPr>
          <a:xfrm>
            <a:off x="21425" y="69378"/>
            <a:ext cx="356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2949C-DFFA-C640-AF27-AD36FD633E8E}"/>
              </a:ext>
            </a:extLst>
          </p:cNvPr>
          <p:cNvSpPr txBox="1"/>
          <p:nvPr/>
        </p:nvSpPr>
        <p:spPr>
          <a:xfrm>
            <a:off x="157628" y="3163690"/>
            <a:ext cx="285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we binarized the solution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8CB23-6CD0-A143-8279-4727EB4169ED}"/>
              </a:ext>
            </a:extLst>
          </p:cNvPr>
          <p:cNvSpPr txBox="1"/>
          <p:nvPr/>
        </p:nvSpPr>
        <p:spPr>
          <a:xfrm>
            <a:off x="9130223" y="950127"/>
            <a:ext cx="238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Computational domain has a graph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3CCCB-7E90-164B-891C-1D41168D9A13}"/>
              </a:ext>
            </a:extLst>
          </p:cNvPr>
          <p:cNvSpPr txBox="1"/>
          <p:nvPr/>
        </p:nvSpPr>
        <p:spPr>
          <a:xfrm>
            <a:off x="203504" y="1057849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0-field solution from FEM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6D074F-FCBD-F146-B045-C7D78E96C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548" y="591442"/>
            <a:ext cx="1477147" cy="14606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C1B91F-C21C-4E41-832D-23EC7E2A8450}"/>
              </a:ext>
            </a:extLst>
          </p:cNvPr>
          <p:cNvSpPr txBox="1"/>
          <p:nvPr/>
        </p:nvSpPr>
        <p:spPr>
          <a:xfrm>
            <a:off x="8150055" y="4078160"/>
            <a:ext cx="3618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To be as close as possible to experimental 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conditions!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05394D-B945-8C41-90CC-268D696D2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05" y="373191"/>
            <a:ext cx="2691818" cy="18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4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1EC9CF-4A60-0946-92F8-8701F839464A}"/>
              </a:ext>
            </a:extLst>
          </p:cNvPr>
          <p:cNvGrpSpPr/>
          <p:nvPr/>
        </p:nvGrpSpPr>
        <p:grpSpPr>
          <a:xfrm>
            <a:off x="1055162" y="1446028"/>
            <a:ext cx="7004365" cy="3748973"/>
            <a:chOff x="1055162" y="1446028"/>
            <a:chExt cx="7004365" cy="37489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F659E0-37DC-9542-A4B4-50F9D97B8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9402" y="1446028"/>
              <a:ext cx="3350125" cy="337964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A92E49-04FA-CD44-9FDE-88667460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162" y="1605516"/>
              <a:ext cx="3256540" cy="32201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703C3-C5B2-7F42-8942-D3C69759E1E0}"/>
                </a:ext>
              </a:extLst>
            </p:cNvPr>
            <p:cNvSpPr txBox="1"/>
            <p:nvPr/>
          </p:nvSpPr>
          <p:spPr>
            <a:xfrm>
              <a:off x="2358938" y="4825669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BF3CE6-DC46-C64A-A432-3514D6480284}"/>
                </a:ext>
              </a:extLst>
            </p:cNvPr>
            <p:cNvSpPr txBox="1"/>
            <p:nvPr/>
          </p:nvSpPr>
          <p:spPr>
            <a:xfrm>
              <a:off x="6384464" y="482566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8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415</Words>
  <Application>Microsoft Macintosh PowerPoint</Application>
  <PresentationFormat>Widescreen</PresentationFormat>
  <Paragraphs>78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bahador bahmani</dc:creator>
  <cp:lastModifiedBy>bahador bahmani</cp:lastModifiedBy>
  <cp:revision>102</cp:revision>
  <dcterms:created xsi:type="dcterms:W3CDTF">2021-04-18T18:23:03Z</dcterms:created>
  <dcterms:modified xsi:type="dcterms:W3CDTF">2021-04-22T02:28:58Z</dcterms:modified>
</cp:coreProperties>
</file>