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64" r:id="rId2"/>
    <p:sldId id="266" r:id="rId3"/>
    <p:sldId id="265" r:id="rId4"/>
    <p:sldId id="259" r:id="rId5"/>
    <p:sldId id="268" r:id="rId6"/>
    <p:sldId id="258" r:id="rId7"/>
    <p:sldId id="260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395" autoAdjust="0"/>
  </p:normalViewPr>
  <p:slideViewPr>
    <p:cSldViewPr snapToGrid="0">
      <p:cViewPr varScale="1">
        <p:scale>
          <a:sx n="64" d="100"/>
          <a:sy n="64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598A9-5889-4E65-9615-8AAD2D72C8AF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7C227-F78E-43CD-BA97-074B7456B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3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7C227-F78E-43CD-BA97-074B7456BD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9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7C227-F78E-43CD-BA97-074B7456BD6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4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7C227-F78E-43CD-BA97-074B7456BD6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2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7C227-F78E-43CD-BA97-074B7456BD6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1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41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17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D3A1-B2F5-4A64-9C88-9C0194D409FF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19C7F-6765-4CA8-9C67-BFCACE2A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B290A-00F2-424A-BCB3-AE1A19E9A3DD}"/>
              </a:ext>
            </a:extLst>
          </p:cNvPr>
          <p:cNvSpPr txBox="1">
            <a:spLocks/>
          </p:cNvSpPr>
          <p:nvPr/>
        </p:nvSpPr>
        <p:spPr>
          <a:xfrm>
            <a:off x="955964" y="814631"/>
            <a:ext cx="10394726" cy="55695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24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ctr"/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</a:rPr>
              <a:t>BIKE MS ANALYTICS</a:t>
            </a:r>
          </a:p>
          <a:p>
            <a:pPr lvl="1"/>
            <a:endParaRPr lang="en-US" sz="24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TEAM NAME: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KDD DEEP LEARNERS UNCC</a:t>
            </a:r>
          </a:p>
          <a:p>
            <a:pPr lvl="1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Analysis Focus: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“What occupations were responsible for most of BIKE MS’s fundraising?”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8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identify occupations where people are more likely to contribute towards Multiple Sclerosis and the trend in involvement over the past years.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04" y="6128238"/>
            <a:ext cx="1298791" cy="5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3968" y="6347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PREDICTION RESUTLS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57427"/>
              </p:ext>
            </p:extLst>
          </p:nvPr>
        </p:nvGraphicFramePr>
        <p:xfrm>
          <a:off x="1328058" y="1644951"/>
          <a:ext cx="10178144" cy="457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536">
                  <a:extLst>
                    <a:ext uri="{9D8B030D-6E8A-4147-A177-3AD203B41FA5}">
                      <a16:colId xmlns:a16="http://schemas.microsoft.com/office/drawing/2014/main" xmlns="" val="2547266937"/>
                    </a:ext>
                  </a:extLst>
                </a:gridCol>
                <a:gridCol w="4454977">
                  <a:extLst>
                    <a:ext uri="{9D8B030D-6E8A-4147-A177-3AD203B41FA5}">
                      <a16:colId xmlns:a16="http://schemas.microsoft.com/office/drawing/2014/main" xmlns="" val="964356549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xmlns="" val="368707387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xmlns="" val="1525856143"/>
                    </a:ext>
                  </a:extLst>
                </a:gridCol>
              </a:tblGrid>
              <a:tr h="1130660">
                <a:tc>
                  <a:txBody>
                    <a:bodyPr/>
                    <a:lstStyle/>
                    <a:p>
                      <a:r>
                        <a:rPr lang="en-IN" dirty="0" smtClean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 equation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Predicted 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752481"/>
                  </a:ext>
                </a:extLst>
              </a:tr>
              <a:tr h="458545">
                <a:tc>
                  <a:txBody>
                    <a:bodyPr/>
                    <a:lstStyle/>
                    <a:p>
                      <a:r>
                        <a:rPr lang="en-IN" dirty="0" smtClean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r>
                        <a:rPr lang="en-IN" baseline="0" dirty="0" smtClean="0"/>
                        <a:t> = 245701*(Year) - 497966648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2142030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066843"/>
                  </a:ext>
                </a:extLst>
              </a:tr>
              <a:tr h="7808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Executive</a:t>
                      </a:r>
                      <a:r>
                        <a:rPr lang="en-IN" baseline="0" dirty="0" smtClean="0"/>
                        <a:t>/management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Amount</a:t>
                      </a:r>
                      <a:r>
                        <a:rPr lang="en-IN" baseline="0" dirty="0" smtClean="0"/>
                        <a:t> = 187709*(Year) - 380756779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1960017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493089"/>
                  </a:ext>
                </a:extLst>
              </a:tr>
              <a:tr h="458545">
                <a:tc>
                  <a:txBody>
                    <a:bodyPr/>
                    <a:lstStyle/>
                    <a:p>
                      <a:r>
                        <a:rPr lang="en-IN" dirty="0" smtClean="0"/>
                        <a:t>Health</a:t>
                      </a:r>
                      <a:r>
                        <a:rPr lang="en-IN" baseline="0" dirty="0" smtClean="0"/>
                        <a:t> care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Amount</a:t>
                      </a:r>
                      <a:r>
                        <a:rPr lang="en-IN" baseline="0" dirty="0" smtClean="0"/>
                        <a:t> = 128556 *(Year) -  260940996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1514988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1436394"/>
                  </a:ext>
                </a:extLst>
              </a:tr>
              <a:tr h="791463"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</a:t>
                      </a:r>
                      <a:r>
                        <a:rPr lang="en-IN" baseline="0" dirty="0" smtClean="0"/>
                        <a:t> technology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Amount</a:t>
                      </a:r>
                      <a:r>
                        <a:rPr lang="en-IN" baseline="0" dirty="0" smtClean="0"/>
                        <a:t> = 70309 *(Year) - 143194401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1310839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588904"/>
                  </a:ext>
                </a:extLst>
              </a:tr>
              <a:tr h="458545"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Amount</a:t>
                      </a:r>
                      <a:r>
                        <a:rPr lang="en-IN" baseline="0" dirty="0" smtClean="0"/>
                        <a:t> = 63189 *(Year) - 128845442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1330040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3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91B290A-00F2-424A-BCB3-AE1A19E9A3DD}"/>
              </a:ext>
            </a:extLst>
          </p:cNvPr>
          <p:cNvSpPr txBox="1">
            <a:spLocks/>
          </p:cNvSpPr>
          <p:nvPr/>
        </p:nvSpPr>
        <p:spPr>
          <a:xfrm>
            <a:off x="2835077" y="583348"/>
            <a:ext cx="8518456" cy="232348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u="sng" dirty="0" smtClean="0">
                <a:solidFill>
                  <a:schemeClr val="accent1">
                    <a:lumMod val="75000"/>
                  </a:schemeClr>
                </a:solidFill>
              </a:rPr>
              <a:t>DATASET USED:</a:t>
            </a:r>
            <a:r>
              <a:rPr lang="en-US" sz="1800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2013-2017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Bike MS Participants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AND  2013-2017 Bike Teams data</a:t>
            </a:r>
          </a:p>
          <a:p>
            <a:endParaRPr lang="en-IN" sz="29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900" b="1" u="sng" dirty="0" smtClean="0">
                <a:solidFill>
                  <a:schemeClr val="accent1">
                    <a:lumMod val="75000"/>
                  </a:schemeClr>
                </a:solidFill>
              </a:rPr>
              <a:t>Exploratory Data Analysis:</a:t>
            </a:r>
          </a:p>
          <a:p>
            <a:pPr marL="342900" indent="-342900">
              <a:buAutoNum type="arabicPeriod"/>
            </a:pPr>
            <a:endParaRPr lang="en-IN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02550"/>
              </p:ext>
            </p:extLst>
          </p:nvPr>
        </p:nvGraphicFramePr>
        <p:xfrm>
          <a:off x="2912078" y="2906829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17">
                  <a:extLst>
                    <a:ext uri="{9D8B030D-6E8A-4147-A177-3AD203B41FA5}">
                      <a16:colId xmlns:a16="http://schemas.microsoft.com/office/drawing/2014/main" xmlns="" val="1327711809"/>
                    </a:ext>
                  </a:extLst>
                </a:gridCol>
                <a:gridCol w="3651183">
                  <a:extLst>
                    <a:ext uri="{9D8B030D-6E8A-4147-A177-3AD203B41FA5}">
                      <a16:colId xmlns:a16="http://schemas.microsoft.com/office/drawing/2014/main" xmlns="" val="2906695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500510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72452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Analysis</a:t>
                      </a:r>
                      <a:r>
                        <a:rPr lang="en-IN" baseline="0" dirty="0" smtClean="0"/>
                        <a:t> 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Tools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Distribution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59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r>
                        <a:rPr lang="en-IN" baseline="0" dirty="0" smtClean="0"/>
                        <a:t> Distribution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01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Occupation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r>
                        <a:rPr lang="en-IN" baseline="0" dirty="0" smtClean="0"/>
                        <a:t> Distribution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470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Team</a:t>
                      </a:r>
                      <a:r>
                        <a:rPr lang="en-IN" baseline="0" dirty="0" smtClean="0"/>
                        <a:t> 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Binning</a:t>
                      </a:r>
                      <a:r>
                        <a:rPr lang="en-IN" baseline="0" dirty="0" smtClean="0"/>
                        <a:t> by Clustering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843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Contribution by 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Series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Tableau,</a:t>
                      </a:r>
                      <a:r>
                        <a:rPr lang="en-IN" baseline="0" dirty="0" smtClean="0"/>
                        <a:t> R,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50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34295CE-7739-4E61-9A85-B71031FF5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9441"/>
              </p:ext>
            </p:extLst>
          </p:nvPr>
        </p:nvGraphicFramePr>
        <p:xfrm>
          <a:off x="2240259" y="2072750"/>
          <a:ext cx="4098845" cy="3894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005">
                  <a:extLst>
                    <a:ext uri="{9D8B030D-6E8A-4147-A177-3AD203B41FA5}">
                      <a16:colId xmlns:a16="http://schemas.microsoft.com/office/drawing/2014/main" xmlns="" val="3925454432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xmlns="" val="27902005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3685722808"/>
                    </a:ext>
                  </a:extLst>
                </a:gridCol>
              </a:tblGrid>
              <a:tr h="243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379637041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14395885.19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4292610573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Executive/Management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12609392.65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537251868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Healthcare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9495687.64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1730654141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Information Technology (IT)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7606089.71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179158822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7597209.04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2541010542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Legal and Paralegal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6634729.17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970095433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Accounting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5695448.77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380339809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Consulting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5411887.07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243902390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Education and Training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4973761.93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844280629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Banking and Financial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4820530.99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694089966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Marketing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3245598.68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2111214590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Real Estate, Rental, and Leasing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2971337.83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2770328258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Science and Biotechnology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2184393.12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1109731650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Manufacturing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2165160.52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4141053887"/>
                  </a:ext>
                </a:extLst>
              </a:tr>
              <a:tr h="2433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Construction and Landscaping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2096496.36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6065421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04D669-C752-4A40-9645-5C509A2BA553}"/>
              </a:ext>
            </a:extLst>
          </p:cNvPr>
          <p:cNvSpPr txBox="1"/>
          <p:nvPr/>
        </p:nvSpPr>
        <p:spPr>
          <a:xfrm>
            <a:off x="1966582" y="416931"/>
            <a:ext cx="9631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Total Revenue generated by Occupations in 5y  sorted by  Top 15 Occupations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AAEB9-B67F-4130-B1AE-938A569E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64" y="2855897"/>
            <a:ext cx="4357036" cy="23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B44F99-1488-4E5B-9CFA-48A3651F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3" y="1568918"/>
            <a:ext cx="4967711" cy="4106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05F83C-2847-4A87-B32D-75D927801DC0}"/>
              </a:ext>
            </a:extLst>
          </p:cNvPr>
          <p:cNvSpPr txBox="1"/>
          <p:nvPr/>
        </p:nvSpPr>
        <p:spPr>
          <a:xfrm>
            <a:off x="1330346" y="5802402"/>
            <a:ext cx="425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MS Great 8 event participation numbers are minimal when compared to Bike MS</a:t>
            </a:r>
            <a:endParaRPr lang="en-US" sz="1600" b="1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xmlns="" id="{76E2378A-4511-4399-BEFD-0859BDB0A8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27006" y="1568918"/>
            <a:ext cx="5043170" cy="3889784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AD3F94-B7CE-4993-A48B-FE170CEAEEDF}"/>
              </a:ext>
            </a:extLst>
          </p:cNvPr>
          <p:cNvSpPr txBox="1"/>
          <p:nvPr/>
        </p:nvSpPr>
        <p:spPr>
          <a:xfrm>
            <a:off x="6355344" y="5799229"/>
            <a:ext cx="53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Most of the teams came from reference through the friends and family compared to other fields. 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612766" y="282921"/>
            <a:ext cx="458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8409" y="994205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Event Type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4070" y="963807"/>
            <a:ext cx="2555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Team 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4148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05F83C-2847-4A87-B32D-75D927801DC0}"/>
              </a:ext>
            </a:extLst>
          </p:cNvPr>
          <p:cNvSpPr txBox="1"/>
          <p:nvPr/>
        </p:nvSpPr>
        <p:spPr>
          <a:xfrm>
            <a:off x="1612766" y="5869779"/>
            <a:ext cx="7967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Occupation with frequency less than 10 are omitted considering as outliers. 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612766" y="282921"/>
            <a:ext cx="458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8409" y="994205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Occupation Distribution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31" y="1643934"/>
            <a:ext cx="9803226" cy="3833516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9962147" y="3821229"/>
            <a:ext cx="1294810" cy="885524"/>
          </a:xfrm>
          <a:prstGeom prst="ellipse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16152" y="2675823"/>
            <a:ext cx="211755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0424" y="231067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722E81-A977-4FC7-924D-1C879AE8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3" y="1346393"/>
            <a:ext cx="6901317" cy="433251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84931B8-1FA8-4CEC-84E1-FAAD21A4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0009"/>
              </p:ext>
            </p:extLst>
          </p:nvPr>
        </p:nvGraphicFramePr>
        <p:xfrm>
          <a:off x="8037650" y="1346393"/>
          <a:ext cx="3820675" cy="4332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093">
                  <a:extLst>
                    <a:ext uri="{9D8B030D-6E8A-4147-A177-3AD203B41FA5}">
                      <a16:colId xmlns:a16="http://schemas.microsoft.com/office/drawing/2014/main" xmlns="" val="3586810070"/>
                    </a:ext>
                  </a:extLst>
                </a:gridCol>
                <a:gridCol w="613968">
                  <a:extLst>
                    <a:ext uri="{9D8B030D-6E8A-4147-A177-3AD203B41FA5}">
                      <a16:colId xmlns:a16="http://schemas.microsoft.com/office/drawing/2014/main" xmlns="" val="4277309925"/>
                    </a:ext>
                  </a:extLst>
                </a:gridCol>
                <a:gridCol w="700344">
                  <a:extLst>
                    <a:ext uri="{9D8B030D-6E8A-4147-A177-3AD203B41FA5}">
                      <a16:colId xmlns:a16="http://schemas.microsoft.com/office/drawing/2014/main" xmlns="" val="3474652204"/>
                    </a:ext>
                  </a:extLst>
                </a:gridCol>
                <a:gridCol w="764135">
                  <a:extLst>
                    <a:ext uri="{9D8B030D-6E8A-4147-A177-3AD203B41FA5}">
                      <a16:colId xmlns:a16="http://schemas.microsoft.com/office/drawing/2014/main" xmlns="" val="1182155977"/>
                    </a:ext>
                  </a:extLst>
                </a:gridCol>
                <a:gridCol w="764135">
                  <a:extLst>
                    <a:ext uri="{9D8B030D-6E8A-4147-A177-3AD203B41FA5}">
                      <a16:colId xmlns:a16="http://schemas.microsoft.com/office/drawing/2014/main" xmlns="" val="1867360466"/>
                    </a:ext>
                  </a:extLst>
                </a:gridCol>
              </a:tblGrid>
              <a:tr h="448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Occupation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2014 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2015 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2016 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2017 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136312880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1065306896"/>
                  </a:ext>
                </a:extLst>
              </a:tr>
              <a:tr h="448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Executive/Management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4054165449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Healthcare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966503022"/>
                  </a:ext>
                </a:extLst>
              </a:tr>
              <a:tr h="437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Legal and Paralegal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4029830814"/>
                  </a:ext>
                </a:extLst>
              </a:tr>
              <a:tr h="647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Information Technology (IT)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1442490278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4124181861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Accounting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19489910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Consulting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2332307603"/>
                  </a:ext>
                </a:extLst>
              </a:tr>
              <a:tr h="448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Education and Training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892035578"/>
                  </a:ext>
                </a:extLst>
              </a:tr>
              <a:tr h="647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Banking and Financial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xmlns="" val="33514616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35764" y="298439"/>
            <a:ext cx="954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Exploratory Data Analysis -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Occupation Distribution by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revenue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9422" y="5837002"/>
            <a:ext cx="678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The graph shows the top performing occupations by revenue.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2C8C54-A5C3-413F-9E80-DDCB9B5419B5}"/>
              </a:ext>
            </a:extLst>
          </p:cNvPr>
          <p:cNvSpPr txBox="1"/>
          <p:nvPr/>
        </p:nvSpPr>
        <p:spPr>
          <a:xfrm>
            <a:off x="8037650" y="5834310"/>
            <a:ext cx="40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Contributions by year</a:t>
            </a:r>
          </a:p>
          <a:p>
            <a:pPr algn="ctr"/>
            <a:r>
              <a:rPr lang="en-IN" b="1" dirty="0" smtClean="0"/>
              <a:t> Sorted by top 5 occupations</a:t>
            </a:r>
            <a:endParaRPr lang="en-US" b="1" dirty="0"/>
          </a:p>
        </p:txBody>
      </p:sp>
      <p:sp>
        <p:nvSpPr>
          <p:cNvPr id="15" name="Chord 14"/>
          <p:cNvSpPr/>
          <p:nvPr/>
        </p:nvSpPr>
        <p:spPr>
          <a:xfrm rot="6574099">
            <a:off x="1273986" y="1840819"/>
            <a:ext cx="2379067" cy="3641980"/>
          </a:xfrm>
          <a:prstGeom prst="chord">
            <a:avLst>
              <a:gd name="adj1" fmla="val 2700000"/>
              <a:gd name="adj2" fmla="val 1619943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2711" y="221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MODELLING – TIME SERIES ANALYSIS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65448"/>
              </p:ext>
            </p:extLst>
          </p:nvPr>
        </p:nvGraphicFramePr>
        <p:xfrm>
          <a:off x="1724501" y="740229"/>
          <a:ext cx="10330536" cy="583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83">
                  <a:extLst>
                    <a:ext uri="{9D8B030D-6E8A-4147-A177-3AD203B41FA5}">
                      <a16:colId xmlns:a16="http://schemas.microsoft.com/office/drawing/2014/main" xmlns="" val="1327711809"/>
                    </a:ext>
                  </a:extLst>
                </a:gridCol>
                <a:gridCol w="1854730">
                  <a:extLst>
                    <a:ext uri="{9D8B030D-6E8A-4147-A177-3AD203B41FA5}">
                      <a16:colId xmlns:a16="http://schemas.microsoft.com/office/drawing/2014/main" xmlns="" val="2906695735"/>
                    </a:ext>
                  </a:extLst>
                </a:gridCol>
                <a:gridCol w="4136572">
                  <a:extLst>
                    <a:ext uri="{9D8B030D-6E8A-4147-A177-3AD203B41FA5}">
                      <a16:colId xmlns:a16="http://schemas.microsoft.com/office/drawing/2014/main" xmlns="" val="500510510"/>
                    </a:ext>
                  </a:extLst>
                </a:gridCol>
                <a:gridCol w="3814551">
                  <a:extLst>
                    <a:ext uri="{9D8B030D-6E8A-4147-A177-3AD203B41FA5}">
                      <a16:colId xmlns:a16="http://schemas.microsoft.com/office/drawing/2014/main" xmlns="" val="1724522264"/>
                    </a:ext>
                  </a:extLst>
                </a:gridCol>
              </a:tblGrid>
              <a:tr h="708763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Aggregated</a:t>
                      </a:r>
                      <a:r>
                        <a:rPr lang="en-IN" baseline="0" dirty="0" smtClean="0"/>
                        <a:t> by year map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82917"/>
                  </a:ext>
                </a:extLst>
              </a:tr>
              <a:tr h="252429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595467"/>
                  </a:ext>
                </a:extLst>
              </a:tr>
              <a:tr h="2606532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Executive</a:t>
                      </a:r>
                      <a:r>
                        <a:rPr lang="en-IN" baseline="0" dirty="0" smtClean="0"/>
                        <a:t>/Management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01381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72C2DC-907E-4ABC-8482-B62F9137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66" y="4057261"/>
            <a:ext cx="3852547" cy="236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0DA182-D5E4-4EA6-877B-A2D14EBBF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69" y="4057261"/>
            <a:ext cx="3366931" cy="236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D2CB824-F0F9-4DD6-BEEF-6F7596210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68" y="1563547"/>
            <a:ext cx="3852546" cy="220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6125547-7365-4ECA-BF44-4AF032B0D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69" y="1563548"/>
            <a:ext cx="3366931" cy="22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2711" y="221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MODELLING – TIME SERIES ANALYSIS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18308"/>
              </p:ext>
            </p:extLst>
          </p:nvPr>
        </p:nvGraphicFramePr>
        <p:xfrm>
          <a:off x="1724501" y="740229"/>
          <a:ext cx="10330536" cy="583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83">
                  <a:extLst>
                    <a:ext uri="{9D8B030D-6E8A-4147-A177-3AD203B41FA5}">
                      <a16:colId xmlns:a16="http://schemas.microsoft.com/office/drawing/2014/main" xmlns="" val="1327711809"/>
                    </a:ext>
                  </a:extLst>
                </a:gridCol>
                <a:gridCol w="1854730">
                  <a:extLst>
                    <a:ext uri="{9D8B030D-6E8A-4147-A177-3AD203B41FA5}">
                      <a16:colId xmlns:a16="http://schemas.microsoft.com/office/drawing/2014/main" xmlns="" val="2906695735"/>
                    </a:ext>
                  </a:extLst>
                </a:gridCol>
                <a:gridCol w="4136572">
                  <a:extLst>
                    <a:ext uri="{9D8B030D-6E8A-4147-A177-3AD203B41FA5}">
                      <a16:colId xmlns:a16="http://schemas.microsoft.com/office/drawing/2014/main" xmlns="" val="500510510"/>
                    </a:ext>
                  </a:extLst>
                </a:gridCol>
                <a:gridCol w="3814551">
                  <a:extLst>
                    <a:ext uri="{9D8B030D-6E8A-4147-A177-3AD203B41FA5}">
                      <a16:colId xmlns:a16="http://schemas.microsoft.com/office/drawing/2014/main" xmlns="" val="1724522264"/>
                    </a:ext>
                  </a:extLst>
                </a:gridCol>
              </a:tblGrid>
              <a:tr h="708763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Aggregated</a:t>
                      </a:r>
                      <a:r>
                        <a:rPr lang="en-IN" baseline="0" dirty="0" smtClean="0"/>
                        <a:t> by year map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82917"/>
                  </a:ext>
                </a:extLst>
              </a:tr>
              <a:tr h="252429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</a:t>
                      </a:r>
                      <a:r>
                        <a:rPr lang="en-IN" baseline="0" dirty="0" smtClean="0"/>
                        <a:t> Care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595467"/>
                  </a:ext>
                </a:extLst>
              </a:tr>
              <a:tr h="2606532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Information</a:t>
                      </a:r>
                      <a:r>
                        <a:rPr lang="en-IN" baseline="0" dirty="0" smtClean="0"/>
                        <a:t>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00138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42840B-C992-4640-8C06-A914D69A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1572483"/>
            <a:ext cx="3635828" cy="213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3F9D45-472A-481C-AB6E-39ED7D00E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91" y="1470623"/>
            <a:ext cx="3163709" cy="2336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8024A1D-D62F-42B5-8E19-C5E5CB604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4057261"/>
            <a:ext cx="3635828" cy="23774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39" y="4190944"/>
            <a:ext cx="3316885" cy="20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2711" y="221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MODELLING – TIME SERIES ANALYSIS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14917"/>
              </p:ext>
            </p:extLst>
          </p:nvPr>
        </p:nvGraphicFramePr>
        <p:xfrm>
          <a:off x="1724501" y="740229"/>
          <a:ext cx="10330536" cy="3233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83">
                  <a:extLst>
                    <a:ext uri="{9D8B030D-6E8A-4147-A177-3AD203B41FA5}">
                      <a16:colId xmlns:a16="http://schemas.microsoft.com/office/drawing/2014/main" xmlns="" val="1327711809"/>
                    </a:ext>
                  </a:extLst>
                </a:gridCol>
                <a:gridCol w="1854730">
                  <a:extLst>
                    <a:ext uri="{9D8B030D-6E8A-4147-A177-3AD203B41FA5}">
                      <a16:colId xmlns:a16="http://schemas.microsoft.com/office/drawing/2014/main" xmlns="" val="2906695735"/>
                    </a:ext>
                  </a:extLst>
                </a:gridCol>
                <a:gridCol w="4136572">
                  <a:extLst>
                    <a:ext uri="{9D8B030D-6E8A-4147-A177-3AD203B41FA5}">
                      <a16:colId xmlns:a16="http://schemas.microsoft.com/office/drawing/2014/main" xmlns="" val="500510510"/>
                    </a:ext>
                  </a:extLst>
                </a:gridCol>
                <a:gridCol w="3814551">
                  <a:extLst>
                    <a:ext uri="{9D8B030D-6E8A-4147-A177-3AD203B41FA5}">
                      <a16:colId xmlns:a16="http://schemas.microsoft.com/office/drawing/2014/main" xmlns="" val="1724522264"/>
                    </a:ext>
                  </a:extLst>
                </a:gridCol>
              </a:tblGrid>
              <a:tr h="708763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Aggregated</a:t>
                      </a:r>
                      <a:r>
                        <a:rPr lang="en-IN" baseline="0" dirty="0" smtClean="0"/>
                        <a:t> by year map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82917"/>
                  </a:ext>
                </a:extLst>
              </a:tr>
              <a:tr h="252429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59546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1607931"/>
            <a:ext cx="3096371" cy="2163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68" y="1561895"/>
            <a:ext cx="3449344" cy="22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422</Words>
  <Application>Microsoft Office PowerPoint</Application>
  <PresentationFormat>Widescreen</PresentationFormat>
  <Paragraphs>209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Bodduluri, Bandhavi</dc:creator>
  <cp:lastModifiedBy>My Computer</cp:lastModifiedBy>
  <cp:revision>33</cp:revision>
  <dcterms:created xsi:type="dcterms:W3CDTF">2018-05-01T03:07:34Z</dcterms:created>
  <dcterms:modified xsi:type="dcterms:W3CDTF">2019-02-16T18:17:38Z</dcterms:modified>
</cp:coreProperties>
</file>