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5" r:id="rId4"/>
    <p:sldId id="286" r:id="rId5"/>
    <p:sldId id="263" r:id="rId6"/>
    <p:sldId id="262" r:id="rId7"/>
    <p:sldId id="267" r:id="rId8"/>
    <p:sldId id="279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58" r:id="rId23"/>
    <p:sldId id="280" r:id="rId24"/>
    <p:sldId id="261" r:id="rId25"/>
    <p:sldId id="259" r:id="rId26"/>
    <p:sldId id="260" r:id="rId27"/>
    <p:sldId id="287" r:id="rId28"/>
    <p:sldId id="283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8/9/12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students answer the question and write their responses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3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azza.com/clas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azza.com/clas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32/p/hw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32/p/automated_feedback" TargetMode="External"/><Relationship Id="rId3" Type="http://schemas.openxmlformats.org/officeDocument/2006/relationships/hyperlink" Target="https://webmail.engr.ucsb.edu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3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2012</a:t>
            </a:r>
            <a:r>
              <a:rPr lang="en-US" dirty="0" smtClean="0"/>
              <a:t>/08/</a:t>
            </a:r>
            <a:r>
              <a:rPr lang="en-US" dirty="0" smtClean="0"/>
              <a:t>06</a:t>
            </a:r>
          </a:p>
          <a:p>
            <a:r>
              <a:rPr lang="en-US" dirty="0"/>
              <a:t>CS32, Summer 2012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this course, you will be able to use the shell to start processes in all possible input/output redirection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someprogram</a:t>
            </a:r>
            <a:r>
              <a:rPr lang="en-US" dirty="0" smtClean="0"/>
              <a:t> &lt; </a:t>
            </a:r>
            <a:r>
              <a:rPr lang="en-US" dirty="0" err="1" smtClean="0"/>
              <a:t>input_file</a:t>
            </a:r>
            <a:r>
              <a:rPr lang="en-US" dirty="0" smtClean="0"/>
              <a:t> | diff – </a:t>
            </a:r>
            <a:r>
              <a:rPr lang="en-US" dirty="0" err="1" smtClean="0"/>
              <a:t>another_file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“some string” &gt; </a:t>
            </a:r>
            <a:r>
              <a:rPr lang="en-US" dirty="0" err="1" smtClean="0"/>
              <a:t>output_file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the end of this course, you will have designed an object-oriented project that demonstrates the use of templates, inheritance, polymorphism, friend classes and operator overloading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Project 2 will cover each of these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the end of this course, you will be able to justify the selection of a particular sort algorithm for a given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Sorts: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Bubble sort, insertion sort, selection sort</a:t>
            </a:r>
          </a:p>
          <a:p>
            <a:pPr lvl="2"/>
            <a:r>
              <a:rPr lang="en-US" dirty="0" smtClean="0"/>
              <a:t>Quicksort (average: n*log(n))</a:t>
            </a:r>
          </a:p>
          <a:p>
            <a:pPr lvl="1"/>
            <a:r>
              <a:rPr lang="en-US" dirty="0" smtClean="0"/>
              <a:t>O(n*log(n)): Merge sort, </a:t>
            </a:r>
            <a:r>
              <a:rPr lang="en-US" dirty="0" err="1" smtClean="0"/>
              <a:t>heapsort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3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the end of this course, you will be able to step-through the process the operating system performs to load a program into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System calls:</a:t>
            </a:r>
          </a:p>
          <a:p>
            <a:pPr lvl="1"/>
            <a:r>
              <a:rPr lang="en-US" dirty="0" smtClean="0"/>
              <a:t>fork, exec, dup, wait</a:t>
            </a:r>
          </a:p>
        </p:txBody>
      </p:sp>
    </p:spTree>
    <p:extLst>
      <p:ext uri="{BB962C8B-B14F-4D97-AF65-F5344CB8AC3E}">
        <p14:creationId xmlns:p14="http://schemas.microsoft.com/office/powerpoint/2010/main" val="190097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  <a:r>
              <a:rPr lang="en-US" dirty="0"/>
              <a:t>the end of this course, you will be able to identify where in a process's memory structure a defined variable is located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Segments: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bss</a:t>
            </a:r>
            <a:endParaRPr lang="en-US" dirty="0" smtClean="0"/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7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24% Projects (2)</a:t>
            </a:r>
          </a:p>
          <a:p>
            <a:r>
              <a:rPr lang="en-US" dirty="0" smtClean="0"/>
              <a:t>24% Labs (5)</a:t>
            </a:r>
          </a:p>
          <a:p>
            <a:r>
              <a:rPr lang="en-US" dirty="0" smtClean="0"/>
              <a:t>24% Final (Wednesday Sept. 12)</a:t>
            </a:r>
          </a:p>
          <a:p>
            <a:r>
              <a:rPr lang="en-US" dirty="0" smtClean="0"/>
              <a:t>16% Midterm (Wednesday Aug. 22)</a:t>
            </a:r>
          </a:p>
          <a:p>
            <a:r>
              <a:rPr lang="en-US" dirty="0" smtClean="0"/>
              <a:t>08% Homework (2)</a:t>
            </a:r>
          </a:p>
          <a:p>
            <a:r>
              <a:rPr lang="en-US" dirty="0" smtClean="0"/>
              <a:t>04%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81465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Earned by:</a:t>
            </a:r>
          </a:p>
          <a:p>
            <a:pPr lvl="1"/>
            <a:r>
              <a:rPr lang="en-US" dirty="0" smtClean="0"/>
              <a:t>Participating in class</a:t>
            </a:r>
          </a:p>
          <a:p>
            <a:pPr lvl="1"/>
            <a:r>
              <a:rPr lang="en-US" dirty="0" smtClean="0"/>
              <a:t>Answering questions on Piazza</a:t>
            </a:r>
          </a:p>
          <a:p>
            <a:pPr lvl="1"/>
            <a:r>
              <a:rPr lang="en-US" dirty="0" smtClean="0"/>
              <a:t>Responding to questions on Piazza</a:t>
            </a:r>
          </a:p>
          <a:p>
            <a:pPr lvl="1"/>
            <a:r>
              <a:rPr lang="en-US" dirty="0" smtClean="0"/>
              <a:t>(Maybe) editing questions and answers for clarity on Piazza</a:t>
            </a:r>
          </a:p>
          <a:p>
            <a:r>
              <a:rPr lang="en-US" dirty="0" smtClean="0"/>
              <a:t>Participation points are relative to the overall class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Grading based off your latest (most recent) submission</a:t>
            </a:r>
          </a:p>
          <a:p>
            <a:r>
              <a:rPr lang="en-US" dirty="0" smtClean="0"/>
              <a:t>1% off every 5 minute interval late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Submission at 00</a:t>
            </a:r>
            <a:r>
              <a:rPr lang="en-US" dirty="0" smtClean="0">
                <a:sym typeface="Wingdings"/>
              </a:rPr>
              <a:t>:00:00-00:04:59, 1% off</a:t>
            </a:r>
          </a:p>
          <a:p>
            <a:pPr lvl="1"/>
            <a:r>
              <a:rPr lang="en-US" dirty="0" smtClean="0">
                <a:sym typeface="Wingdings"/>
              </a:rPr>
              <a:t>Submission at 00:45:00-00:49:59, 10% off</a:t>
            </a:r>
          </a:p>
          <a:p>
            <a:pPr lvl="1"/>
            <a:r>
              <a:rPr lang="en-US" dirty="0" smtClean="0">
                <a:sym typeface="Wingdings"/>
              </a:rPr>
              <a:t>Submission at 04:05:00-04:09:59, 50% off</a:t>
            </a:r>
          </a:p>
          <a:p>
            <a:pPr lvl="1"/>
            <a:r>
              <a:rPr lang="en-US" dirty="0" smtClean="0">
                <a:sym typeface="Wingdings"/>
              </a:rPr>
              <a:t>Submission on or after 08:15:00, 0%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9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Applies only to tests</a:t>
            </a:r>
          </a:p>
          <a:p>
            <a:r>
              <a:rPr lang="en-US" dirty="0" smtClean="0"/>
              <a:t>Not required for grading “mistakes”</a:t>
            </a:r>
          </a:p>
          <a:p>
            <a:r>
              <a:rPr lang="en-US" dirty="0" smtClean="0"/>
              <a:t>Must meet the following conditions:</a:t>
            </a:r>
          </a:p>
          <a:p>
            <a:pPr lvl="1"/>
            <a:r>
              <a:rPr lang="en-US" dirty="0" smtClean="0"/>
              <a:t>Wait 24 hours after the test was returned to you</a:t>
            </a:r>
          </a:p>
          <a:p>
            <a:pPr lvl="1"/>
            <a:r>
              <a:rPr lang="en-US" dirty="0" smtClean="0"/>
              <a:t>Provide a written argument that:</a:t>
            </a:r>
          </a:p>
          <a:p>
            <a:pPr lvl="2"/>
            <a:r>
              <a:rPr lang="en-US" dirty="0" smtClean="0"/>
              <a:t>Clearly states why your answer is suitable for the question</a:t>
            </a:r>
          </a:p>
          <a:p>
            <a:pPr lvl="2"/>
            <a:r>
              <a:rPr lang="en-US" dirty="0" smtClean="0"/>
              <a:t>Acknowledges your understanding of the </a:t>
            </a:r>
            <a:r>
              <a:rPr lang="en-US" i="1" dirty="0" smtClean="0"/>
              <a:t>expected</a:t>
            </a:r>
            <a:r>
              <a:rPr lang="en-US" dirty="0" smtClean="0"/>
              <a:t> answer</a:t>
            </a:r>
          </a:p>
          <a:p>
            <a:pPr lvl="2"/>
            <a:r>
              <a:rPr lang="en-US" dirty="0" smtClean="0"/>
              <a:t>Compares the two</a:t>
            </a:r>
          </a:p>
        </p:txBody>
      </p:sp>
    </p:spTree>
    <p:extLst>
      <p:ext uri="{BB962C8B-B14F-4D97-AF65-F5344CB8AC3E}">
        <p14:creationId xmlns:p14="http://schemas.microsoft.com/office/powerpoint/2010/main" val="13961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Strongly encouraged, not required</a:t>
            </a:r>
          </a:p>
          <a:p>
            <a:r>
              <a:rPr lang="en-US" dirty="0" smtClean="0"/>
              <a:t>Labs:</a:t>
            </a:r>
          </a:p>
          <a:p>
            <a:pPr lvl="1"/>
            <a:r>
              <a:rPr lang="en-US" dirty="0" smtClean="0"/>
              <a:t>Required for the first lab (unless already notified)</a:t>
            </a:r>
          </a:p>
          <a:p>
            <a:pPr lvl="1"/>
            <a:r>
              <a:rPr lang="en-US" dirty="0" smtClean="0"/>
              <a:t>Encouraged but not required for subsequent labs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(Bryce Boe)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Ph.D. Candidate in Computer Science Education</a:t>
            </a:r>
          </a:p>
          <a:p>
            <a:pPr lvl="1"/>
            <a:r>
              <a:rPr lang="en-US" dirty="0" smtClean="0"/>
              <a:t>Focus on automated assessment</a:t>
            </a:r>
          </a:p>
          <a:p>
            <a:r>
              <a:rPr lang="en-US" dirty="0" smtClean="0"/>
              <a:t>B.S. in Computer Science from UCSB 2008</a:t>
            </a:r>
          </a:p>
          <a:p>
            <a:r>
              <a:rPr lang="en-US" dirty="0" smtClean="0"/>
              <a:t>Background in networking and security</a:t>
            </a:r>
          </a:p>
          <a:p>
            <a:r>
              <a:rPr lang="en-US" dirty="0"/>
              <a:t>First time teaching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1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into groups of 4 or 5</a:t>
            </a:r>
          </a:p>
          <a:p>
            <a:r>
              <a:rPr lang="en-US" dirty="0" smtClean="0"/>
              <a:t>Discuss the following questions:</a:t>
            </a:r>
          </a:p>
          <a:p>
            <a:pPr lvl="1"/>
            <a:r>
              <a:rPr lang="en-US" dirty="0" smtClean="0"/>
              <a:t>What constitutes a violation of academic integrity?</a:t>
            </a:r>
          </a:p>
          <a:p>
            <a:pPr lvl="1"/>
            <a:r>
              <a:rPr lang="en-US" dirty="0" smtClean="0"/>
              <a:t>What sort of collaboration between students are acceptable?</a:t>
            </a:r>
          </a:p>
          <a:p>
            <a:pPr lvl="1"/>
            <a:r>
              <a:rPr lang="en-US" dirty="0" smtClean="0"/>
              <a:t>Why are we having this discussion?</a:t>
            </a:r>
          </a:p>
        </p:txBody>
      </p:sp>
    </p:spTree>
    <p:extLst>
      <p:ext uri="{BB962C8B-B14F-4D97-AF65-F5344CB8AC3E}">
        <p14:creationId xmlns:p14="http://schemas.microsoft.com/office/powerpoint/2010/main" val="2530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normally taught in CS32</a:t>
            </a:r>
          </a:p>
          <a:p>
            <a:pPr lvl="1"/>
            <a:r>
              <a:rPr lang="en-US" dirty="0" smtClean="0"/>
              <a:t>Unix programming tools</a:t>
            </a:r>
          </a:p>
          <a:p>
            <a:pPr lvl="1"/>
            <a:r>
              <a:rPr lang="en-US" dirty="0" smtClean="0"/>
              <a:t>Program building</a:t>
            </a:r>
          </a:p>
          <a:p>
            <a:pPr lvl="1"/>
            <a:r>
              <a:rPr lang="en-US" dirty="0" smtClean="0"/>
              <a:t>Libraries</a:t>
            </a:r>
          </a:p>
          <a:p>
            <a:r>
              <a:rPr lang="en-US" dirty="0" smtClean="0"/>
              <a:t>Topics in textbook not covered</a:t>
            </a:r>
          </a:p>
          <a:p>
            <a:pPr lvl="1"/>
            <a:r>
              <a:rPr lang="en-US" dirty="0" smtClean="0"/>
              <a:t>Separate compilation and namespaces</a:t>
            </a:r>
          </a:p>
          <a:p>
            <a:pPr lvl="1"/>
            <a:r>
              <a:rPr lang="en-US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16708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official course syllabus is viewable on the course website:</a:t>
            </a:r>
          </a:p>
          <a:p>
            <a:pPr lvl="1"/>
            <a:r>
              <a:rPr lang="en-US" dirty="0" smtClean="0">
                <a:hlinkClick r:id="rId2"/>
              </a:rPr>
              <a:t>http://cs.ucsb.edu/~cs32</a:t>
            </a:r>
            <a:endParaRPr lang="en-US" dirty="0"/>
          </a:p>
          <a:p>
            <a:r>
              <a:rPr lang="en-US" dirty="0" smtClean="0"/>
              <a:t>It will be updated as necessary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class-related </a:t>
            </a:r>
            <a:r>
              <a:rPr lang="en-US" dirty="0" smtClean="0"/>
              <a:t>emails</a:t>
            </a:r>
          </a:p>
          <a:p>
            <a:r>
              <a:rPr lang="en-US" dirty="0" smtClean="0"/>
              <a:t>Class discussion and online interaction to take place on Piazza</a:t>
            </a:r>
          </a:p>
          <a:p>
            <a:pPr lvl="1"/>
            <a:r>
              <a:rPr lang="en-US" dirty="0">
                <a:hlinkClick r:id="rId2"/>
              </a:rPr>
              <a:t>https://piazza.com/class#summer2012/</a:t>
            </a:r>
            <a:r>
              <a:rPr lang="en-US" dirty="0" smtClean="0">
                <a:hlinkClick r:id="rId2"/>
              </a:rPr>
              <a:t>cs32</a:t>
            </a:r>
            <a:endParaRPr lang="en-US" dirty="0" smtClean="0"/>
          </a:p>
          <a:p>
            <a:r>
              <a:rPr lang="en-US" dirty="0" smtClean="0"/>
              <a:t>Piazza allows:</a:t>
            </a:r>
          </a:p>
          <a:p>
            <a:pPr lvl="1"/>
            <a:r>
              <a:rPr lang="en-US" dirty="0" smtClean="0"/>
              <a:t>You to ask questions anonymously</a:t>
            </a:r>
          </a:p>
          <a:p>
            <a:pPr lvl="1"/>
            <a:r>
              <a:rPr lang="en-US" dirty="0" smtClean="0"/>
              <a:t>Ask questions privately to the instructor and TA</a:t>
            </a:r>
          </a:p>
          <a:p>
            <a:pPr lvl="1"/>
            <a:r>
              <a:rPr lang="en-US" dirty="0" smtClean="0"/>
              <a:t>You to respond to questions</a:t>
            </a:r>
          </a:p>
          <a:p>
            <a:pPr lvl="1"/>
            <a:r>
              <a:rPr lang="en-US" dirty="0" smtClean="0"/>
              <a:t>Edit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94133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https://piazza.com/class#summer2012/</a:t>
            </a:r>
            <a:r>
              <a:rPr lang="en-US" dirty="0" smtClean="0">
                <a:hlinkClick r:id="rId3"/>
              </a:rPr>
              <a:t>cs32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1, </a:t>
            </a:r>
            <a:r>
              <a:rPr lang="en-US" dirty="0" err="1" smtClean="0"/>
              <a:t>FizzBuzz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://cs.ucsb.edu/~cs32/p/</a:t>
            </a:r>
            <a:r>
              <a:rPr lang="en-US" dirty="0" smtClean="0">
                <a:hlinkClick r:id="rId2"/>
              </a:rPr>
              <a:t>hw1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3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http://cs.ucsb.edu/~cs32/p/</a:t>
            </a:r>
            <a:r>
              <a:rPr lang="en-US" dirty="0" smtClean="0">
                <a:hlinkClick r:id="rId2"/>
              </a:rPr>
              <a:t>automated_feedback</a:t>
            </a:r>
            <a:endParaRPr lang="en-US" dirty="0" smtClean="0"/>
          </a:p>
          <a:p>
            <a:r>
              <a:rPr lang="en-US" dirty="0" smtClean="0"/>
              <a:t>Feedback is sent to your @</a:t>
            </a:r>
            <a:r>
              <a:rPr lang="en-US" dirty="0" err="1" smtClean="0"/>
              <a:t>cs.ucsb.edu</a:t>
            </a:r>
            <a:r>
              <a:rPr lang="en-US" dirty="0" smtClean="0"/>
              <a:t> email</a:t>
            </a:r>
          </a:p>
          <a:p>
            <a:pPr lvl="1"/>
            <a:r>
              <a:rPr lang="en-US" dirty="0" smtClean="0"/>
              <a:t>Most likely forwarded to your </a:t>
            </a:r>
            <a:r>
              <a:rPr lang="en-US" dirty="0" err="1" smtClean="0"/>
              <a:t>umail</a:t>
            </a:r>
            <a:endParaRPr lang="en-US" dirty="0" smtClean="0"/>
          </a:p>
          <a:p>
            <a:pPr lvl="1"/>
            <a:r>
              <a:rPr lang="en-US" dirty="0" smtClean="0"/>
              <a:t>Also try both servers on:</a:t>
            </a:r>
          </a:p>
          <a:p>
            <a:pPr lvl="2"/>
            <a:r>
              <a:rPr lang="en-US" dirty="0">
                <a:hlinkClick r:id="rId3"/>
              </a:rPr>
              <a:t>https://webmail.engr.ucsb.edu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5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produced prior to a </a:t>
            </a:r>
            <a:r>
              <a:rPr lang="en-US" dirty="0" err="1" smtClean="0"/>
              <a:t>segfault</a:t>
            </a:r>
            <a:r>
              <a:rPr lang="en-US" dirty="0" smtClean="0"/>
              <a:t> will not be shown</a:t>
            </a:r>
          </a:p>
          <a:p>
            <a:pPr lvl="1"/>
            <a:r>
              <a:rPr lang="en-US" dirty="0" smtClean="0"/>
              <a:t>It will appear as if your program produced no output</a:t>
            </a:r>
          </a:p>
          <a:p>
            <a:pPr lvl="1"/>
            <a:r>
              <a:rPr lang="en-US" dirty="0" smtClean="0"/>
              <a:t>There is no other indication your program </a:t>
            </a:r>
            <a:r>
              <a:rPr lang="en-US" dirty="0" err="1" smtClean="0"/>
              <a:t>segfaulted</a:t>
            </a:r>
            <a:endParaRPr lang="en-US" dirty="0" smtClean="0"/>
          </a:p>
          <a:p>
            <a:r>
              <a:rPr lang="en-US" dirty="0" smtClean="0"/>
              <a:t>Trailing whitespace on lines may not be possible to detect</a:t>
            </a:r>
          </a:p>
          <a:p>
            <a:pPr lvl="1"/>
            <a:r>
              <a:rPr lang="en-US" dirty="0" smtClean="0"/>
              <a:t>You should never have trailing whitespace unless otherwise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HW1</a:t>
            </a:r>
          </a:p>
          <a:p>
            <a:r>
              <a:rPr lang="en-US" dirty="0"/>
              <a:t>Read </a:t>
            </a:r>
            <a:r>
              <a:rPr lang="en-US" dirty="0" smtClean="0"/>
              <a:t>as much of “Operating </a:t>
            </a:r>
            <a:r>
              <a:rPr lang="en-US" dirty="0"/>
              <a:t>systems, Unix and </a:t>
            </a:r>
            <a:r>
              <a:rPr lang="en-US" dirty="0" smtClean="0"/>
              <a:t>shells” in the Reader as you 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8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class smoother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Feedback, feedback, feedback</a:t>
            </a:r>
          </a:p>
          <a:p>
            <a:pPr lvl="1"/>
            <a:r>
              <a:rPr lang="en-US" dirty="0" smtClean="0"/>
              <a:t>“Bryce, </a:t>
            </a:r>
            <a:r>
              <a:rPr lang="en-US" i="1" dirty="0" smtClean="0"/>
              <a:t>X</a:t>
            </a:r>
            <a:r>
              <a:rPr lang="en-US" dirty="0" smtClean="0"/>
              <a:t> doesn’t make sense”</a:t>
            </a:r>
          </a:p>
          <a:p>
            <a:pPr lvl="1"/>
            <a:r>
              <a:rPr lang="en-US" dirty="0" smtClean="0"/>
              <a:t>“It might be better if  Y”</a:t>
            </a:r>
          </a:p>
          <a:p>
            <a:pPr lvl="1"/>
            <a:r>
              <a:rPr lang="en-US" dirty="0" smtClean="0"/>
              <a:t>“I can’t read your handwriting”</a:t>
            </a:r>
          </a:p>
          <a:p>
            <a:pPr lvl="1"/>
            <a:r>
              <a:rPr lang="en-US" dirty="0" smtClean="0"/>
              <a:t>“Your going way too fast”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syllabus</a:t>
            </a:r>
          </a:p>
          <a:p>
            <a:r>
              <a:rPr lang="en-US" dirty="0" smtClean="0"/>
              <a:t>Demo Piazza</a:t>
            </a:r>
          </a:p>
          <a:p>
            <a:r>
              <a:rPr lang="en-US" dirty="0" smtClean="0"/>
              <a:t>Overview HW1</a:t>
            </a:r>
          </a:p>
          <a:p>
            <a:r>
              <a:rPr lang="en-US" dirty="0" smtClean="0"/>
              <a:t>Demonstrate the submission and feedback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topics in object-oriented computing. Topics include encapsulation, data hiding, inheritance, polymorphism, compilation, linking and loading, memory management, and </a:t>
            </a:r>
            <a:r>
              <a:rPr lang="en-US" strike="sngStrike" dirty="0"/>
              <a:t>debugging</a:t>
            </a:r>
            <a:r>
              <a:rPr lang="en-US" dirty="0"/>
              <a:t>; recent advances in design and development tools, practices, libraries, and operating system </a:t>
            </a:r>
            <a:r>
              <a:rPr lang="en-US" dirty="0" smtClean="0"/>
              <a:t>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Instructor: Bryce Boe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 smtClean="0"/>
              <a:t>Monday 2:15 – 3:15 PM, GSL</a:t>
            </a:r>
          </a:p>
          <a:p>
            <a:pPr lvl="2"/>
            <a:r>
              <a:rPr lang="en-US" dirty="0" smtClean="0"/>
              <a:t>Wednesday 11:15 – 12:15 PM, GSL</a:t>
            </a:r>
          </a:p>
          <a:p>
            <a:r>
              <a:rPr lang="en-US" dirty="0" smtClean="0"/>
              <a:t>TA: </a:t>
            </a:r>
            <a:r>
              <a:rPr lang="en-US" dirty="0" err="1" smtClean="0"/>
              <a:t>Saeed</a:t>
            </a:r>
            <a:r>
              <a:rPr lang="en-US" dirty="0" smtClean="0"/>
              <a:t> Mahani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 smtClean="0"/>
              <a:t>Tuesday 2:00 – 3:00 PM, CSIL</a:t>
            </a:r>
          </a:p>
          <a:p>
            <a:pPr lvl="2"/>
            <a:r>
              <a:rPr lang="en-US" dirty="0" smtClean="0"/>
              <a:t>Thursday 1:00 – 2:00 PM, CSIL</a:t>
            </a: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http://cs.ucsb.edu/~cs32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0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 with C++, 8th </a:t>
            </a:r>
            <a:r>
              <a:rPr lang="en-US" dirty="0" smtClean="0"/>
              <a:t>edition</a:t>
            </a:r>
          </a:p>
          <a:p>
            <a:pPr lvl="1"/>
            <a:r>
              <a:rPr lang="en-US" dirty="0"/>
              <a:t>Walter </a:t>
            </a:r>
            <a:r>
              <a:rPr lang="en-US" dirty="0" err="1"/>
              <a:t>Savitch</a:t>
            </a:r>
            <a:endParaRPr lang="en-US" dirty="0" smtClean="0"/>
          </a:p>
          <a:p>
            <a:r>
              <a:rPr lang="en-US" dirty="0"/>
              <a:t>Computer Science 32 </a:t>
            </a:r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Available at the Alternative Digital 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already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C and basic C++</a:t>
            </a:r>
          </a:p>
          <a:p>
            <a:pPr lvl="1">
              <a:defRPr/>
            </a:pPr>
            <a:r>
              <a:rPr lang="en-US" sz="2400" dirty="0" smtClean="0"/>
              <a:t>Loops and conditionals</a:t>
            </a:r>
          </a:p>
          <a:p>
            <a:pPr lvl="1">
              <a:defRPr/>
            </a:pPr>
            <a:r>
              <a:rPr lang="en-US" sz="2400" dirty="0" smtClean="0"/>
              <a:t>Pointers</a:t>
            </a:r>
          </a:p>
          <a:p>
            <a:pPr lvl="1">
              <a:defRPr/>
            </a:pPr>
            <a:r>
              <a:rPr lang="en-US" sz="2400" dirty="0" smtClean="0"/>
              <a:t>Functions</a:t>
            </a:r>
          </a:p>
          <a:p>
            <a:pPr lvl="1">
              <a:defRPr/>
            </a:pPr>
            <a:r>
              <a:rPr lang="en-US" sz="2400" dirty="0" smtClean="0"/>
              <a:t>Classes</a:t>
            </a:r>
          </a:p>
          <a:p>
            <a:pPr lvl="1">
              <a:defRPr/>
            </a:pPr>
            <a:r>
              <a:rPr lang="en-US" sz="2400" dirty="0" smtClean="0"/>
              <a:t>Recursion</a:t>
            </a:r>
          </a:p>
          <a:p>
            <a:pPr lvl="1">
              <a:defRPr/>
            </a:pPr>
            <a:r>
              <a:rPr lang="en-US" sz="2400" dirty="0" smtClean="0"/>
              <a:t>Arrays and linked lists</a:t>
            </a:r>
          </a:p>
          <a:p>
            <a:pPr lvl="1">
              <a:defRPr/>
            </a:pPr>
            <a:r>
              <a:rPr lang="en-US" sz="2400" dirty="0" smtClean="0"/>
              <a:t>Memory allocation and de-allocation</a:t>
            </a:r>
          </a:p>
          <a:p>
            <a:pPr>
              <a:defRPr/>
            </a:pPr>
            <a:r>
              <a:rPr lang="en-US" dirty="0" smtClean="0"/>
              <a:t>Abstract Data Types</a:t>
            </a:r>
          </a:p>
          <a:p>
            <a:pPr lvl="1">
              <a:defRPr/>
            </a:pPr>
            <a:r>
              <a:rPr lang="en-US" dirty="0" smtClean="0"/>
              <a:t>Stacks and queues</a:t>
            </a:r>
          </a:p>
          <a:p>
            <a:pPr lvl="1">
              <a:defRPr/>
            </a:pPr>
            <a:r>
              <a:rPr lang="en-US" dirty="0" smtClean="0"/>
              <a:t>Trees, binary search trees,  and heaps</a:t>
            </a:r>
          </a:p>
          <a:p>
            <a:pPr lvl="1">
              <a:defRPr/>
            </a:pPr>
            <a:r>
              <a:rPr lang="en-US" dirty="0" smtClean="0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29169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696</TotalTime>
  <Words>1078</Words>
  <Application>Microsoft Macintosh PowerPoint</Application>
  <PresentationFormat>On-screen Show (4:3)</PresentationFormat>
  <Paragraphs>166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Course Introduction</vt:lpstr>
      <vt:lpstr>About Me (Bryce Boe)</vt:lpstr>
      <vt:lpstr>How to make class smoother</vt:lpstr>
      <vt:lpstr>Outline for today</vt:lpstr>
      <vt:lpstr>Object Oriented Design and Implementation</vt:lpstr>
      <vt:lpstr>Course Info</vt:lpstr>
      <vt:lpstr>Required Texts</vt:lpstr>
      <vt:lpstr>What do you already know?</vt:lpstr>
      <vt:lpstr>What you should already know</vt:lpstr>
      <vt:lpstr>Student Learning Outcomes</vt:lpstr>
      <vt:lpstr>Student Learning Outcomes</vt:lpstr>
      <vt:lpstr>Student Learning Outcomes</vt:lpstr>
      <vt:lpstr>Student Learning Outcomes</vt:lpstr>
      <vt:lpstr>Student Learning Outcomes</vt:lpstr>
      <vt:lpstr>Grading Distribution</vt:lpstr>
      <vt:lpstr>Participation</vt:lpstr>
      <vt:lpstr>Late Submission Policy</vt:lpstr>
      <vt:lpstr>Grading Petitions</vt:lpstr>
      <vt:lpstr>Attendance</vt:lpstr>
      <vt:lpstr>Academic Integrity Discussion</vt:lpstr>
      <vt:lpstr>Excluded Topics</vt:lpstr>
      <vt:lpstr>Course Syllabus</vt:lpstr>
      <vt:lpstr>Online Interaction</vt:lpstr>
      <vt:lpstr>Piazza Demo</vt:lpstr>
      <vt:lpstr>Homework 1, FizzBuzz</vt:lpstr>
      <vt:lpstr>Submitting your work</vt:lpstr>
      <vt:lpstr>Feedback Caveats</vt:lpstr>
      <vt:lpstr>For tomorrow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58</cp:revision>
  <dcterms:created xsi:type="dcterms:W3CDTF">2012-08-06T07:36:45Z</dcterms:created>
  <dcterms:modified xsi:type="dcterms:W3CDTF">2012-08-09T17:02:33Z</dcterms:modified>
</cp:coreProperties>
</file>