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6" r:id="rId9"/>
    <p:sldId id="264" r:id="rId10"/>
    <p:sldId id="265" r:id="rId11"/>
    <p:sldId id="267" r:id="rId12"/>
    <p:sldId id="268" r:id="rId13"/>
    <p:sldId id="25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8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8/14/12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8/14/12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8/14/12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8/14/12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8/14/12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8/14/12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8/14/12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8/14/12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 Algorithms</a:t>
            </a:r>
            <a:endParaRPr lang="en-US" dirty="0"/>
          </a:p>
        </p:txBody>
      </p:sp>
      <p:sp>
        <p:nvSpPr>
          <p:cNvPr id="3" name="Subtitle 2"/>
          <p:cNvSpPr>
            <a:spLocks noGrp="1"/>
          </p:cNvSpPr>
          <p:nvPr>
            <p:ph type="subTitle" idx="1"/>
          </p:nvPr>
        </p:nvSpPr>
        <p:spPr/>
        <p:txBody>
          <a:bodyPr/>
          <a:lstStyle/>
          <a:p>
            <a:r>
              <a:rPr lang="en-US" dirty="0"/>
              <a:t>Bryce </a:t>
            </a:r>
            <a:r>
              <a:rPr lang="en-US" dirty="0" smtClean="0"/>
              <a:t>Boe</a:t>
            </a:r>
          </a:p>
          <a:p>
            <a:r>
              <a:rPr lang="en-US" dirty="0" smtClean="0"/>
              <a:t>2012/08/13</a:t>
            </a:r>
          </a:p>
          <a:p>
            <a:r>
              <a:rPr lang="en-US" dirty="0"/>
              <a:t>CS32, Summer 2012 B </a:t>
            </a:r>
            <a:endParaRPr lang="en-US" dirty="0" smtClean="0"/>
          </a:p>
        </p:txBody>
      </p:sp>
    </p:spTree>
    <p:extLst>
      <p:ext uri="{BB962C8B-B14F-4D97-AF65-F5344CB8AC3E}">
        <p14:creationId xmlns:p14="http://schemas.microsoft.com/office/powerpoint/2010/main" val="3744488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1 Part 2</a:t>
            </a:r>
            <a:endParaRPr lang="en-US" dirty="0"/>
          </a:p>
        </p:txBody>
      </p:sp>
      <p:sp>
        <p:nvSpPr>
          <p:cNvPr id="3" name="Content Placeholder 2"/>
          <p:cNvSpPr>
            <a:spLocks noGrp="1"/>
          </p:cNvSpPr>
          <p:nvPr>
            <p:ph idx="1"/>
          </p:nvPr>
        </p:nvSpPr>
        <p:spPr/>
        <p:txBody>
          <a:bodyPr>
            <a:normAutofit lnSpcReduction="10000"/>
          </a:bodyPr>
          <a:lstStyle/>
          <a:p>
            <a:r>
              <a:rPr lang="en-US" dirty="0" smtClean="0"/>
              <a:t>Implementation of the following sort algorithms:</a:t>
            </a:r>
          </a:p>
          <a:p>
            <a:pPr lvl="1"/>
            <a:r>
              <a:rPr lang="en-US" dirty="0" smtClean="0"/>
              <a:t>Bubble sort</a:t>
            </a:r>
          </a:p>
          <a:p>
            <a:pPr lvl="1"/>
            <a:r>
              <a:rPr lang="en-US" dirty="0" smtClean="0"/>
              <a:t>Insertion sort</a:t>
            </a:r>
          </a:p>
          <a:p>
            <a:pPr lvl="1"/>
            <a:r>
              <a:rPr lang="en-US" dirty="0" smtClean="0"/>
              <a:t>Selection sort</a:t>
            </a:r>
          </a:p>
          <a:p>
            <a:pPr lvl="1"/>
            <a:r>
              <a:rPr lang="en-US" dirty="0" smtClean="0"/>
              <a:t>Merge sort</a:t>
            </a:r>
          </a:p>
          <a:p>
            <a:r>
              <a:rPr lang="en-US" dirty="0" smtClean="0"/>
              <a:t>Expected to write your own test cases</a:t>
            </a:r>
          </a:p>
          <a:p>
            <a:pPr lvl="1"/>
            <a:r>
              <a:rPr lang="en-US" dirty="0" smtClean="0"/>
              <a:t>You will only have </a:t>
            </a:r>
            <a:r>
              <a:rPr lang="en-US" dirty="0"/>
              <a:t>6</a:t>
            </a:r>
            <a:r>
              <a:rPr lang="en-US" dirty="0" smtClean="0"/>
              <a:t> submissions, and receive no diff feedback</a:t>
            </a:r>
            <a:endParaRPr lang="en-US" dirty="0"/>
          </a:p>
        </p:txBody>
      </p:sp>
    </p:spTree>
    <p:extLst>
      <p:ext uri="{BB962C8B-B14F-4D97-AF65-F5344CB8AC3E}">
        <p14:creationId xmlns:p14="http://schemas.microsoft.com/office/powerpoint/2010/main" val="2262178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In-place algorithms</a:t>
            </a:r>
            <a:endParaRPr lang="en-US" dirty="0"/>
          </a:p>
        </p:txBody>
      </p:sp>
      <p:sp>
        <p:nvSpPr>
          <p:cNvPr id="3" name="Content Placeholder 2"/>
          <p:cNvSpPr>
            <a:spLocks noGrp="1"/>
          </p:cNvSpPr>
          <p:nvPr>
            <p:ph idx="1"/>
          </p:nvPr>
        </p:nvSpPr>
        <p:spPr/>
        <p:txBody>
          <a:bodyPr>
            <a:normAutofit lnSpcReduction="10000"/>
          </a:bodyPr>
          <a:lstStyle/>
          <a:p>
            <a:r>
              <a:rPr lang="en-US" dirty="0" smtClean="0"/>
              <a:t>Algorithms that require a constant amount of extra memory to operate. That is, the amount of memory they require is not a function of the input size</a:t>
            </a:r>
          </a:p>
          <a:p>
            <a:r>
              <a:rPr lang="en-US" dirty="0" smtClean="0"/>
              <a:t>In-place sorts:</a:t>
            </a:r>
          </a:p>
          <a:p>
            <a:pPr lvl="1"/>
            <a:r>
              <a:rPr lang="en-US" dirty="0" smtClean="0"/>
              <a:t>Bubble sort, insertion sort, selection sort, </a:t>
            </a:r>
            <a:r>
              <a:rPr lang="en-US" dirty="0" err="1" smtClean="0"/>
              <a:t>heapsort</a:t>
            </a:r>
            <a:endParaRPr lang="en-US" dirty="0" smtClean="0"/>
          </a:p>
          <a:p>
            <a:r>
              <a:rPr lang="en-US" dirty="0" smtClean="0"/>
              <a:t>Not in-place sorts (by default):</a:t>
            </a:r>
          </a:p>
          <a:p>
            <a:pPr lvl="1"/>
            <a:r>
              <a:rPr lang="en-US" dirty="0" smtClean="0"/>
              <a:t>Merge sort, quicksort</a:t>
            </a:r>
            <a:endParaRPr lang="en-US" dirty="0"/>
          </a:p>
        </p:txBody>
      </p:sp>
    </p:spTree>
    <p:extLst>
      <p:ext uri="{BB962C8B-B14F-4D97-AF65-F5344CB8AC3E}">
        <p14:creationId xmlns:p14="http://schemas.microsoft.com/office/powerpoint/2010/main" val="810638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Stable sorting algorithms</a:t>
            </a:r>
            <a:endParaRPr lang="en-US" dirty="0"/>
          </a:p>
        </p:txBody>
      </p:sp>
      <p:sp>
        <p:nvSpPr>
          <p:cNvPr id="3" name="Content Placeholder 2"/>
          <p:cNvSpPr>
            <a:spLocks noGrp="1"/>
          </p:cNvSpPr>
          <p:nvPr>
            <p:ph idx="1"/>
          </p:nvPr>
        </p:nvSpPr>
        <p:spPr/>
        <p:txBody>
          <a:bodyPr/>
          <a:lstStyle/>
          <a:p>
            <a:r>
              <a:rPr lang="en-US" dirty="0" smtClean="0"/>
              <a:t>Items that compare equally such as (0, foo) and (0, bar) if we only compare the first item in the structure, will still be in the same relative order after sorting</a:t>
            </a:r>
          </a:p>
          <a:p>
            <a:r>
              <a:rPr lang="en-US" dirty="0" smtClean="0"/>
              <a:t>Stable sort algorithms:</a:t>
            </a:r>
          </a:p>
          <a:p>
            <a:pPr lvl="1"/>
            <a:r>
              <a:rPr lang="en-US" dirty="0" smtClean="0"/>
              <a:t>Insertion sort, </a:t>
            </a:r>
            <a:r>
              <a:rPr lang="en-US" dirty="0" err="1" smtClean="0"/>
              <a:t>mergesort</a:t>
            </a:r>
            <a:r>
              <a:rPr lang="en-US" dirty="0" smtClean="0"/>
              <a:t> (usually)</a:t>
            </a:r>
            <a:endParaRPr lang="en-US" dirty="0"/>
          </a:p>
        </p:txBody>
      </p:sp>
    </p:spTree>
    <p:extLst>
      <p:ext uri="{BB962C8B-B14F-4D97-AF65-F5344CB8AC3E}">
        <p14:creationId xmlns:p14="http://schemas.microsoft.com/office/powerpoint/2010/main" val="145673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Tomorrow</a:t>
            </a:r>
            <a:endParaRPr lang="en-US" dirty="0"/>
          </a:p>
        </p:txBody>
      </p:sp>
      <p:sp>
        <p:nvSpPr>
          <p:cNvPr id="3" name="Content Placeholder 2"/>
          <p:cNvSpPr>
            <a:spLocks noGrp="1"/>
          </p:cNvSpPr>
          <p:nvPr>
            <p:ph idx="1"/>
          </p:nvPr>
        </p:nvSpPr>
        <p:spPr/>
        <p:txBody>
          <a:bodyPr/>
          <a:lstStyle/>
          <a:p>
            <a:r>
              <a:rPr lang="en-US" dirty="0" smtClean="0"/>
              <a:t>Jigsaw exercise for section 2 of the Reader, “Thinking Object-Oriented”</a:t>
            </a:r>
          </a:p>
          <a:p>
            <a:pPr lvl="1"/>
            <a:r>
              <a:rPr lang="en-US" dirty="0" smtClean="0"/>
              <a:t>Three expert groups, one per chapter</a:t>
            </a:r>
          </a:p>
          <a:p>
            <a:pPr lvl="1"/>
            <a:r>
              <a:rPr lang="en-US" dirty="0" smtClean="0"/>
              <a:t>You are to become a master, or expert of the section you are assigned</a:t>
            </a:r>
          </a:p>
          <a:p>
            <a:pPr lvl="1"/>
            <a:r>
              <a:rPr lang="en-US" dirty="0" smtClean="0"/>
              <a:t>You will meet first with other experts of the same group to agree upon the key information</a:t>
            </a:r>
          </a:p>
          <a:p>
            <a:pPr lvl="1"/>
            <a:r>
              <a:rPr lang="en-US" dirty="0" smtClean="0"/>
              <a:t>Then you will share/receive knowledge with/from members of other groups</a:t>
            </a:r>
            <a:endParaRPr lang="en-US" dirty="0"/>
          </a:p>
        </p:txBody>
      </p:sp>
    </p:spTree>
    <p:extLst>
      <p:ext uri="{BB962C8B-B14F-4D97-AF65-F5344CB8AC3E}">
        <p14:creationId xmlns:p14="http://schemas.microsoft.com/office/powerpoint/2010/main" val="131899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Bubble Sort</a:t>
            </a:r>
          </a:p>
          <a:p>
            <a:r>
              <a:rPr lang="en-US" dirty="0" smtClean="0"/>
              <a:t>Insertion Sort</a:t>
            </a:r>
          </a:p>
          <a:p>
            <a:r>
              <a:rPr lang="en-US" dirty="0" smtClean="0"/>
              <a:t>Selection Sort</a:t>
            </a:r>
          </a:p>
          <a:p>
            <a:r>
              <a:rPr lang="en-US" dirty="0" smtClean="0"/>
              <a:t>Merge sort</a:t>
            </a:r>
          </a:p>
          <a:p>
            <a:r>
              <a:rPr lang="en-US" dirty="0" err="1" smtClean="0"/>
              <a:t>Heapsort</a:t>
            </a:r>
            <a:endParaRPr lang="en-US" dirty="0" smtClean="0"/>
          </a:p>
          <a:p>
            <a:r>
              <a:rPr lang="en-US" dirty="0" smtClean="0"/>
              <a:t>Quicksort</a:t>
            </a:r>
          </a:p>
          <a:p>
            <a:r>
              <a:rPr lang="en-US" dirty="0" smtClean="0"/>
              <a:t>Project 1 Part 2</a:t>
            </a:r>
            <a:endParaRPr lang="en-US" dirty="0"/>
          </a:p>
        </p:txBody>
      </p:sp>
    </p:spTree>
    <p:extLst>
      <p:ext uri="{BB962C8B-B14F-4D97-AF65-F5344CB8AC3E}">
        <p14:creationId xmlns:p14="http://schemas.microsoft.com/office/powerpoint/2010/main" val="384539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p:txBody>
          <a:bodyPr/>
          <a:lstStyle/>
          <a:p>
            <a:r>
              <a:rPr lang="en-US" dirty="0" smtClean="0"/>
              <a:t>Mini lecture </a:t>
            </a:r>
            <a:r>
              <a:rPr lang="en-US" dirty="0" smtClean="0"/>
              <a:t>by </a:t>
            </a:r>
            <a:r>
              <a:rPr lang="en-US" dirty="0" err="1" smtClean="0"/>
              <a:t>Tyralyn</a:t>
            </a:r>
            <a:r>
              <a:rPr lang="en-US" dirty="0" smtClean="0"/>
              <a:t> Tran</a:t>
            </a:r>
          </a:p>
          <a:p>
            <a:r>
              <a:rPr lang="en-US" dirty="0" smtClean="0"/>
              <a:t>Quick recap</a:t>
            </a:r>
          </a:p>
          <a:p>
            <a:pPr lvl="1"/>
            <a:r>
              <a:rPr lang="en-US" dirty="0" smtClean="0"/>
              <a:t>Until done, bubble largest elements to the </a:t>
            </a:r>
            <a:r>
              <a:rPr lang="en-US" i="1" dirty="0" smtClean="0"/>
              <a:t>right</a:t>
            </a:r>
            <a:r>
              <a:rPr lang="en-US" dirty="0" smtClean="0"/>
              <a:t> side</a:t>
            </a:r>
          </a:p>
          <a:p>
            <a:pPr lvl="1"/>
            <a:r>
              <a:rPr lang="en-US" dirty="0" smtClean="0"/>
              <a:t>Worst case: O(n</a:t>
            </a:r>
            <a:r>
              <a:rPr lang="en-US" baseline="30000" dirty="0" smtClean="0"/>
              <a:t>2</a:t>
            </a:r>
            <a:r>
              <a:rPr lang="en-US" dirty="0" smtClean="0"/>
              <a:t>)</a:t>
            </a:r>
          </a:p>
          <a:p>
            <a:pPr lvl="1"/>
            <a:r>
              <a:rPr lang="en-US" dirty="0" smtClean="0"/>
              <a:t>Best case: O(n) – requires optimization</a:t>
            </a:r>
            <a:endParaRPr lang="en-US" dirty="0"/>
          </a:p>
        </p:txBody>
      </p:sp>
    </p:spTree>
    <p:extLst>
      <p:ext uri="{BB962C8B-B14F-4D97-AF65-F5344CB8AC3E}">
        <p14:creationId xmlns:p14="http://schemas.microsoft.com/office/powerpoint/2010/main" val="4222123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lstStyle/>
          <a:p>
            <a:r>
              <a:rPr lang="en-US" dirty="0" smtClean="0"/>
              <a:t>Mini lecture </a:t>
            </a:r>
            <a:r>
              <a:rPr lang="en-US" dirty="0" smtClean="0"/>
              <a:t>by </a:t>
            </a:r>
            <a:r>
              <a:rPr lang="en-US" dirty="0" err="1" smtClean="0"/>
              <a:t>Shanen</a:t>
            </a:r>
            <a:r>
              <a:rPr lang="en-US" dirty="0" smtClean="0"/>
              <a:t> Cross</a:t>
            </a:r>
          </a:p>
          <a:p>
            <a:r>
              <a:rPr lang="en-US" dirty="0" smtClean="0"/>
              <a:t>Quick recap</a:t>
            </a:r>
          </a:p>
          <a:p>
            <a:pPr lvl="1"/>
            <a:r>
              <a:rPr lang="en-US" i="1" dirty="0" smtClean="0"/>
              <a:t>Left</a:t>
            </a:r>
            <a:r>
              <a:rPr lang="en-US" dirty="0" smtClean="0"/>
              <a:t> side is sorted: continuously select the </a:t>
            </a:r>
            <a:r>
              <a:rPr lang="en-US" i="1" dirty="0" smtClean="0"/>
              <a:t>left</a:t>
            </a:r>
            <a:r>
              <a:rPr lang="en-US" dirty="0" smtClean="0"/>
              <a:t> most unsorted element and move it left until it is in the proper location</a:t>
            </a:r>
          </a:p>
          <a:p>
            <a:pPr lvl="1"/>
            <a:r>
              <a:rPr lang="en-US" dirty="0" smtClean="0"/>
              <a:t>Worst case: O(n</a:t>
            </a:r>
            <a:r>
              <a:rPr lang="en-US" baseline="30000" dirty="0" smtClean="0"/>
              <a:t>2</a:t>
            </a:r>
            <a:r>
              <a:rPr lang="en-US" dirty="0" smtClean="0"/>
              <a:t>)</a:t>
            </a:r>
          </a:p>
          <a:p>
            <a:pPr lvl="1"/>
            <a:r>
              <a:rPr lang="en-US" dirty="0" smtClean="0"/>
              <a:t>Best case: O(n)</a:t>
            </a:r>
          </a:p>
        </p:txBody>
      </p:sp>
    </p:spTree>
    <p:extLst>
      <p:ext uri="{BB962C8B-B14F-4D97-AF65-F5344CB8AC3E}">
        <p14:creationId xmlns:p14="http://schemas.microsoft.com/office/powerpoint/2010/main" val="419616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p:txBody>
          <a:bodyPr/>
          <a:lstStyle/>
          <a:p>
            <a:r>
              <a:rPr lang="en-US" dirty="0" smtClean="0"/>
              <a:t>Mini lecture </a:t>
            </a:r>
            <a:r>
              <a:rPr lang="en-US" dirty="0" smtClean="0"/>
              <a:t>by Wei </a:t>
            </a:r>
            <a:r>
              <a:rPr lang="en-US" dirty="0" err="1" smtClean="0"/>
              <a:t>Guo</a:t>
            </a:r>
            <a:endParaRPr lang="en-US" dirty="0" smtClean="0"/>
          </a:p>
          <a:p>
            <a:r>
              <a:rPr lang="en-US" dirty="0" smtClean="0"/>
              <a:t>Quick recap:</a:t>
            </a:r>
          </a:p>
          <a:p>
            <a:pPr lvl="1"/>
            <a:r>
              <a:rPr lang="en-US" i="1" dirty="0" smtClean="0"/>
              <a:t>Right</a:t>
            </a:r>
            <a:r>
              <a:rPr lang="en-US" dirty="0" smtClean="0"/>
              <a:t> side is sorted: Until done, find the largest unsorted element, swap it into its final location (</a:t>
            </a:r>
            <a:r>
              <a:rPr lang="en-US" i="1" dirty="0" smtClean="0"/>
              <a:t>right</a:t>
            </a:r>
            <a:r>
              <a:rPr lang="en-US" dirty="0" smtClean="0"/>
              <a:t> most unsorted position)</a:t>
            </a:r>
          </a:p>
          <a:p>
            <a:pPr lvl="1"/>
            <a:r>
              <a:rPr lang="en-US" dirty="0" smtClean="0"/>
              <a:t>Worst Case: O(n</a:t>
            </a:r>
            <a:r>
              <a:rPr lang="en-US" baseline="30000" dirty="0" smtClean="0"/>
              <a:t>2</a:t>
            </a:r>
            <a:r>
              <a:rPr lang="en-US" dirty="0" smtClean="0"/>
              <a:t>)</a:t>
            </a:r>
          </a:p>
          <a:p>
            <a:pPr lvl="1"/>
            <a:r>
              <a:rPr lang="en-US" dirty="0" smtClean="0"/>
              <a:t>Best Case: O(n</a:t>
            </a:r>
            <a:r>
              <a:rPr lang="en-US" baseline="30000" dirty="0" smtClean="0"/>
              <a:t>2</a:t>
            </a:r>
            <a:r>
              <a:rPr lang="en-US" dirty="0" smtClean="0"/>
              <a:t>)</a:t>
            </a:r>
          </a:p>
          <a:p>
            <a:pPr lvl="1"/>
            <a:r>
              <a:rPr lang="en-US" dirty="0" smtClean="0"/>
              <a:t>Benefits: Requires fewer swaps</a:t>
            </a:r>
            <a:endParaRPr lang="en-US" dirty="0"/>
          </a:p>
        </p:txBody>
      </p:sp>
    </p:spTree>
    <p:extLst>
      <p:ext uri="{BB962C8B-B14F-4D97-AF65-F5344CB8AC3E}">
        <p14:creationId xmlns:p14="http://schemas.microsoft.com/office/powerpoint/2010/main" val="419616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Mini lecture </a:t>
            </a:r>
            <a:r>
              <a:rPr lang="en-US" dirty="0" smtClean="0"/>
              <a:t>by Grant Ball</a:t>
            </a:r>
          </a:p>
          <a:p>
            <a:r>
              <a:rPr lang="en-US" dirty="0" smtClean="0"/>
              <a:t>Quick recap:</a:t>
            </a:r>
          </a:p>
          <a:p>
            <a:pPr lvl="1"/>
            <a:r>
              <a:rPr lang="en-US" dirty="0" smtClean="0"/>
              <a:t>Recursively* divide into smaller and smaller chunks until down to 1 element. Merge two already sorted lists into a larger sorted list. Repeat until all the data has been merged</a:t>
            </a:r>
          </a:p>
          <a:p>
            <a:pPr lvl="1"/>
            <a:r>
              <a:rPr lang="en-US" dirty="0" smtClean="0"/>
              <a:t>Divide and conquer algorithm</a:t>
            </a:r>
          </a:p>
          <a:p>
            <a:pPr lvl="1"/>
            <a:r>
              <a:rPr lang="en-US" dirty="0" smtClean="0"/>
              <a:t>Best/Worst Case: O(n*log(n))</a:t>
            </a:r>
          </a:p>
          <a:p>
            <a:pPr lvl="2"/>
            <a:r>
              <a:rPr lang="en-US" dirty="0" smtClean="0"/>
              <a:t>Requires log(n) merge steps of n amount of data</a:t>
            </a:r>
          </a:p>
          <a:p>
            <a:pPr marL="0" indent="0">
              <a:buNone/>
            </a:pPr>
            <a:endParaRPr lang="en-US" dirty="0" smtClean="0"/>
          </a:p>
          <a:p>
            <a:pPr marL="0" indent="0">
              <a:buNone/>
            </a:pPr>
            <a:r>
              <a:rPr lang="en-US" sz="2200" dirty="0" smtClean="0"/>
              <a:t>*recursively only represents the top-down approach, can also be done bottom up</a:t>
            </a:r>
          </a:p>
        </p:txBody>
      </p:sp>
    </p:spTree>
    <p:extLst>
      <p:ext uri="{BB962C8B-B14F-4D97-AF65-F5344CB8AC3E}">
        <p14:creationId xmlns:p14="http://schemas.microsoft.com/office/powerpoint/2010/main" val="419616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Heapsort</a:t>
            </a:r>
            <a:endParaRPr lang="en-US" dirty="0"/>
          </a:p>
        </p:txBody>
      </p:sp>
      <p:sp>
        <p:nvSpPr>
          <p:cNvPr id="3" name="Content Placeholder 2"/>
          <p:cNvSpPr>
            <a:spLocks noGrp="1"/>
          </p:cNvSpPr>
          <p:nvPr>
            <p:ph idx="1"/>
          </p:nvPr>
        </p:nvSpPr>
        <p:spPr/>
        <p:txBody>
          <a:bodyPr/>
          <a:lstStyle/>
          <a:p>
            <a:r>
              <a:rPr lang="en-US" dirty="0" smtClean="0"/>
              <a:t>Mini </a:t>
            </a:r>
            <a:r>
              <a:rPr lang="en-US" dirty="0" smtClean="0"/>
              <a:t>lecture by Crystal Cheung</a:t>
            </a:r>
          </a:p>
          <a:p>
            <a:r>
              <a:rPr lang="en-US" dirty="0" smtClean="0"/>
              <a:t>Quick recap:</a:t>
            </a:r>
          </a:p>
          <a:p>
            <a:pPr lvl="1"/>
            <a:r>
              <a:rPr lang="en-US" dirty="0" smtClean="0"/>
              <a:t>Copy data into a min-heap. The heap will guarantee the smallest item is always at the top. Remove all the items from the heap to get them in sorted order.</a:t>
            </a:r>
          </a:p>
          <a:p>
            <a:pPr lvl="1"/>
            <a:r>
              <a:rPr lang="en-US" dirty="0" smtClean="0"/>
              <a:t>Best/worst case: O(n*log(n))</a:t>
            </a:r>
          </a:p>
        </p:txBody>
      </p:sp>
    </p:spTree>
    <p:extLst>
      <p:ext uri="{BB962C8B-B14F-4D97-AF65-F5344CB8AC3E}">
        <p14:creationId xmlns:p14="http://schemas.microsoft.com/office/powerpoint/2010/main" val="4196165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Quicksort</a:t>
            </a:r>
            <a:endParaRPr lang="en-US" dirty="0"/>
          </a:p>
        </p:txBody>
      </p:sp>
      <p:sp>
        <p:nvSpPr>
          <p:cNvPr id="3" name="Content Placeholder 2"/>
          <p:cNvSpPr>
            <a:spLocks noGrp="1"/>
          </p:cNvSpPr>
          <p:nvPr>
            <p:ph idx="1"/>
          </p:nvPr>
        </p:nvSpPr>
        <p:spPr/>
        <p:txBody>
          <a:bodyPr>
            <a:normAutofit lnSpcReduction="10000"/>
          </a:bodyPr>
          <a:lstStyle/>
          <a:p>
            <a:r>
              <a:rPr lang="en-US" dirty="0" smtClean="0"/>
              <a:t>Select a </a:t>
            </a:r>
            <a:r>
              <a:rPr lang="en-US" b="1" dirty="0" smtClean="0">
                <a:solidFill>
                  <a:schemeClr val="accent6"/>
                </a:solidFill>
              </a:rPr>
              <a:t>pivot</a:t>
            </a:r>
            <a:endParaRPr lang="en-US" dirty="0" smtClean="0">
              <a:solidFill>
                <a:schemeClr val="accent6"/>
              </a:solidFill>
            </a:endParaRPr>
          </a:p>
          <a:p>
            <a:r>
              <a:rPr lang="en-US" dirty="0" smtClean="0"/>
              <a:t>Move the pivot into its final position such that</a:t>
            </a:r>
          </a:p>
          <a:p>
            <a:pPr lvl="1"/>
            <a:r>
              <a:rPr lang="en-US" dirty="0" smtClean="0"/>
              <a:t>All elements to the left are less than the pivot</a:t>
            </a:r>
          </a:p>
          <a:p>
            <a:pPr lvl="1"/>
            <a:r>
              <a:rPr lang="en-US" dirty="0" smtClean="0"/>
              <a:t>All elements to the right are greater than the pivot</a:t>
            </a:r>
          </a:p>
          <a:p>
            <a:r>
              <a:rPr lang="en-US" dirty="0" smtClean="0"/>
              <a:t>Recursively run quicksort on the left side of the pivot</a:t>
            </a:r>
          </a:p>
          <a:p>
            <a:r>
              <a:rPr lang="en-US" dirty="0" smtClean="0"/>
              <a:t>Recursively run quicksort on the right side of the pivot</a:t>
            </a:r>
          </a:p>
        </p:txBody>
      </p:sp>
    </p:spTree>
    <p:extLst>
      <p:ext uri="{BB962C8B-B14F-4D97-AF65-F5344CB8AC3E}">
        <p14:creationId xmlns:p14="http://schemas.microsoft.com/office/powerpoint/2010/main" val="7128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Quicksort</a:t>
            </a:r>
            <a:endParaRPr lang="en-US" dirty="0"/>
          </a:p>
        </p:txBody>
      </p:sp>
      <p:sp>
        <p:nvSpPr>
          <p:cNvPr id="3" name="Content Placeholder 2"/>
          <p:cNvSpPr>
            <a:spLocks noGrp="1"/>
          </p:cNvSpPr>
          <p:nvPr>
            <p:ph idx="1"/>
          </p:nvPr>
        </p:nvSpPr>
        <p:spPr/>
        <p:txBody>
          <a:bodyPr/>
          <a:lstStyle/>
          <a:p>
            <a:r>
              <a:rPr lang="en-US" dirty="0" smtClean="0"/>
              <a:t>Divide and conquer algorithm</a:t>
            </a:r>
          </a:p>
          <a:p>
            <a:r>
              <a:rPr lang="en-US" dirty="0" smtClean="0"/>
              <a:t>Average case: O(n*log(n)</a:t>
            </a:r>
            <a:r>
              <a:rPr lang="en-US" dirty="0" smtClean="0"/>
              <a:t>)</a:t>
            </a:r>
          </a:p>
          <a:p>
            <a:pPr lvl="1"/>
            <a:r>
              <a:rPr lang="en-US" dirty="0" smtClean="0"/>
              <a:t>Assuming pivots will somewhat evenly divide the data then there are log(n) pivot steps that reorganize </a:t>
            </a:r>
            <a:r>
              <a:rPr lang="en-US" b="1" dirty="0" smtClean="0"/>
              <a:t>n</a:t>
            </a:r>
            <a:r>
              <a:rPr lang="en-US" dirty="0" smtClean="0"/>
              <a:t> items</a:t>
            </a:r>
            <a:endParaRPr lang="en-US" dirty="0" smtClean="0"/>
          </a:p>
          <a:p>
            <a:r>
              <a:rPr lang="en-US" dirty="0" smtClean="0"/>
              <a:t>Worst case: O(n</a:t>
            </a:r>
            <a:r>
              <a:rPr lang="en-US" baseline="30000" dirty="0" smtClean="0"/>
              <a:t>2</a:t>
            </a:r>
            <a:r>
              <a:rPr lang="en-US" dirty="0" smtClean="0"/>
              <a:t>)</a:t>
            </a:r>
          </a:p>
          <a:p>
            <a:pPr lvl="1"/>
            <a:r>
              <a:rPr lang="en-US" dirty="0" smtClean="0"/>
              <a:t>Occurs when pivot selection does not partition data such as always selecting the left most element as the pivot in already sorted data</a:t>
            </a:r>
            <a:endParaRPr lang="en-US" dirty="0"/>
          </a:p>
        </p:txBody>
      </p:sp>
    </p:spTree>
    <p:extLst>
      <p:ext uri="{BB962C8B-B14F-4D97-AF65-F5344CB8AC3E}">
        <p14:creationId xmlns:p14="http://schemas.microsoft.com/office/powerpoint/2010/main" val="1063444237"/>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104</TotalTime>
  <Words>656</Words>
  <Application>Microsoft Macintosh PowerPoint</Application>
  <PresentationFormat>On-screen Show (4:3)</PresentationFormat>
  <Paragraphs>82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 Black </vt:lpstr>
      <vt:lpstr>Sorting Algorithms</vt:lpstr>
      <vt:lpstr>Overview</vt:lpstr>
      <vt:lpstr>Bubble Sort</vt:lpstr>
      <vt:lpstr>Insertion Sort</vt:lpstr>
      <vt:lpstr>Selection Sort</vt:lpstr>
      <vt:lpstr>Merge Sort</vt:lpstr>
      <vt:lpstr>Heapsort</vt:lpstr>
      <vt:lpstr>Quicksort</vt:lpstr>
      <vt:lpstr>Quicksort</vt:lpstr>
      <vt:lpstr>Project 1 Part 2</vt:lpstr>
      <vt:lpstr>In-place algorithms</vt:lpstr>
      <vt:lpstr>Stable sorting algorithms</vt:lpstr>
      <vt:lpstr>For Tomorrow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dc:creator>-</dc:creator>
  <cp:lastModifiedBy>-</cp:lastModifiedBy>
  <cp:revision>50</cp:revision>
  <dcterms:created xsi:type="dcterms:W3CDTF">2012-08-13T18:16:21Z</dcterms:created>
  <dcterms:modified xsi:type="dcterms:W3CDTF">2012-08-14T17:01:14Z</dcterms:modified>
</cp:coreProperties>
</file>