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49" r:id="rId4"/>
    <p:sldId id="342" r:id="rId5"/>
    <p:sldId id="333" r:id="rId6"/>
    <p:sldId id="348" r:id="rId7"/>
    <p:sldId id="350" r:id="rId8"/>
    <p:sldId id="351" r:id="rId9"/>
    <p:sldId id="352" r:id="rId10"/>
    <p:sldId id="353" r:id="rId11"/>
    <p:sldId id="354" r:id="rId12"/>
    <p:sldId id="355" r:id="rId13"/>
    <p:sldId id="358" r:id="rId14"/>
    <p:sldId id="356" r:id="rId15"/>
    <p:sldId id="357" r:id="rId16"/>
    <p:sldId id="359" r:id="rId17"/>
    <p:sldId id="361" r:id="rId18"/>
    <p:sldId id="360" r:id="rId19"/>
    <p:sldId id="36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8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1159B-7082-034B-ADF7-AED006EB8E98}" type="datetimeFigureOut">
              <a:rPr lang="en-US" smtClean="0"/>
              <a:t>9/10/12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7C4-7AB3-6F41-AFE9-EFDE80887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8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</a:t>
            </a:r>
            <a:r>
              <a:rPr lang="en-US" baseline="0" dirty="0" smtClean="0"/>
              <a:t> copied verbatim from Mike Costanzo’s cs32s2012 slides.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A87C4-7AB3-6F41-AFE9-EFDE808872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6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609600"/>
            <a:ext cx="8080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2625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5025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5025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5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05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0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E5FDE96-0BF6-6242-A660-0FB54595002C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527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dit.com/r/cpp" TargetMode="External"/><Relationship Id="rId4" Type="http://schemas.openxmlformats.org/officeDocument/2006/relationships/hyperlink" Target="http://stackoverflow.com/questions/tagged/c++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oost.or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Df834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plusplus.com/reference/st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Templates and the STL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Bryce </a:t>
            </a:r>
            <a:r>
              <a:rPr lang="en-US" dirty="0" smtClean="0"/>
              <a:t>Boe</a:t>
            </a:r>
          </a:p>
          <a:p>
            <a:r>
              <a:rPr lang="en-US" dirty="0" smtClean="0"/>
              <a:t>2012/09</a:t>
            </a:r>
            <a:r>
              <a:rPr lang="en-US" dirty="0" smtClean="0"/>
              <a:t>/</a:t>
            </a:r>
            <a:r>
              <a:rPr lang="en-US" dirty="0" smtClean="0"/>
              <a:t>10</a:t>
            </a:r>
            <a:endParaRPr lang="en-US" dirty="0" smtClean="0"/>
          </a:p>
          <a:p>
            <a:r>
              <a:rPr lang="en-US" dirty="0"/>
              <a:t>CS32, Summer 2012 B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448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Sequence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A dynamic array that grows and shrinks in size as necessary</a:t>
            </a:r>
          </a:p>
          <a:p>
            <a:r>
              <a:rPr lang="en-US" dirty="0" err="1" smtClean="0"/>
              <a:t>deque</a:t>
            </a:r>
            <a:endParaRPr lang="en-US" dirty="0" smtClean="0"/>
          </a:p>
          <a:p>
            <a:pPr lvl="1"/>
            <a:r>
              <a:rPr lang="en-US" dirty="0" smtClean="0"/>
              <a:t>Double ended queue that supports random access and efficient addition or removal to either end of the </a:t>
            </a:r>
            <a:r>
              <a:rPr lang="en-US" dirty="0" err="1" smtClean="0"/>
              <a:t>deque</a:t>
            </a:r>
            <a:endParaRPr lang="en-US" dirty="0" smtClean="0"/>
          </a:p>
          <a:p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Doubly linked list implementation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container adaptors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Adapters require some other container to operate</a:t>
            </a:r>
          </a:p>
          <a:p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Implements the stack ADT (using </a:t>
            </a:r>
            <a:r>
              <a:rPr lang="en-US" dirty="0" err="1" smtClean="0"/>
              <a:t>deque</a:t>
            </a:r>
            <a:r>
              <a:rPr lang="en-US" dirty="0" smtClean="0"/>
              <a:t> by default)</a:t>
            </a:r>
          </a:p>
          <a:p>
            <a:r>
              <a:rPr lang="en-US" dirty="0" smtClean="0"/>
              <a:t>queue</a:t>
            </a:r>
          </a:p>
          <a:p>
            <a:pPr lvl="1"/>
            <a:r>
              <a:rPr lang="en-US" dirty="0" smtClean="0"/>
              <a:t>Implements the queue ADT (</a:t>
            </a:r>
            <a:r>
              <a:rPr lang="en-US" dirty="0" err="1" smtClean="0"/>
              <a:t>deque</a:t>
            </a:r>
            <a:r>
              <a:rPr lang="en-US" dirty="0" smtClean="0"/>
              <a:t> by default)</a:t>
            </a:r>
          </a:p>
          <a:p>
            <a:r>
              <a:rPr lang="en-US" dirty="0" err="1" smtClean="0"/>
              <a:t>priority_queue</a:t>
            </a:r>
            <a:endParaRPr lang="en-US" dirty="0" smtClean="0"/>
          </a:p>
          <a:p>
            <a:pPr lvl="1"/>
            <a:r>
              <a:rPr lang="en-US" dirty="0" smtClean="0"/>
              <a:t>Implements a priority queue ADT (vector used by default)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9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(multi)set</a:t>
            </a:r>
          </a:p>
          <a:p>
            <a:pPr lvl="1"/>
            <a:r>
              <a:rPr lang="en-US" dirty="0" smtClean="0"/>
              <a:t>stores unique elements, </a:t>
            </a:r>
            <a:r>
              <a:rPr lang="en-US" dirty="0" err="1" smtClean="0"/>
              <a:t>multiset</a:t>
            </a:r>
            <a:r>
              <a:rPr lang="en-US" dirty="0" smtClean="0"/>
              <a:t> allows for storing multiple copies of the same element</a:t>
            </a:r>
          </a:p>
          <a:p>
            <a:r>
              <a:rPr lang="en-US" dirty="0" smtClean="0"/>
              <a:t>(multi)map</a:t>
            </a:r>
          </a:p>
          <a:p>
            <a:pPr lvl="1"/>
            <a:r>
              <a:rPr lang="en-US" dirty="0" smtClean="0"/>
              <a:t>A key/value ADT (hash table), </a:t>
            </a:r>
            <a:r>
              <a:rPr lang="en-US" dirty="0" err="1" smtClean="0"/>
              <a:t>multimap</a:t>
            </a:r>
            <a:r>
              <a:rPr lang="en-US" dirty="0" smtClean="0"/>
              <a:t> allows for non-unique keys</a:t>
            </a:r>
          </a:p>
          <a:p>
            <a:r>
              <a:rPr lang="en-US" dirty="0" err="1" smtClean="0"/>
              <a:t>bitset</a:t>
            </a:r>
            <a:endParaRPr lang="en-US" dirty="0" smtClean="0"/>
          </a:p>
          <a:p>
            <a:pPr lvl="1"/>
            <a:r>
              <a:rPr lang="en-US" dirty="0" smtClean="0"/>
              <a:t>Provides convenient means to single bit access (saves space)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1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See Also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Boost C++ Libraries</a:t>
            </a:r>
          </a:p>
          <a:p>
            <a:pPr lvl="1"/>
            <a:r>
              <a:rPr lang="en-US" dirty="0" smtClean="0">
                <a:hlinkClick r:id="rId2"/>
              </a:rPr>
              <a:t>http://www.boost.org</a:t>
            </a:r>
            <a:endParaRPr lang="en-US" dirty="0" smtClean="0"/>
          </a:p>
          <a:p>
            <a:r>
              <a:rPr lang="en-US" dirty="0" smtClean="0"/>
              <a:t>/r/</a:t>
            </a:r>
            <a:r>
              <a:rPr lang="en-US" dirty="0" err="1" smtClean="0"/>
              <a:t>cpp</a:t>
            </a:r>
            <a:r>
              <a:rPr lang="en-US" dirty="0" smtClean="0"/>
              <a:t> on </a:t>
            </a:r>
            <a:r>
              <a:rPr lang="en-US" dirty="0" err="1" smtClean="0"/>
              <a:t>reddit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http://www.reddit.com/r/cpp</a:t>
            </a:r>
            <a:endParaRPr lang="en-US" dirty="0" smtClean="0"/>
          </a:p>
          <a:p>
            <a:r>
              <a:rPr lang="en-US" dirty="0" smtClean="0"/>
              <a:t>C++ tag on </a:t>
            </a:r>
            <a:r>
              <a:rPr lang="en-US" dirty="0" err="1" smtClean="0"/>
              <a:t>stackoverflow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http://stackoverflow.com/questions/tagged/c++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608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 material following the midterm</a:t>
            </a:r>
          </a:p>
          <a:p>
            <a:pPr lvl="1"/>
            <a:r>
              <a:rPr lang="en-US" dirty="0" smtClean="0"/>
              <a:t>Friend functions</a:t>
            </a:r>
          </a:p>
          <a:p>
            <a:pPr lvl="1"/>
            <a:r>
              <a:rPr lang="en-US" dirty="0" smtClean="0"/>
              <a:t>Operator overloading</a:t>
            </a:r>
          </a:p>
          <a:p>
            <a:pPr lvl="1"/>
            <a:r>
              <a:rPr lang="en-US" dirty="0" smtClean="0"/>
              <a:t>Inheritance (polymorphism)</a:t>
            </a:r>
          </a:p>
          <a:p>
            <a:pPr lvl="1"/>
            <a:r>
              <a:rPr lang="en-US" dirty="0" smtClean="0"/>
              <a:t>Programs in memory (segments)</a:t>
            </a:r>
          </a:p>
          <a:p>
            <a:pPr lvl="1"/>
            <a:r>
              <a:rPr lang="en-US" dirty="0" smtClean="0"/>
              <a:t>Variables in memory (padding, overflow, types)</a:t>
            </a:r>
          </a:p>
          <a:p>
            <a:pPr lvl="1"/>
            <a:r>
              <a:rPr lang="en-US" dirty="0" smtClean="0"/>
              <a:t>Templates</a:t>
            </a:r>
          </a:p>
          <a:p>
            <a:r>
              <a:rPr lang="en-US" dirty="0" smtClean="0"/>
              <a:t>There should be very few free-response type questions (if any)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the same score you received on your midterm (adjusted), write a 2-page reflection paper on CS32</a:t>
            </a:r>
          </a:p>
          <a:p>
            <a:r>
              <a:rPr lang="en-US" dirty="0" smtClean="0"/>
              <a:t>Ideally will only take you ~3 hours (same time as review + final)</a:t>
            </a:r>
          </a:p>
          <a:p>
            <a:r>
              <a:rPr lang="en-US" dirty="0" smtClean="0"/>
              <a:t>Reflection paper references:</a:t>
            </a:r>
          </a:p>
          <a:p>
            <a:pPr lvl="1"/>
            <a:r>
              <a:rPr lang="en-US" dirty="0" smtClean="0">
                <a:hlinkClick r:id="rId2"/>
              </a:rPr>
              <a:t>http://goo.gl/Df834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2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Should be an assessment (not a summary) of what you’ve learned in the class</a:t>
            </a:r>
          </a:p>
          <a:p>
            <a:r>
              <a:rPr lang="en-US" dirty="0" smtClean="0"/>
              <a:t>You want to answer how questions, not what questions. Example:</a:t>
            </a:r>
          </a:p>
          <a:p>
            <a:pPr lvl="1"/>
            <a:r>
              <a:rPr lang="en-US" dirty="0" smtClean="0"/>
              <a:t>How has what you learned in this class affected the way you approach solving problems</a:t>
            </a:r>
          </a:p>
          <a:p>
            <a:r>
              <a:rPr lang="en-US" dirty="0" smtClean="0"/>
              <a:t>Provide specific examples to justify your statements</a:t>
            </a:r>
          </a:p>
          <a:p>
            <a:pPr lvl="1"/>
            <a:r>
              <a:rPr lang="en-US" dirty="0" smtClean="0"/>
              <a:t>Fewer and more complete examples are better than multiple fragmented ideas</a:t>
            </a:r>
          </a:p>
        </p:txBody>
      </p:sp>
    </p:spTree>
    <p:extLst>
      <p:ext uri="{BB962C8B-B14F-4D97-AF65-F5344CB8AC3E}">
        <p14:creationId xmlns:p14="http://schemas.microsoft.com/office/powerpoint/2010/main" val="59432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Paper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also reflect on how my teaching had either a positive or negative impact on you</a:t>
            </a:r>
          </a:p>
          <a:p>
            <a:pPr lvl="1"/>
            <a:r>
              <a:rPr lang="en-US" dirty="0" smtClean="0"/>
              <a:t>Neutral impacts aren’t worth writing about</a:t>
            </a:r>
          </a:p>
          <a:p>
            <a:r>
              <a:rPr lang="en-US" dirty="0" smtClean="0"/>
              <a:t>Don’t bullshit (don’t write about what you think I want to read, write about how you actually feel)</a:t>
            </a:r>
          </a:p>
          <a:p>
            <a:r>
              <a:rPr lang="en-US" dirty="0" smtClean="0"/>
              <a:t>Spend nearly as much time editing as writing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Paper 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Submission due via submission on CSIL by 13:55 on Wednesday (the same end-of-final time)</a:t>
            </a:r>
          </a:p>
          <a:p>
            <a:r>
              <a:rPr lang="en-US" dirty="0" smtClean="0"/>
              <a:t>If satisfactory effort was made, you will get full credit (same score as midterm), otherwise you will be asked to revise.</a:t>
            </a:r>
          </a:p>
          <a:p>
            <a:r>
              <a:rPr lang="en-US" dirty="0" smtClean="0"/>
              <a:t>If still not satisfactory after a single revision you will receive some fraction of your midterm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2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8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Types and Storage Review</a:t>
            </a:r>
            <a:endParaRPr lang="en-US" dirty="0" smtClean="0"/>
          </a:p>
          <a:p>
            <a:r>
              <a:rPr lang="en-US" dirty="0" smtClean="0"/>
              <a:t>Templates</a:t>
            </a:r>
            <a:endParaRPr lang="en-US" dirty="0" smtClean="0"/>
          </a:p>
          <a:p>
            <a:r>
              <a:rPr lang="en-US" dirty="0" smtClean="0"/>
              <a:t>STL</a:t>
            </a:r>
          </a:p>
          <a:p>
            <a:r>
              <a:rPr lang="en-US" dirty="0" smtClean="0"/>
              <a:t>Final Information</a:t>
            </a:r>
            <a:endParaRPr lang="en-US" dirty="0" smtClean="0"/>
          </a:p>
          <a:p>
            <a:r>
              <a:rPr lang="en-US" dirty="0" smtClean="0"/>
              <a:t>Alternative Final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539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all the data stored?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a1[5];</a:t>
            </a:r>
          </a:p>
          <a:p>
            <a:pPr marL="0" indent="0">
              <a:buNone/>
            </a:pPr>
            <a:r>
              <a:rPr lang="en-US" dirty="0"/>
              <a:t>char *</a:t>
            </a:r>
            <a:r>
              <a:rPr lang="en-US" dirty="0" err="1"/>
              <a:t>msg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blah[16]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string *</a:t>
            </a:r>
            <a:r>
              <a:rPr lang="en-US" dirty="0" err="1" smtClean="0"/>
              <a:t>tmp</a:t>
            </a:r>
            <a:r>
              <a:rPr lang="en-US" dirty="0" smtClean="0"/>
              <a:t> = new string(“some message”);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88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What is                                 ? </a:t>
            </a:r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057400"/>
            <a:ext cx="4651375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900" dirty="0" smtClean="0">
                <a:solidFill>
                  <a:srgbClr val="FFFFFF"/>
                </a:solidFill>
                <a:cs typeface="+mn-cs"/>
              </a:rPr>
              <a:t>Could be four chars: </a:t>
            </a:r>
            <a:r>
              <a:rPr lang="ja-JP" altLang="en-US" sz="2900" dirty="0" smtClean="0">
                <a:solidFill>
                  <a:srgbClr val="FFFFFF"/>
                </a:solidFill>
                <a:latin typeface="Arial"/>
                <a:cs typeface="+mn-cs"/>
              </a:rPr>
              <a:t>‘</a:t>
            </a:r>
            <a:r>
              <a:rPr lang="en-US" sz="2900" dirty="0" smtClean="0">
                <a:solidFill>
                  <a:srgbClr val="FFFFFF"/>
                </a:solidFill>
                <a:cs typeface="+mn-cs"/>
              </a:rPr>
              <a:t>A</a:t>
            </a:r>
            <a:r>
              <a:rPr lang="ja-JP" altLang="en-US" sz="2900" dirty="0" smtClean="0">
                <a:solidFill>
                  <a:srgbClr val="FFFFFF"/>
                </a:solidFill>
                <a:latin typeface="Arial"/>
                <a:cs typeface="+mn-cs"/>
              </a:rPr>
              <a:t>’</a:t>
            </a:r>
            <a:r>
              <a:rPr lang="en-US" sz="2900" dirty="0" smtClean="0">
                <a:solidFill>
                  <a:srgbClr val="FFFFFF"/>
                </a:solidFill>
                <a:cs typeface="+mn-cs"/>
              </a:rPr>
              <a:t>, </a:t>
            </a:r>
            <a:r>
              <a:rPr lang="ja-JP" altLang="en-US" sz="2900" dirty="0" smtClean="0">
                <a:solidFill>
                  <a:srgbClr val="FFFFFF"/>
                </a:solidFill>
                <a:latin typeface="Arial"/>
                <a:cs typeface="+mn-cs"/>
              </a:rPr>
              <a:t>‘</a:t>
            </a:r>
            <a:r>
              <a:rPr lang="en-US" sz="2900" dirty="0" smtClean="0">
                <a:solidFill>
                  <a:srgbClr val="FFFFFF"/>
                </a:solidFill>
                <a:cs typeface="+mn-cs"/>
              </a:rPr>
              <a:t>B</a:t>
            </a:r>
            <a:r>
              <a:rPr lang="ja-JP" altLang="en-US" sz="2900" dirty="0" smtClean="0">
                <a:solidFill>
                  <a:srgbClr val="FFFFFF"/>
                </a:solidFill>
                <a:latin typeface="Arial"/>
                <a:cs typeface="+mn-cs"/>
              </a:rPr>
              <a:t>’</a:t>
            </a:r>
            <a:r>
              <a:rPr lang="en-US" sz="2900" dirty="0" smtClean="0">
                <a:solidFill>
                  <a:srgbClr val="FFFFFF"/>
                </a:solidFill>
                <a:cs typeface="+mn-cs"/>
              </a:rPr>
              <a:t>, </a:t>
            </a:r>
            <a:r>
              <a:rPr lang="ja-JP" altLang="en-US" sz="2900" dirty="0" smtClean="0">
                <a:solidFill>
                  <a:srgbClr val="FFFFFF"/>
                </a:solidFill>
                <a:latin typeface="Arial"/>
                <a:cs typeface="+mn-cs"/>
              </a:rPr>
              <a:t>‘</a:t>
            </a:r>
            <a:r>
              <a:rPr lang="en-US" sz="2900" dirty="0" smtClean="0">
                <a:solidFill>
                  <a:srgbClr val="FFFFFF"/>
                </a:solidFill>
                <a:cs typeface="+mn-cs"/>
              </a:rPr>
              <a:t>C</a:t>
            </a:r>
            <a:r>
              <a:rPr lang="ja-JP" altLang="en-US" sz="2900" dirty="0" smtClean="0">
                <a:solidFill>
                  <a:srgbClr val="FFFFFF"/>
                </a:solidFill>
                <a:latin typeface="Arial"/>
                <a:cs typeface="+mn-cs"/>
              </a:rPr>
              <a:t>’</a:t>
            </a:r>
            <a:r>
              <a:rPr lang="en-US" sz="2900" dirty="0" smtClean="0">
                <a:solidFill>
                  <a:srgbClr val="FFFFFF"/>
                </a:solidFill>
                <a:cs typeface="+mn-cs"/>
              </a:rPr>
              <a:t>, </a:t>
            </a:r>
            <a:r>
              <a:rPr lang="ja-JP" altLang="en-US" sz="2900" dirty="0" smtClean="0">
                <a:solidFill>
                  <a:srgbClr val="FFFFFF"/>
                </a:solidFill>
                <a:latin typeface="Arial"/>
                <a:cs typeface="+mn-cs"/>
              </a:rPr>
              <a:t>‘</a:t>
            </a:r>
            <a:r>
              <a:rPr lang="en-US" sz="2900" dirty="0" smtClean="0">
                <a:solidFill>
                  <a:srgbClr val="FFFFFF"/>
                </a:solidFill>
                <a:cs typeface="+mn-cs"/>
              </a:rPr>
              <a:t>D</a:t>
            </a:r>
            <a:r>
              <a:rPr lang="ja-JP" altLang="en-US" sz="2900" dirty="0" smtClean="0">
                <a:solidFill>
                  <a:srgbClr val="FFFFFF"/>
                </a:solidFill>
                <a:latin typeface="Arial"/>
                <a:cs typeface="+mn-cs"/>
              </a:rPr>
              <a:t>’</a:t>
            </a:r>
            <a:endParaRPr lang="en-US" sz="2900" dirty="0" smtClean="0">
              <a:solidFill>
                <a:srgbClr val="FFFFFF"/>
              </a:solidFill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900" dirty="0" smtClean="0">
                <a:solidFill>
                  <a:srgbClr val="FFFFFF"/>
                </a:solidFill>
                <a:cs typeface="+mn-cs"/>
              </a:rPr>
              <a:t>Or it could be two shorts: 16961, 17475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100" dirty="0" smtClean="0">
                <a:solidFill>
                  <a:srgbClr val="FFFFFF"/>
                </a:solidFill>
              </a:rPr>
              <a:t>All numerical values shown here are for a </a:t>
            </a:r>
            <a:r>
              <a:rPr lang="en-US" altLang="ja-JP" sz="2100" dirty="0" smtClean="0">
                <a:solidFill>
                  <a:srgbClr val="FFFFFF"/>
                </a:solidFill>
                <a:latin typeface="Arial"/>
              </a:rPr>
              <a:t>"</a:t>
            </a:r>
            <a:r>
              <a:rPr lang="en-US" sz="2100" dirty="0" smtClean="0">
                <a:solidFill>
                  <a:srgbClr val="FFFFFF"/>
                </a:solidFill>
              </a:rPr>
              <a:t>little endian</a:t>
            </a:r>
            <a:r>
              <a:rPr lang="en-US" altLang="ja-JP" sz="2100" dirty="0" smtClean="0">
                <a:solidFill>
                  <a:srgbClr val="FFFFFF"/>
                </a:solidFill>
                <a:latin typeface="Arial"/>
              </a:rPr>
              <a:t>"</a:t>
            </a:r>
            <a:r>
              <a:rPr lang="en-US" sz="2100" dirty="0" smtClean="0">
                <a:solidFill>
                  <a:srgbClr val="FFFFFF"/>
                </a:solidFill>
              </a:rPr>
              <a:t> machine (more about endian next slide)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900" dirty="0" smtClean="0">
                <a:solidFill>
                  <a:srgbClr val="FFFFFF"/>
                </a:solidFill>
                <a:cs typeface="+mn-cs"/>
              </a:rPr>
              <a:t>Maybe it</a:t>
            </a:r>
            <a:r>
              <a:rPr lang="ja-JP" altLang="en-US" sz="2900" dirty="0" smtClean="0">
                <a:solidFill>
                  <a:srgbClr val="FFFFFF"/>
                </a:solidFill>
                <a:latin typeface="Arial"/>
                <a:cs typeface="+mn-cs"/>
              </a:rPr>
              <a:t>’</a:t>
            </a:r>
            <a:r>
              <a:rPr lang="en-US" sz="2900" dirty="0" smtClean="0">
                <a:solidFill>
                  <a:srgbClr val="FFFFFF"/>
                </a:solidFill>
                <a:cs typeface="+mn-cs"/>
              </a:rPr>
              <a:t>s a long or an </a:t>
            </a:r>
            <a:r>
              <a:rPr lang="en-US" sz="2900" dirty="0" err="1" smtClean="0">
                <a:solidFill>
                  <a:srgbClr val="FFFFFF"/>
                </a:solidFill>
                <a:cs typeface="+mn-cs"/>
              </a:rPr>
              <a:t>int</a:t>
            </a:r>
            <a:r>
              <a:rPr lang="en-US" sz="2900" dirty="0" smtClean="0">
                <a:solidFill>
                  <a:srgbClr val="FFFFFF"/>
                </a:solidFill>
                <a:cs typeface="+mn-cs"/>
              </a:rPr>
              <a:t>: </a:t>
            </a:r>
            <a:r>
              <a:rPr lang="en-US" sz="2800" dirty="0" smtClean="0">
                <a:solidFill>
                  <a:srgbClr val="FFFFFF"/>
                </a:solidFill>
                <a:cs typeface="+mn-cs"/>
              </a:rPr>
              <a:t>1145258561</a:t>
            </a:r>
            <a:endParaRPr lang="en-US" sz="2900" dirty="0" smtClean="0">
              <a:solidFill>
                <a:srgbClr val="FFFFFF"/>
              </a:solidFill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900" dirty="0" smtClean="0">
                <a:solidFill>
                  <a:srgbClr val="FFFFFF"/>
                </a:solidFill>
                <a:cs typeface="+mn-cs"/>
              </a:rPr>
              <a:t>It could be a floating point number too: </a:t>
            </a:r>
            <a:r>
              <a:rPr lang="en-US" sz="2800" dirty="0" smtClean="0">
                <a:solidFill>
                  <a:srgbClr val="FFFFFF"/>
                </a:solidFill>
                <a:cs typeface="+mn-cs"/>
              </a:rPr>
              <a:t>781.035217</a:t>
            </a:r>
          </a:p>
        </p:txBody>
      </p:sp>
      <p:graphicFrame>
        <p:nvGraphicFramePr>
          <p:cNvPr id="794631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257800" y="1981200"/>
          <a:ext cx="32766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8" name="VISIO" r:id="rId4" imgW="4356100" imgH="1371600" progId="Visio.Drawing.6">
                  <p:embed/>
                </p:oleObj>
              </mc:Choice>
              <mc:Fallback>
                <p:oleObj name="VISIO" r:id="rId4" imgW="4356100" imgH="1371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981200"/>
                        <a:ext cx="3276600" cy="10302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34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257800" y="3200400"/>
          <a:ext cx="32766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9" name="VISIO" r:id="rId6" imgW="4368800" imgH="1371600" progId="Visio.Drawing.6">
                  <p:embed/>
                </p:oleObj>
              </mc:Choice>
              <mc:Fallback>
                <p:oleObj name="VISIO" r:id="rId6" imgW="4368800" imgH="1371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200400"/>
                        <a:ext cx="3276600" cy="10271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37" name="Object 13"/>
          <p:cNvGraphicFramePr>
            <a:graphicFrameLocks noChangeAspect="1"/>
          </p:cNvGraphicFramePr>
          <p:nvPr/>
        </p:nvGraphicFramePr>
        <p:xfrm>
          <a:off x="5257800" y="4419600"/>
          <a:ext cx="32766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0" name="VISIO" r:id="rId8" imgW="4356100" imgH="1371600" progId="Visio.Drawing.6">
                  <p:embed/>
                </p:oleObj>
              </mc:Choice>
              <mc:Fallback>
                <p:oleObj name="VISIO" r:id="rId8" imgW="4356100" imgH="1371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419600"/>
                        <a:ext cx="3276600" cy="8778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38" name="Object 14"/>
          <p:cNvGraphicFramePr>
            <a:graphicFrameLocks noChangeAspect="1"/>
          </p:cNvGraphicFramePr>
          <p:nvPr/>
        </p:nvGraphicFramePr>
        <p:xfrm>
          <a:off x="5257800" y="5486400"/>
          <a:ext cx="32766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1" name="VISIO" r:id="rId10" imgW="4368800" imgH="1371600" progId="Visio.Drawing.6">
                  <p:embed/>
                </p:oleObj>
              </mc:Choice>
              <mc:Fallback>
                <p:oleObj name="VISIO" r:id="rId10" imgW="4368800" imgH="1371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486400"/>
                        <a:ext cx="3276600" cy="8778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909376"/>
              </p:ext>
            </p:extLst>
          </p:nvPr>
        </p:nvGraphicFramePr>
        <p:xfrm>
          <a:off x="3594544" y="755650"/>
          <a:ext cx="50292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2" name="VISIO" r:id="rId12" imgW="4356100" imgH="838200" progId="Visio.Drawing.6">
                  <p:embed/>
                </p:oleObj>
              </mc:Choice>
              <mc:Fallback>
                <p:oleObj name="VISIO" r:id="rId12" imgW="4356100" imgH="838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544" y="755650"/>
                        <a:ext cx="5029200" cy="99695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438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Templates allow you to code by the DRY method (don’t repeat yourself)</a:t>
            </a:r>
          </a:p>
          <a:p>
            <a:r>
              <a:rPr lang="en-US" dirty="0" smtClean="0"/>
              <a:t>Write a single function or class that can be used with many different types</a:t>
            </a:r>
          </a:p>
          <a:p>
            <a:r>
              <a:rPr lang="en-US" dirty="0" smtClean="0"/>
              <a:t>Implicitly a copy is made by the compiler for each type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8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emplate &lt;class </a:t>
            </a:r>
            <a:r>
              <a:rPr lang="en-US" dirty="0" smtClean="0">
                <a:solidFill>
                  <a:schemeClr val="accent6"/>
                </a:solidFill>
              </a:rPr>
              <a:t>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79646"/>
                </a:solidFill>
              </a:rPr>
              <a:t>T</a:t>
            </a:r>
            <a:r>
              <a:rPr lang="en-US" dirty="0" smtClean="0"/>
              <a:t> add(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79646"/>
                </a:solidFill>
              </a:rPr>
              <a:t>T</a:t>
            </a:r>
            <a:r>
              <a:rPr lang="en-US" dirty="0" smtClean="0"/>
              <a:t> &amp;arg1,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79646"/>
                </a:solidFill>
              </a:rPr>
              <a:t>T </a:t>
            </a:r>
            <a:r>
              <a:rPr lang="en-US" dirty="0" smtClean="0"/>
              <a:t>&amp;arg2) {</a:t>
            </a:r>
          </a:p>
          <a:p>
            <a:pPr marL="0" indent="0">
              <a:buNone/>
            </a:pPr>
            <a:r>
              <a:rPr lang="en-US" dirty="0" smtClean="0"/>
              <a:t>    return arg1 + arg2;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add(1, 2);  // integers</a:t>
            </a:r>
          </a:p>
          <a:p>
            <a:pPr marL="0" indent="0">
              <a:buNone/>
            </a:pPr>
            <a:r>
              <a:rPr lang="en-US" dirty="0" smtClean="0"/>
              <a:t>add(1.5, 3.0);  // floats or doubles</a:t>
            </a:r>
          </a:p>
          <a:p>
            <a:pPr marL="0" indent="0">
              <a:buNone/>
            </a:pPr>
            <a:r>
              <a:rPr lang="en-US" dirty="0" smtClean="0"/>
              <a:t>add(“hello “, “world);  //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3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emplate &lt;class </a:t>
            </a:r>
            <a:r>
              <a:rPr lang="en-US" dirty="0" smtClean="0">
                <a:solidFill>
                  <a:srgbClr val="F79646"/>
                </a:solidFill>
              </a:rPr>
              <a:t>T1</a:t>
            </a:r>
            <a:r>
              <a:rPr lang="en-US" dirty="0" smtClean="0"/>
              <a:t>, class </a:t>
            </a:r>
            <a:r>
              <a:rPr lang="en-US" dirty="0" smtClean="0">
                <a:solidFill>
                  <a:srgbClr val="F79646"/>
                </a:solidFill>
              </a:rPr>
              <a:t>T2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class Pair {</a:t>
            </a:r>
          </a:p>
          <a:p>
            <a:pPr marL="0" indent="0">
              <a:buNone/>
            </a:pPr>
            <a:r>
              <a:rPr lang="en-US" dirty="0" smtClean="0"/>
              <a:t>    public: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Pair(</a:t>
            </a:r>
            <a:r>
              <a:rPr lang="en-US" dirty="0" smtClean="0">
                <a:solidFill>
                  <a:srgbClr val="F79646"/>
                </a:solidFill>
              </a:rPr>
              <a:t>T1</a:t>
            </a:r>
            <a:r>
              <a:rPr lang="en-US" dirty="0" smtClean="0"/>
              <a:t> a, </a:t>
            </a:r>
            <a:r>
              <a:rPr lang="en-US" dirty="0" smtClean="0">
                <a:solidFill>
                  <a:srgbClr val="F79646"/>
                </a:solidFill>
              </a:rPr>
              <a:t>T2</a:t>
            </a:r>
            <a:r>
              <a:rPr lang="en-US" dirty="0" smtClean="0"/>
              <a:t> b): a(a), b(b) {}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79646"/>
                </a:solidFill>
              </a:rPr>
              <a:t>T1</a:t>
            </a:r>
            <a:r>
              <a:rPr lang="en-US" dirty="0" smtClean="0"/>
              <a:t> a;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79646"/>
                </a:solidFill>
              </a:rPr>
              <a:t>T2</a:t>
            </a:r>
            <a:r>
              <a:rPr lang="en-US" dirty="0" smtClean="0"/>
              <a:t> b;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Pair&lt;</a:t>
            </a:r>
            <a:r>
              <a:rPr lang="en-US" dirty="0" err="1" smtClean="0">
                <a:solidFill>
                  <a:srgbClr val="F79646"/>
                </a:solidFill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79646"/>
                </a:solidFill>
              </a:rPr>
              <a:t>int</a:t>
            </a:r>
            <a:r>
              <a:rPr lang="en-US" dirty="0" smtClean="0"/>
              <a:t>&gt; a(1 , 2);</a:t>
            </a:r>
          </a:p>
          <a:p>
            <a:pPr marL="0" indent="0">
              <a:buNone/>
            </a:pPr>
            <a:r>
              <a:rPr lang="en-US" dirty="0" smtClean="0"/>
              <a:t>Pair&lt;</a:t>
            </a:r>
            <a:r>
              <a:rPr lang="en-US" dirty="0" smtClean="0">
                <a:solidFill>
                  <a:srgbClr val="F79646"/>
                </a:solidFill>
              </a:rPr>
              <a:t>string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79646"/>
                </a:solidFill>
              </a:rPr>
              <a:t>string</a:t>
            </a:r>
            <a:r>
              <a:rPr lang="en-US" dirty="0" smtClean="0"/>
              <a:t>&gt; b(“hello “, “world);</a:t>
            </a:r>
          </a:p>
          <a:p>
            <a:pPr marL="0" indent="0">
              <a:buNone/>
            </a:pPr>
            <a:r>
              <a:rPr lang="en-US" dirty="0" smtClean="0"/>
              <a:t>Pair&lt;</a:t>
            </a:r>
            <a:r>
              <a:rPr lang="en-US" dirty="0" smtClean="0">
                <a:solidFill>
                  <a:srgbClr val="F79646"/>
                </a:solidFill>
              </a:rPr>
              <a:t>Pair&lt;</a:t>
            </a:r>
            <a:r>
              <a:rPr lang="en-US" dirty="0" err="1" smtClean="0">
                <a:solidFill>
                  <a:srgbClr val="F79646"/>
                </a:solidFill>
              </a:rPr>
              <a:t>int</a:t>
            </a:r>
            <a:r>
              <a:rPr lang="en-US" dirty="0" smtClean="0">
                <a:solidFill>
                  <a:srgbClr val="F79646"/>
                </a:solidFill>
              </a:rPr>
              <a:t>, </a:t>
            </a:r>
            <a:r>
              <a:rPr lang="en-US" dirty="0" err="1" smtClean="0">
                <a:solidFill>
                  <a:srgbClr val="F79646"/>
                </a:solidFill>
              </a:rPr>
              <a:t>int</a:t>
            </a:r>
            <a:r>
              <a:rPr lang="en-US" dirty="0" smtClean="0">
                <a:solidFill>
                  <a:srgbClr val="F79646"/>
                </a:solidFill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79646"/>
                </a:solidFill>
              </a:rPr>
              <a:t>Pair&lt;string, string</a:t>
            </a:r>
            <a:r>
              <a:rPr lang="en-US" dirty="0" smtClean="0"/>
              <a:t>&gt; &gt; c(a, b);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529381" y="4702886"/>
            <a:ext cx="2629335" cy="780416"/>
            <a:chOff x="5544869" y="4702886"/>
            <a:chExt cx="2629335" cy="780416"/>
          </a:xfrm>
        </p:grpSpPr>
        <p:sp>
          <p:nvSpPr>
            <p:cNvPr id="4" name="TextBox 3"/>
            <p:cNvSpPr txBox="1"/>
            <p:nvPr/>
          </p:nvSpPr>
          <p:spPr>
            <a:xfrm>
              <a:off x="6102453" y="4702886"/>
              <a:ext cx="20717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Note the space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5544869" y="5164551"/>
              <a:ext cx="557584" cy="31875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363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Template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abstract data types that are incredibly convenient to use</a:t>
            </a:r>
            <a:endParaRPr lang="en-US" dirty="0"/>
          </a:p>
          <a:p>
            <a:r>
              <a:rPr lang="en-US" dirty="0" smtClean="0"/>
              <a:t>Reference:</a:t>
            </a:r>
          </a:p>
          <a:p>
            <a:pPr lvl="1"/>
            <a:r>
              <a:rPr lang="en-US" dirty="0" smtClean="0">
                <a:hlinkClick r:id="rId2"/>
              </a:rPr>
              <a:t>http://www.cplusplus.com/reference/stl/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 STL will not be on the final</a:t>
            </a:r>
          </a:p>
        </p:txBody>
      </p:sp>
    </p:spTree>
    <p:extLst>
      <p:ext uri="{BB962C8B-B14F-4D97-AF65-F5344CB8AC3E}">
        <p14:creationId xmlns:p14="http://schemas.microsoft.com/office/powerpoint/2010/main" val="112302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2205</TotalTime>
  <Words>867</Words>
  <Application>Microsoft Macintosh PowerPoint</Application>
  <PresentationFormat>On-screen Show (4:3)</PresentationFormat>
  <Paragraphs>118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 Black </vt:lpstr>
      <vt:lpstr>VISIO</vt:lpstr>
      <vt:lpstr>Templates and the STL</vt:lpstr>
      <vt:lpstr>Overview</vt:lpstr>
      <vt:lpstr>Review</vt:lpstr>
      <vt:lpstr>Where is all the data stored?</vt:lpstr>
      <vt:lpstr>What is                                 ? </vt:lpstr>
      <vt:lpstr>Templates</vt:lpstr>
      <vt:lpstr>Function Templates</vt:lpstr>
      <vt:lpstr>Class Templates</vt:lpstr>
      <vt:lpstr>Standard Template Library</vt:lpstr>
      <vt:lpstr>STL Sequence Containers</vt:lpstr>
      <vt:lpstr>STL container adaptors</vt:lpstr>
      <vt:lpstr>Associative Containers</vt:lpstr>
      <vt:lpstr>C++ See Also</vt:lpstr>
      <vt:lpstr>Final Information</vt:lpstr>
      <vt:lpstr>Alternative Final</vt:lpstr>
      <vt:lpstr>Reflection Paper</vt:lpstr>
      <vt:lpstr>Reflection Paper Continued</vt:lpstr>
      <vt:lpstr>Reflection Paper Grading</vt:lpstr>
      <vt:lpstr>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-</dc:creator>
  <cp:lastModifiedBy>-</cp:lastModifiedBy>
  <cp:revision>370</cp:revision>
  <dcterms:created xsi:type="dcterms:W3CDTF">2012-08-13T18:16:21Z</dcterms:created>
  <dcterms:modified xsi:type="dcterms:W3CDTF">2012-09-10T20:38:37Z</dcterms:modified>
</cp:coreProperties>
</file>