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1058032-482B-4C97-A6ED-76687C4CC901}" type="datetimeFigureOut">
              <a:rPr lang="en-US" smtClean="0"/>
              <a:t>8/13/2012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67897C-59B3-4024-A69B-0C92A96823C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058032-482B-4C97-A6ED-76687C4CC901}" type="datetimeFigureOut">
              <a:rPr lang="en-US" smtClean="0"/>
              <a:t>8/13/2012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7897C-59B3-4024-A69B-0C92A96823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058032-482B-4C97-A6ED-76687C4CC901}" type="datetimeFigureOut">
              <a:rPr lang="en-US" smtClean="0"/>
              <a:t>8/13/2012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7897C-59B3-4024-A69B-0C92A96823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058032-482B-4C97-A6ED-76687C4CC901}" type="datetimeFigureOut">
              <a:rPr lang="en-US" smtClean="0"/>
              <a:t>8/13/2012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7897C-59B3-4024-A69B-0C92A96823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058032-482B-4C97-A6ED-76687C4CC901}" type="datetimeFigureOut">
              <a:rPr lang="en-US" smtClean="0"/>
              <a:t>8/13/2012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7897C-59B3-4024-A69B-0C92A96823C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1058032-482B-4C97-A6ED-76687C4CC901}" type="datetimeFigureOut">
              <a:rPr lang="en-US" smtClean="0"/>
              <a:t>8/13/2012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7897C-59B3-4024-A69B-0C92A96823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1058032-482B-4C97-A6ED-76687C4CC901}" type="datetimeFigureOut">
              <a:rPr lang="en-US" smtClean="0"/>
              <a:t>8/13/2012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7897C-59B3-4024-A69B-0C92A96823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058032-482B-4C97-A6ED-76687C4CC901}" type="datetimeFigureOut">
              <a:rPr lang="en-US" smtClean="0"/>
              <a:t>8/13/2012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7897C-59B3-4024-A69B-0C92A96823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58032-482B-4C97-A6ED-76687C4CC901}" type="datetimeFigureOut">
              <a:rPr lang="en-US" smtClean="0"/>
              <a:t>8/13/2012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7897C-59B3-4024-A69B-0C92A96823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1058032-482B-4C97-A6ED-76687C4CC901}" type="datetimeFigureOut">
              <a:rPr lang="en-US" smtClean="0"/>
              <a:t>8/13/2012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7897C-59B3-4024-A69B-0C92A96823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058032-482B-4C97-A6ED-76687C4CC901}" type="datetimeFigureOut">
              <a:rPr lang="en-US" smtClean="0"/>
              <a:t>8/13/2012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867897C-59B3-4024-A69B-0C92A96823C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1058032-482B-4C97-A6ED-76687C4CC901}" type="datetimeFigureOut">
              <a:rPr lang="en-US" smtClean="0"/>
              <a:t>8/13/2012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67897C-59B3-4024-A69B-0C92A96823C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Heap Sort Algorithm</a:t>
            </a:r>
            <a:endParaRPr lang="en-US" dirty="0"/>
          </a:p>
        </p:txBody>
      </p:sp>
      <p:sp>
        <p:nvSpPr>
          <p:cNvPr id="3" name="Subtitle 2"/>
          <p:cNvSpPr>
            <a:spLocks noGrp="1"/>
          </p:cNvSpPr>
          <p:nvPr>
            <p:ph type="subTitle" idx="1"/>
          </p:nvPr>
        </p:nvSpPr>
        <p:spPr/>
        <p:txBody>
          <a:bodyPr/>
          <a:lstStyle/>
          <a:p>
            <a:r>
              <a:rPr lang="en-US" dirty="0" err="1" smtClean="0"/>
              <a:t>Ludim</a:t>
            </a:r>
            <a:r>
              <a:rPr lang="en-US" dirty="0" smtClean="0"/>
              <a:t> Castillo</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0"/>
            <a:ext cx="8229600" cy="1143000"/>
          </a:xfrm>
        </p:spPr>
        <p:txBody>
          <a:bodyPr/>
          <a:lstStyle/>
          <a:p>
            <a:r>
              <a:rPr lang="en-US" dirty="0" smtClean="0"/>
              <a:t>Ex1 continued</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81000" y="2590800"/>
            <a:ext cx="3124200" cy="4115713"/>
          </a:xfrm>
          <a:prstGeom prst="rect">
            <a:avLst/>
          </a:prstGeom>
          <a:noFill/>
          <a:ln w="9525">
            <a:noFill/>
            <a:miter lim="800000"/>
            <a:headEnd/>
            <a:tailEnd/>
          </a:ln>
        </p:spPr>
      </p:pic>
      <p:cxnSp>
        <p:nvCxnSpPr>
          <p:cNvPr id="5" name="Straight Arrow Connector 4"/>
          <p:cNvCxnSpPr/>
          <p:nvPr/>
        </p:nvCxnSpPr>
        <p:spPr>
          <a:xfrm>
            <a:off x="3657600" y="4114800"/>
            <a:ext cx="11430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3" cstate="print"/>
          <a:srcRect/>
          <a:stretch>
            <a:fillRect/>
          </a:stretch>
        </p:blipFill>
        <p:spPr bwMode="auto">
          <a:xfrm>
            <a:off x="4953000" y="2514600"/>
            <a:ext cx="3211460" cy="4148138"/>
          </a:xfrm>
          <a:prstGeom prst="rect">
            <a:avLst/>
          </a:prstGeom>
          <a:noFill/>
          <a:ln w="9525">
            <a:noFill/>
            <a:miter lim="800000"/>
            <a:headEnd/>
            <a:tailEnd/>
          </a:ln>
        </p:spPr>
      </p:pic>
      <p:sp>
        <p:nvSpPr>
          <p:cNvPr id="7" name="TextBox 6"/>
          <p:cNvSpPr txBox="1"/>
          <p:nvPr/>
        </p:nvSpPr>
        <p:spPr>
          <a:xfrm>
            <a:off x="1600200" y="12954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8" name="TextBox 7"/>
          <p:cNvSpPr txBox="1"/>
          <p:nvPr/>
        </p:nvSpPr>
        <p:spPr>
          <a:xfrm>
            <a:off x="2133600" y="12954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9" name="TextBox 8"/>
          <p:cNvSpPr txBox="1"/>
          <p:nvPr/>
        </p:nvSpPr>
        <p:spPr>
          <a:xfrm>
            <a:off x="2667000" y="12954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0" name="TextBox 9"/>
          <p:cNvSpPr txBox="1"/>
          <p:nvPr/>
        </p:nvSpPr>
        <p:spPr>
          <a:xfrm>
            <a:off x="3200400" y="12954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1" name="TextBox 10"/>
          <p:cNvSpPr txBox="1"/>
          <p:nvPr/>
        </p:nvSpPr>
        <p:spPr>
          <a:xfrm>
            <a:off x="3733800" y="1295400"/>
            <a:ext cx="533400" cy="646331"/>
          </a:xfrm>
          <a:prstGeom prst="rect">
            <a:avLst/>
          </a:prstGeom>
          <a:noFill/>
          <a:ln>
            <a:solidFill>
              <a:srgbClr val="FF0000"/>
            </a:solidFill>
          </a:ln>
        </p:spPr>
        <p:txBody>
          <a:bodyPr wrap="square" rtlCol="0">
            <a:spAutoFit/>
          </a:bodyPr>
          <a:lstStyle/>
          <a:p>
            <a:r>
              <a:rPr lang="en-US" sz="3600" dirty="0" smtClean="0"/>
              <a:t>L</a:t>
            </a:r>
            <a:endParaRPr lang="en-US" dirty="0"/>
          </a:p>
        </p:txBody>
      </p:sp>
      <p:sp>
        <p:nvSpPr>
          <p:cNvPr id="12" name="TextBox 11"/>
          <p:cNvSpPr txBox="1"/>
          <p:nvPr/>
        </p:nvSpPr>
        <p:spPr>
          <a:xfrm>
            <a:off x="4267200" y="1295400"/>
            <a:ext cx="533400" cy="646331"/>
          </a:xfrm>
          <a:prstGeom prst="rect">
            <a:avLst/>
          </a:prstGeom>
          <a:noFill/>
          <a:ln>
            <a:solidFill>
              <a:srgbClr val="FF0000"/>
            </a:solidFill>
          </a:ln>
        </p:spPr>
        <p:txBody>
          <a:bodyPr wrap="square" rtlCol="0">
            <a:spAutoFit/>
          </a:bodyPr>
          <a:lstStyle/>
          <a:p>
            <a:r>
              <a:rPr lang="en-US" sz="3600" dirty="0"/>
              <a:t>K</a:t>
            </a:r>
            <a:endParaRPr lang="en-US" dirty="0"/>
          </a:p>
        </p:txBody>
      </p:sp>
      <p:sp>
        <p:nvSpPr>
          <p:cNvPr id="13" name="TextBox 12"/>
          <p:cNvSpPr txBox="1"/>
          <p:nvPr/>
        </p:nvSpPr>
        <p:spPr>
          <a:xfrm>
            <a:off x="4800600" y="1295400"/>
            <a:ext cx="533400" cy="646331"/>
          </a:xfrm>
          <a:prstGeom prst="rect">
            <a:avLst/>
          </a:prstGeom>
          <a:noFill/>
          <a:ln>
            <a:solidFill>
              <a:srgbClr val="FF0000"/>
            </a:solidFill>
          </a:ln>
        </p:spPr>
        <p:txBody>
          <a:bodyPr wrap="square" rtlCol="0">
            <a:spAutoFit/>
          </a:bodyPr>
          <a:lstStyle/>
          <a:p>
            <a:r>
              <a:rPr lang="en-US" sz="3600" dirty="0" smtClean="0"/>
              <a:t>E</a:t>
            </a:r>
            <a:endParaRPr lang="en-US" dirty="0"/>
          </a:p>
        </p:txBody>
      </p:sp>
      <p:sp>
        <p:nvSpPr>
          <p:cNvPr id="14" name="TextBox 13"/>
          <p:cNvSpPr txBox="1"/>
          <p:nvPr/>
        </p:nvSpPr>
        <p:spPr>
          <a:xfrm>
            <a:off x="5334000" y="1295400"/>
            <a:ext cx="533400" cy="646331"/>
          </a:xfrm>
          <a:prstGeom prst="rect">
            <a:avLst/>
          </a:prstGeom>
          <a:noFill/>
          <a:ln>
            <a:solidFill>
              <a:srgbClr val="FF0000"/>
            </a:solidFill>
          </a:ln>
        </p:spPr>
        <p:txBody>
          <a:bodyPr wrap="square" rtlCol="0">
            <a:spAutoFit/>
          </a:bodyPr>
          <a:lstStyle/>
          <a:p>
            <a:r>
              <a:rPr lang="en-US" sz="3600" dirty="0" smtClean="0"/>
              <a:t>C</a:t>
            </a:r>
            <a:endParaRPr lang="en-US" dirty="0"/>
          </a:p>
        </p:txBody>
      </p:sp>
      <p:sp>
        <p:nvSpPr>
          <p:cNvPr id="15" name="TextBox 14"/>
          <p:cNvSpPr txBox="1"/>
          <p:nvPr/>
        </p:nvSpPr>
        <p:spPr>
          <a:xfrm>
            <a:off x="5867400" y="1295400"/>
            <a:ext cx="533400" cy="646331"/>
          </a:xfrm>
          <a:prstGeom prst="rect">
            <a:avLst/>
          </a:prstGeom>
          <a:noFill/>
          <a:ln>
            <a:solidFill>
              <a:srgbClr val="FF0000"/>
            </a:solidFill>
          </a:ln>
        </p:spPr>
        <p:txBody>
          <a:bodyPr wrap="square" rtlCol="0">
            <a:spAutoFit/>
          </a:bodyPr>
          <a:lstStyle/>
          <a:p>
            <a:r>
              <a:rPr lang="en-US" sz="3600" dirty="0"/>
              <a:t>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0"/>
            <a:ext cx="8229600" cy="1143000"/>
          </a:xfrm>
        </p:spPr>
        <p:txBody>
          <a:bodyPr/>
          <a:lstStyle/>
          <a:p>
            <a:r>
              <a:rPr lang="en-US" dirty="0" smtClean="0"/>
              <a:t>Ex1 continued</a:t>
            </a:r>
            <a:endParaRPr lang="en-US" dirty="0"/>
          </a:p>
        </p:txBody>
      </p:sp>
      <p:sp>
        <p:nvSpPr>
          <p:cNvPr id="4" name="TextBox 3"/>
          <p:cNvSpPr txBox="1"/>
          <p:nvPr/>
        </p:nvSpPr>
        <p:spPr>
          <a:xfrm>
            <a:off x="1981200" y="12954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5" name="TextBox 4"/>
          <p:cNvSpPr txBox="1"/>
          <p:nvPr/>
        </p:nvSpPr>
        <p:spPr>
          <a:xfrm>
            <a:off x="2514600" y="12954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6" name="TextBox 5"/>
          <p:cNvSpPr txBox="1"/>
          <p:nvPr/>
        </p:nvSpPr>
        <p:spPr>
          <a:xfrm>
            <a:off x="3048000" y="12954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7" name="TextBox 6"/>
          <p:cNvSpPr txBox="1"/>
          <p:nvPr/>
        </p:nvSpPr>
        <p:spPr>
          <a:xfrm>
            <a:off x="3581400" y="1295400"/>
            <a:ext cx="533400" cy="646331"/>
          </a:xfrm>
          <a:prstGeom prst="rect">
            <a:avLst/>
          </a:prstGeom>
          <a:noFill/>
          <a:ln>
            <a:solidFill>
              <a:srgbClr val="FF0000"/>
            </a:solidFill>
          </a:ln>
        </p:spPr>
        <p:txBody>
          <a:bodyPr wrap="square" rtlCol="0">
            <a:spAutoFit/>
          </a:bodyPr>
          <a:lstStyle/>
          <a:p>
            <a:r>
              <a:rPr lang="en-US" sz="3600" dirty="0" smtClean="0"/>
              <a:t>M</a:t>
            </a:r>
            <a:endParaRPr lang="en-US" dirty="0"/>
          </a:p>
        </p:txBody>
      </p:sp>
      <p:sp>
        <p:nvSpPr>
          <p:cNvPr id="8" name="TextBox 7"/>
          <p:cNvSpPr txBox="1"/>
          <p:nvPr/>
        </p:nvSpPr>
        <p:spPr>
          <a:xfrm>
            <a:off x="4114800" y="1295400"/>
            <a:ext cx="533400" cy="646331"/>
          </a:xfrm>
          <a:prstGeom prst="rect">
            <a:avLst/>
          </a:prstGeom>
          <a:noFill/>
          <a:ln>
            <a:solidFill>
              <a:srgbClr val="FF0000"/>
            </a:solidFill>
          </a:ln>
        </p:spPr>
        <p:txBody>
          <a:bodyPr wrap="square" rtlCol="0">
            <a:spAutoFit/>
          </a:bodyPr>
          <a:lstStyle/>
          <a:p>
            <a:r>
              <a:rPr lang="en-US" sz="3600" dirty="0" smtClean="0"/>
              <a:t>L</a:t>
            </a:r>
            <a:endParaRPr lang="en-US" dirty="0"/>
          </a:p>
        </p:txBody>
      </p:sp>
      <p:sp>
        <p:nvSpPr>
          <p:cNvPr id="9" name="TextBox 8"/>
          <p:cNvSpPr txBox="1"/>
          <p:nvPr/>
        </p:nvSpPr>
        <p:spPr>
          <a:xfrm>
            <a:off x="4648200" y="1295400"/>
            <a:ext cx="533400" cy="646331"/>
          </a:xfrm>
          <a:prstGeom prst="rect">
            <a:avLst/>
          </a:prstGeom>
          <a:noFill/>
          <a:ln>
            <a:solidFill>
              <a:srgbClr val="FF0000"/>
            </a:solidFill>
          </a:ln>
        </p:spPr>
        <p:txBody>
          <a:bodyPr wrap="square" rtlCol="0">
            <a:spAutoFit/>
          </a:bodyPr>
          <a:lstStyle/>
          <a:p>
            <a:r>
              <a:rPr lang="en-US" sz="3600" dirty="0" smtClean="0"/>
              <a:t>K</a:t>
            </a:r>
            <a:endParaRPr lang="en-US" dirty="0"/>
          </a:p>
        </p:txBody>
      </p:sp>
      <p:sp>
        <p:nvSpPr>
          <p:cNvPr id="10" name="TextBox 9"/>
          <p:cNvSpPr txBox="1"/>
          <p:nvPr/>
        </p:nvSpPr>
        <p:spPr>
          <a:xfrm>
            <a:off x="5181600" y="1295400"/>
            <a:ext cx="533400" cy="646331"/>
          </a:xfrm>
          <a:prstGeom prst="rect">
            <a:avLst/>
          </a:prstGeom>
          <a:noFill/>
          <a:ln>
            <a:solidFill>
              <a:srgbClr val="FF0000"/>
            </a:solidFill>
          </a:ln>
        </p:spPr>
        <p:txBody>
          <a:bodyPr wrap="square" rtlCol="0">
            <a:spAutoFit/>
          </a:bodyPr>
          <a:lstStyle/>
          <a:p>
            <a:r>
              <a:rPr lang="en-US" sz="3600" dirty="0" smtClean="0"/>
              <a:t>E</a:t>
            </a:r>
            <a:endParaRPr lang="en-US" dirty="0"/>
          </a:p>
        </p:txBody>
      </p:sp>
      <p:sp>
        <p:nvSpPr>
          <p:cNvPr id="11" name="TextBox 10"/>
          <p:cNvSpPr txBox="1"/>
          <p:nvPr/>
        </p:nvSpPr>
        <p:spPr>
          <a:xfrm>
            <a:off x="5715000" y="1295400"/>
            <a:ext cx="533400" cy="646331"/>
          </a:xfrm>
          <a:prstGeom prst="rect">
            <a:avLst/>
          </a:prstGeom>
          <a:noFill/>
          <a:ln>
            <a:solidFill>
              <a:srgbClr val="FF0000"/>
            </a:solidFill>
          </a:ln>
        </p:spPr>
        <p:txBody>
          <a:bodyPr wrap="square" rtlCol="0">
            <a:spAutoFit/>
          </a:bodyPr>
          <a:lstStyle/>
          <a:p>
            <a:r>
              <a:rPr lang="en-US" sz="3600" dirty="0" smtClean="0"/>
              <a:t>C</a:t>
            </a:r>
            <a:endParaRPr lang="en-US" dirty="0"/>
          </a:p>
        </p:txBody>
      </p:sp>
      <p:sp>
        <p:nvSpPr>
          <p:cNvPr id="12" name="TextBox 11"/>
          <p:cNvSpPr txBox="1"/>
          <p:nvPr/>
        </p:nvSpPr>
        <p:spPr>
          <a:xfrm>
            <a:off x="6248400" y="1295400"/>
            <a:ext cx="533400" cy="646331"/>
          </a:xfrm>
          <a:prstGeom prst="rect">
            <a:avLst/>
          </a:prstGeom>
          <a:noFill/>
          <a:ln>
            <a:solidFill>
              <a:srgbClr val="FF0000"/>
            </a:solidFill>
          </a:ln>
        </p:spPr>
        <p:txBody>
          <a:bodyPr wrap="square" rtlCol="0">
            <a:spAutoFit/>
          </a:bodyPr>
          <a:lstStyle/>
          <a:p>
            <a:r>
              <a:rPr lang="en-US" sz="3600" dirty="0" smtClean="0"/>
              <a:t>A</a:t>
            </a:r>
            <a:endParaRPr lang="en-US" dirty="0"/>
          </a:p>
        </p:txBody>
      </p:sp>
      <p:pic>
        <p:nvPicPr>
          <p:cNvPr id="13" name="Picture 2"/>
          <p:cNvPicPr>
            <a:picLocks noChangeAspect="1" noChangeArrowheads="1"/>
          </p:cNvPicPr>
          <p:nvPr/>
        </p:nvPicPr>
        <p:blipFill>
          <a:blip r:embed="rId2" cstate="print"/>
          <a:srcRect/>
          <a:stretch>
            <a:fillRect/>
          </a:stretch>
        </p:blipFill>
        <p:spPr bwMode="auto">
          <a:xfrm>
            <a:off x="304800" y="2514600"/>
            <a:ext cx="3211460" cy="4148138"/>
          </a:xfrm>
          <a:prstGeom prst="rect">
            <a:avLst/>
          </a:prstGeom>
          <a:noFill/>
          <a:ln w="9525">
            <a:noFill/>
            <a:miter lim="800000"/>
            <a:headEnd/>
            <a:tailEnd/>
          </a:ln>
        </p:spPr>
      </p:pic>
      <p:cxnSp>
        <p:nvCxnSpPr>
          <p:cNvPr id="14" name="Straight Arrow Connector 13"/>
          <p:cNvCxnSpPr/>
          <p:nvPr/>
        </p:nvCxnSpPr>
        <p:spPr>
          <a:xfrm>
            <a:off x="3657600" y="4114800"/>
            <a:ext cx="11430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3" cstate="print"/>
          <a:srcRect/>
          <a:stretch>
            <a:fillRect/>
          </a:stretch>
        </p:blipFill>
        <p:spPr bwMode="auto">
          <a:xfrm>
            <a:off x="4953000" y="2514600"/>
            <a:ext cx="3124200" cy="415932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8229600" cy="1143000"/>
          </a:xfrm>
        </p:spPr>
        <p:txBody>
          <a:bodyPr/>
          <a:lstStyle/>
          <a:p>
            <a:r>
              <a:rPr lang="en-US" dirty="0" smtClean="0"/>
              <a:t>Ex1 continued</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457200" y="2514600"/>
            <a:ext cx="3124200" cy="4159327"/>
          </a:xfrm>
          <a:prstGeom prst="rect">
            <a:avLst/>
          </a:prstGeom>
          <a:noFill/>
          <a:ln w="9525">
            <a:noFill/>
            <a:miter lim="800000"/>
            <a:headEnd/>
            <a:tailEnd/>
          </a:ln>
        </p:spPr>
      </p:pic>
      <p:cxnSp>
        <p:nvCxnSpPr>
          <p:cNvPr id="5" name="Straight Arrow Connector 4"/>
          <p:cNvCxnSpPr/>
          <p:nvPr/>
        </p:nvCxnSpPr>
        <p:spPr>
          <a:xfrm>
            <a:off x="3657600" y="4114800"/>
            <a:ext cx="11430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248400" y="1295400"/>
            <a:ext cx="533400" cy="646331"/>
          </a:xfrm>
          <a:prstGeom prst="rect">
            <a:avLst/>
          </a:prstGeom>
          <a:noFill/>
          <a:ln>
            <a:solidFill>
              <a:srgbClr val="FF0000"/>
            </a:solidFill>
          </a:ln>
        </p:spPr>
        <p:txBody>
          <a:bodyPr wrap="square" rtlCol="0">
            <a:spAutoFit/>
          </a:bodyPr>
          <a:lstStyle/>
          <a:p>
            <a:r>
              <a:rPr lang="en-US" sz="3600" dirty="0" smtClean="0"/>
              <a:t>A</a:t>
            </a:r>
            <a:endParaRPr lang="en-US" dirty="0"/>
          </a:p>
        </p:txBody>
      </p:sp>
      <p:sp>
        <p:nvSpPr>
          <p:cNvPr id="8" name="TextBox 7"/>
          <p:cNvSpPr txBox="1"/>
          <p:nvPr/>
        </p:nvSpPr>
        <p:spPr>
          <a:xfrm>
            <a:off x="2514600" y="12954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9" name="TextBox 8"/>
          <p:cNvSpPr txBox="1"/>
          <p:nvPr/>
        </p:nvSpPr>
        <p:spPr>
          <a:xfrm>
            <a:off x="3048000" y="1295400"/>
            <a:ext cx="533400" cy="646331"/>
          </a:xfrm>
          <a:prstGeom prst="rect">
            <a:avLst/>
          </a:prstGeom>
          <a:noFill/>
          <a:ln>
            <a:solidFill>
              <a:srgbClr val="FF0000"/>
            </a:solidFill>
          </a:ln>
        </p:spPr>
        <p:txBody>
          <a:bodyPr wrap="square" rtlCol="0">
            <a:spAutoFit/>
          </a:bodyPr>
          <a:lstStyle/>
          <a:p>
            <a:r>
              <a:rPr lang="en-US" sz="3600" dirty="0"/>
              <a:t>P</a:t>
            </a:r>
            <a:endParaRPr lang="en-US" dirty="0"/>
          </a:p>
        </p:txBody>
      </p:sp>
      <p:sp>
        <p:nvSpPr>
          <p:cNvPr id="10" name="TextBox 9"/>
          <p:cNvSpPr txBox="1"/>
          <p:nvPr/>
        </p:nvSpPr>
        <p:spPr>
          <a:xfrm>
            <a:off x="3581400" y="1295400"/>
            <a:ext cx="533400" cy="646331"/>
          </a:xfrm>
          <a:prstGeom prst="rect">
            <a:avLst/>
          </a:prstGeom>
          <a:noFill/>
          <a:ln>
            <a:solidFill>
              <a:srgbClr val="FF0000"/>
            </a:solidFill>
          </a:ln>
        </p:spPr>
        <p:txBody>
          <a:bodyPr wrap="square" rtlCol="0">
            <a:spAutoFit/>
          </a:bodyPr>
          <a:lstStyle/>
          <a:p>
            <a:r>
              <a:rPr lang="en-US" sz="3600" dirty="0"/>
              <a:t>M</a:t>
            </a:r>
            <a:endParaRPr lang="en-US" dirty="0"/>
          </a:p>
        </p:txBody>
      </p:sp>
      <p:sp>
        <p:nvSpPr>
          <p:cNvPr id="11" name="TextBox 10"/>
          <p:cNvSpPr txBox="1"/>
          <p:nvPr/>
        </p:nvSpPr>
        <p:spPr>
          <a:xfrm>
            <a:off x="4114800" y="1295400"/>
            <a:ext cx="533400" cy="646331"/>
          </a:xfrm>
          <a:prstGeom prst="rect">
            <a:avLst/>
          </a:prstGeom>
          <a:noFill/>
          <a:ln>
            <a:solidFill>
              <a:srgbClr val="FF0000"/>
            </a:solidFill>
          </a:ln>
        </p:spPr>
        <p:txBody>
          <a:bodyPr wrap="square" rtlCol="0">
            <a:spAutoFit/>
          </a:bodyPr>
          <a:lstStyle/>
          <a:p>
            <a:r>
              <a:rPr lang="en-US" sz="3600" dirty="0"/>
              <a:t>L</a:t>
            </a:r>
            <a:endParaRPr lang="en-US" dirty="0"/>
          </a:p>
        </p:txBody>
      </p:sp>
      <p:sp>
        <p:nvSpPr>
          <p:cNvPr id="12" name="TextBox 11"/>
          <p:cNvSpPr txBox="1"/>
          <p:nvPr/>
        </p:nvSpPr>
        <p:spPr>
          <a:xfrm>
            <a:off x="4648200" y="1295400"/>
            <a:ext cx="533400" cy="646331"/>
          </a:xfrm>
          <a:prstGeom prst="rect">
            <a:avLst/>
          </a:prstGeom>
          <a:noFill/>
          <a:ln>
            <a:solidFill>
              <a:srgbClr val="FF0000"/>
            </a:solidFill>
          </a:ln>
        </p:spPr>
        <p:txBody>
          <a:bodyPr wrap="square" rtlCol="0">
            <a:spAutoFit/>
          </a:bodyPr>
          <a:lstStyle/>
          <a:p>
            <a:r>
              <a:rPr lang="en-US" sz="3600" dirty="0"/>
              <a:t>K</a:t>
            </a:r>
            <a:endParaRPr lang="en-US" dirty="0"/>
          </a:p>
        </p:txBody>
      </p:sp>
      <p:sp>
        <p:nvSpPr>
          <p:cNvPr id="13" name="TextBox 12"/>
          <p:cNvSpPr txBox="1"/>
          <p:nvPr/>
        </p:nvSpPr>
        <p:spPr>
          <a:xfrm>
            <a:off x="5181600" y="1295400"/>
            <a:ext cx="533400" cy="646331"/>
          </a:xfrm>
          <a:prstGeom prst="rect">
            <a:avLst/>
          </a:prstGeom>
          <a:noFill/>
          <a:ln>
            <a:solidFill>
              <a:srgbClr val="FF0000"/>
            </a:solidFill>
          </a:ln>
        </p:spPr>
        <p:txBody>
          <a:bodyPr wrap="square" rtlCol="0">
            <a:spAutoFit/>
          </a:bodyPr>
          <a:lstStyle/>
          <a:p>
            <a:r>
              <a:rPr lang="en-US" sz="3600" dirty="0"/>
              <a:t>E</a:t>
            </a:r>
            <a:endParaRPr lang="en-US" dirty="0"/>
          </a:p>
        </p:txBody>
      </p:sp>
      <p:sp>
        <p:nvSpPr>
          <p:cNvPr id="14" name="TextBox 13"/>
          <p:cNvSpPr txBox="1"/>
          <p:nvPr/>
        </p:nvSpPr>
        <p:spPr>
          <a:xfrm>
            <a:off x="5715000" y="1295400"/>
            <a:ext cx="533400" cy="646331"/>
          </a:xfrm>
          <a:prstGeom prst="rect">
            <a:avLst/>
          </a:prstGeom>
          <a:noFill/>
          <a:ln>
            <a:solidFill>
              <a:srgbClr val="FF0000"/>
            </a:solidFill>
          </a:ln>
        </p:spPr>
        <p:txBody>
          <a:bodyPr wrap="square" rtlCol="0">
            <a:spAutoFit/>
          </a:bodyPr>
          <a:lstStyle/>
          <a:p>
            <a:r>
              <a:rPr lang="en-US" sz="3600" dirty="0"/>
              <a:t>C</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4876800" y="2438400"/>
            <a:ext cx="3183764" cy="4238625"/>
          </a:xfrm>
          <a:prstGeom prst="rect">
            <a:avLst/>
          </a:prstGeom>
          <a:noFill/>
          <a:ln w="9525">
            <a:noFill/>
            <a:miter lim="800000"/>
            <a:headEnd/>
            <a:tailEnd/>
          </a:ln>
        </p:spPr>
      </p:pic>
      <p:sp>
        <p:nvSpPr>
          <p:cNvPr id="16" name="TextBox 15"/>
          <p:cNvSpPr txBox="1"/>
          <p:nvPr/>
        </p:nvSpPr>
        <p:spPr>
          <a:xfrm>
            <a:off x="1981200" y="12954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0"/>
            <a:ext cx="8229600" cy="1143000"/>
          </a:xfrm>
        </p:spPr>
        <p:txBody>
          <a:bodyPr/>
          <a:lstStyle/>
          <a:p>
            <a:r>
              <a:rPr lang="en-US" dirty="0" smtClean="0"/>
              <a:t>Ex1 continued</a:t>
            </a:r>
            <a:endParaRPr lang="en-US" dirty="0"/>
          </a:p>
        </p:txBody>
      </p:sp>
      <p:sp>
        <p:nvSpPr>
          <p:cNvPr id="4" name="TextBox 3"/>
          <p:cNvSpPr txBox="1"/>
          <p:nvPr/>
        </p:nvSpPr>
        <p:spPr>
          <a:xfrm>
            <a:off x="6248400" y="1295400"/>
            <a:ext cx="533400" cy="646331"/>
          </a:xfrm>
          <a:prstGeom prst="rect">
            <a:avLst/>
          </a:prstGeom>
          <a:noFill/>
          <a:ln>
            <a:solidFill>
              <a:srgbClr val="FF0000"/>
            </a:solidFill>
          </a:ln>
        </p:spPr>
        <p:txBody>
          <a:bodyPr wrap="square" rtlCol="0">
            <a:spAutoFit/>
          </a:bodyPr>
          <a:lstStyle/>
          <a:p>
            <a:r>
              <a:rPr lang="en-US" sz="3600" dirty="0" smtClean="0"/>
              <a:t>A</a:t>
            </a:r>
            <a:endParaRPr lang="en-US" dirty="0"/>
          </a:p>
        </p:txBody>
      </p:sp>
      <p:sp>
        <p:nvSpPr>
          <p:cNvPr id="5" name="TextBox 4"/>
          <p:cNvSpPr txBox="1"/>
          <p:nvPr/>
        </p:nvSpPr>
        <p:spPr>
          <a:xfrm>
            <a:off x="2514600" y="1295400"/>
            <a:ext cx="533400" cy="646331"/>
          </a:xfrm>
          <a:prstGeom prst="rect">
            <a:avLst/>
          </a:prstGeom>
          <a:noFill/>
          <a:ln>
            <a:solidFill>
              <a:srgbClr val="FF0000"/>
            </a:solidFill>
          </a:ln>
        </p:spPr>
        <p:txBody>
          <a:bodyPr wrap="square" rtlCol="0">
            <a:spAutoFit/>
          </a:bodyPr>
          <a:lstStyle/>
          <a:p>
            <a:r>
              <a:rPr lang="en-US" sz="3600" dirty="0"/>
              <a:t>S</a:t>
            </a:r>
            <a:endParaRPr lang="en-US" dirty="0"/>
          </a:p>
        </p:txBody>
      </p:sp>
      <p:sp>
        <p:nvSpPr>
          <p:cNvPr id="6" name="TextBox 5"/>
          <p:cNvSpPr txBox="1"/>
          <p:nvPr/>
        </p:nvSpPr>
        <p:spPr>
          <a:xfrm>
            <a:off x="3048000" y="1295400"/>
            <a:ext cx="533400" cy="646331"/>
          </a:xfrm>
          <a:prstGeom prst="rect">
            <a:avLst/>
          </a:prstGeom>
          <a:noFill/>
          <a:ln>
            <a:solidFill>
              <a:srgbClr val="FF0000"/>
            </a:solidFill>
          </a:ln>
        </p:spPr>
        <p:txBody>
          <a:bodyPr wrap="square" rtlCol="0">
            <a:spAutoFit/>
          </a:bodyPr>
          <a:lstStyle/>
          <a:p>
            <a:r>
              <a:rPr lang="en-US" sz="3600" dirty="0"/>
              <a:t>P</a:t>
            </a:r>
            <a:endParaRPr lang="en-US" dirty="0"/>
          </a:p>
        </p:txBody>
      </p:sp>
      <p:sp>
        <p:nvSpPr>
          <p:cNvPr id="7" name="TextBox 6"/>
          <p:cNvSpPr txBox="1"/>
          <p:nvPr/>
        </p:nvSpPr>
        <p:spPr>
          <a:xfrm>
            <a:off x="3581400" y="1295400"/>
            <a:ext cx="533400" cy="646331"/>
          </a:xfrm>
          <a:prstGeom prst="rect">
            <a:avLst/>
          </a:prstGeom>
          <a:noFill/>
          <a:ln>
            <a:solidFill>
              <a:srgbClr val="FF0000"/>
            </a:solidFill>
          </a:ln>
        </p:spPr>
        <p:txBody>
          <a:bodyPr wrap="square" rtlCol="0">
            <a:spAutoFit/>
          </a:bodyPr>
          <a:lstStyle/>
          <a:p>
            <a:r>
              <a:rPr lang="en-US" sz="3600" dirty="0"/>
              <a:t>M</a:t>
            </a:r>
            <a:endParaRPr lang="en-US" dirty="0"/>
          </a:p>
        </p:txBody>
      </p:sp>
      <p:sp>
        <p:nvSpPr>
          <p:cNvPr id="8" name="TextBox 7"/>
          <p:cNvSpPr txBox="1"/>
          <p:nvPr/>
        </p:nvSpPr>
        <p:spPr>
          <a:xfrm>
            <a:off x="4114800" y="1295400"/>
            <a:ext cx="533400" cy="646331"/>
          </a:xfrm>
          <a:prstGeom prst="rect">
            <a:avLst/>
          </a:prstGeom>
          <a:noFill/>
          <a:ln>
            <a:solidFill>
              <a:srgbClr val="FF0000"/>
            </a:solidFill>
          </a:ln>
        </p:spPr>
        <p:txBody>
          <a:bodyPr wrap="square" rtlCol="0">
            <a:spAutoFit/>
          </a:bodyPr>
          <a:lstStyle/>
          <a:p>
            <a:r>
              <a:rPr lang="en-US" sz="3600" dirty="0"/>
              <a:t>L</a:t>
            </a:r>
            <a:endParaRPr lang="en-US" dirty="0"/>
          </a:p>
        </p:txBody>
      </p:sp>
      <p:sp>
        <p:nvSpPr>
          <p:cNvPr id="9" name="TextBox 8"/>
          <p:cNvSpPr txBox="1"/>
          <p:nvPr/>
        </p:nvSpPr>
        <p:spPr>
          <a:xfrm>
            <a:off x="4648200" y="1295400"/>
            <a:ext cx="533400" cy="646331"/>
          </a:xfrm>
          <a:prstGeom prst="rect">
            <a:avLst/>
          </a:prstGeom>
          <a:noFill/>
          <a:ln>
            <a:solidFill>
              <a:srgbClr val="FF0000"/>
            </a:solidFill>
          </a:ln>
        </p:spPr>
        <p:txBody>
          <a:bodyPr wrap="square" rtlCol="0">
            <a:spAutoFit/>
          </a:bodyPr>
          <a:lstStyle/>
          <a:p>
            <a:r>
              <a:rPr lang="en-US" sz="3600" dirty="0"/>
              <a:t>K</a:t>
            </a:r>
            <a:endParaRPr lang="en-US" dirty="0"/>
          </a:p>
        </p:txBody>
      </p:sp>
      <p:sp>
        <p:nvSpPr>
          <p:cNvPr id="10" name="TextBox 9"/>
          <p:cNvSpPr txBox="1"/>
          <p:nvPr/>
        </p:nvSpPr>
        <p:spPr>
          <a:xfrm>
            <a:off x="5181600" y="1295400"/>
            <a:ext cx="533400" cy="646331"/>
          </a:xfrm>
          <a:prstGeom prst="rect">
            <a:avLst/>
          </a:prstGeom>
          <a:noFill/>
          <a:ln>
            <a:solidFill>
              <a:srgbClr val="FF0000"/>
            </a:solidFill>
          </a:ln>
        </p:spPr>
        <p:txBody>
          <a:bodyPr wrap="square" rtlCol="0">
            <a:spAutoFit/>
          </a:bodyPr>
          <a:lstStyle/>
          <a:p>
            <a:r>
              <a:rPr lang="en-US" sz="3600" dirty="0"/>
              <a:t>E</a:t>
            </a:r>
            <a:endParaRPr lang="en-US" dirty="0"/>
          </a:p>
        </p:txBody>
      </p:sp>
      <p:sp>
        <p:nvSpPr>
          <p:cNvPr id="11" name="TextBox 10"/>
          <p:cNvSpPr txBox="1"/>
          <p:nvPr/>
        </p:nvSpPr>
        <p:spPr>
          <a:xfrm>
            <a:off x="5715000" y="1295400"/>
            <a:ext cx="533400" cy="646331"/>
          </a:xfrm>
          <a:prstGeom prst="rect">
            <a:avLst/>
          </a:prstGeom>
          <a:noFill/>
          <a:ln>
            <a:solidFill>
              <a:srgbClr val="FF0000"/>
            </a:solidFill>
          </a:ln>
        </p:spPr>
        <p:txBody>
          <a:bodyPr wrap="square" rtlCol="0">
            <a:spAutoFit/>
          </a:bodyPr>
          <a:lstStyle/>
          <a:p>
            <a:r>
              <a:rPr lang="en-US" sz="3600" dirty="0"/>
              <a:t>C</a:t>
            </a:r>
            <a:endParaRPr lang="en-US" dirty="0"/>
          </a:p>
        </p:txBody>
      </p:sp>
      <p:sp>
        <p:nvSpPr>
          <p:cNvPr id="12" name="TextBox 11"/>
          <p:cNvSpPr txBox="1"/>
          <p:nvPr/>
        </p:nvSpPr>
        <p:spPr>
          <a:xfrm>
            <a:off x="1981200" y="1295400"/>
            <a:ext cx="533400" cy="646331"/>
          </a:xfrm>
          <a:prstGeom prst="rect">
            <a:avLst/>
          </a:prstGeom>
          <a:noFill/>
          <a:ln>
            <a:solidFill>
              <a:srgbClr val="FF0000"/>
            </a:solidFill>
          </a:ln>
        </p:spPr>
        <p:txBody>
          <a:bodyPr wrap="square" rtlCol="0">
            <a:spAutoFit/>
          </a:bodyPr>
          <a:lstStyle/>
          <a:p>
            <a:r>
              <a:rPr lang="en-US" sz="3600" dirty="0"/>
              <a:t>-</a:t>
            </a:r>
            <a:endParaRPr lang="en-US" dirty="0"/>
          </a:p>
        </p:txBody>
      </p:sp>
      <p:pic>
        <p:nvPicPr>
          <p:cNvPr id="13" name="Picture 2"/>
          <p:cNvPicPr>
            <a:picLocks noChangeAspect="1" noChangeArrowheads="1"/>
          </p:cNvPicPr>
          <p:nvPr/>
        </p:nvPicPr>
        <p:blipFill>
          <a:blip r:embed="rId2" cstate="print"/>
          <a:srcRect/>
          <a:stretch>
            <a:fillRect/>
          </a:stretch>
        </p:blipFill>
        <p:spPr bwMode="auto">
          <a:xfrm>
            <a:off x="381000" y="2438400"/>
            <a:ext cx="3183764" cy="4238625"/>
          </a:xfrm>
          <a:prstGeom prst="rect">
            <a:avLst/>
          </a:prstGeom>
          <a:noFill/>
          <a:ln w="9525">
            <a:noFill/>
            <a:miter lim="800000"/>
            <a:headEnd/>
            <a:tailEnd/>
          </a:ln>
        </p:spPr>
      </p:pic>
      <p:pic>
        <p:nvPicPr>
          <p:cNvPr id="11266" name="Picture 2"/>
          <p:cNvPicPr>
            <a:picLocks noChangeAspect="1" noChangeArrowheads="1"/>
          </p:cNvPicPr>
          <p:nvPr/>
        </p:nvPicPr>
        <p:blipFill>
          <a:blip r:embed="rId3" cstate="print"/>
          <a:srcRect/>
          <a:stretch>
            <a:fillRect/>
          </a:stretch>
        </p:blipFill>
        <p:spPr bwMode="auto">
          <a:xfrm>
            <a:off x="5181600" y="2438400"/>
            <a:ext cx="3121721" cy="4143375"/>
          </a:xfrm>
          <a:prstGeom prst="rect">
            <a:avLst/>
          </a:prstGeom>
          <a:noFill/>
          <a:ln w="9525">
            <a:noFill/>
            <a:miter lim="800000"/>
            <a:headEnd/>
            <a:tailEnd/>
          </a:ln>
        </p:spPr>
      </p:pic>
      <p:cxnSp>
        <p:nvCxnSpPr>
          <p:cNvPr id="15" name="Straight Arrow Connector 14"/>
          <p:cNvCxnSpPr/>
          <p:nvPr/>
        </p:nvCxnSpPr>
        <p:spPr>
          <a:xfrm>
            <a:off x="3657600" y="4114800"/>
            <a:ext cx="11430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57200" y="2438400"/>
            <a:ext cx="3121721" cy="4143375"/>
          </a:xfrm>
          <a:prstGeom prst="rect">
            <a:avLst/>
          </a:prstGeom>
          <a:noFill/>
          <a:ln w="9525">
            <a:noFill/>
            <a:miter lim="800000"/>
            <a:headEnd/>
            <a:tailEnd/>
          </a:ln>
        </p:spPr>
      </p:pic>
      <p:sp>
        <p:nvSpPr>
          <p:cNvPr id="2" name="Title 1"/>
          <p:cNvSpPr>
            <a:spLocks noGrp="1"/>
          </p:cNvSpPr>
          <p:nvPr>
            <p:ph type="title"/>
          </p:nvPr>
        </p:nvSpPr>
        <p:spPr>
          <a:xfrm>
            <a:off x="914400" y="0"/>
            <a:ext cx="8229600" cy="1143000"/>
          </a:xfrm>
        </p:spPr>
        <p:txBody>
          <a:bodyPr/>
          <a:lstStyle/>
          <a:p>
            <a:r>
              <a:rPr lang="en-US" dirty="0" smtClean="0"/>
              <a:t>Ex1 continued</a:t>
            </a:r>
            <a:endParaRPr lang="en-US" dirty="0"/>
          </a:p>
        </p:txBody>
      </p:sp>
      <p:sp>
        <p:nvSpPr>
          <p:cNvPr id="3" name="Content Placeholder 2"/>
          <p:cNvSpPr>
            <a:spLocks noGrp="1"/>
          </p:cNvSpPr>
          <p:nvPr>
            <p:ph idx="1"/>
          </p:nvPr>
        </p:nvSpPr>
        <p:spPr/>
        <p:txBody>
          <a:bodyPr/>
          <a:lstStyle/>
          <a:p>
            <a:r>
              <a:rPr lang="en-US" dirty="0" smtClean="0"/>
              <a:t>Only the item X remains in heap so resulting array is sorted</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3048000" y="2362200"/>
            <a:ext cx="5867400" cy="1371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smtClean="0"/>
              <a:t>The same procedure from example 1 can be used for a max heap. Nothing really different just the direction of the sorting to the array.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a:t>
            </a:r>
            <a:endParaRPr lang="en-US" dirty="0"/>
          </a:p>
        </p:txBody>
      </p:sp>
      <p:sp>
        <p:nvSpPr>
          <p:cNvPr id="3" name="Content Placeholder 2"/>
          <p:cNvSpPr>
            <a:spLocks noGrp="1"/>
          </p:cNvSpPr>
          <p:nvPr>
            <p:ph idx="1"/>
          </p:nvPr>
        </p:nvSpPr>
        <p:spPr/>
        <p:txBody>
          <a:bodyPr/>
          <a:lstStyle/>
          <a:p>
            <a:r>
              <a:rPr lang="en-US" dirty="0" smtClean="0"/>
              <a:t>Best Case: O(n)</a:t>
            </a:r>
          </a:p>
          <a:p>
            <a:pPr lvl="1"/>
            <a:r>
              <a:rPr lang="en-US" dirty="0" smtClean="0"/>
              <a:t>If all elements are equal building the heap takes O(n). Because removing and adding take O(n).</a:t>
            </a:r>
          </a:p>
          <a:p>
            <a:r>
              <a:rPr lang="en-US" dirty="0" smtClean="0"/>
              <a:t>Average Case: O(n*</a:t>
            </a:r>
            <a:r>
              <a:rPr lang="en-US" dirty="0" err="1" smtClean="0"/>
              <a:t>logn</a:t>
            </a:r>
            <a:r>
              <a:rPr lang="en-US" dirty="0" smtClean="0"/>
              <a:t>)</a:t>
            </a:r>
          </a:p>
          <a:p>
            <a:r>
              <a:rPr lang="en-US" dirty="0" smtClean="0"/>
              <a:t>Worst Case: O(n*</a:t>
            </a:r>
            <a:r>
              <a:rPr lang="en-US" dirty="0" err="1" smtClean="0"/>
              <a:t>logn</a:t>
            </a:r>
            <a:r>
              <a:rPr lang="en-US" dirty="0" smtClean="0"/>
              <a:t>)</a:t>
            </a:r>
          </a:p>
          <a:p>
            <a:pPr lvl="1"/>
            <a:r>
              <a:rPr lang="en-US" dirty="0" smtClean="0"/>
              <a:t>Because basic heap operation of </a:t>
            </a:r>
            <a:r>
              <a:rPr lang="en-US" dirty="0" err="1" smtClean="0"/>
              <a:t>H</a:t>
            </a:r>
            <a:r>
              <a:rPr lang="en-US" dirty="0" err="1" smtClean="0"/>
              <a:t>eapify</a:t>
            </a:r>
            <a:r>
              <a:rPr lang="en-US" dirty="0" smtClean="0"/>
              <a:t> runs in O(</a:t>
            </a:r>
            <a:r>
              <a:rPr lang="en-US" dirty="0" err="1" smtClean="0"/>
              <a:t>logn</a:t>
            </a:r>
            <a:r>
              <a:rPr lang="en-US" dirty="0" smtClean="0"/>
              <a:t>) because it has O(</a:t>
            </a:r>
            <a:r>
              <a:rPr lang="en-US" dirty="0" err="1" smtClean="0"/>
              <a:t>logn</a:t>
            </a:r>
            <a:r>
              <a:rPr lang="en-US" dirty="0" smtClean="0"/>
              <a:t>) levels. Need to apply </a:t>
            </a:r>
            <a:r>
              <a:rPr lang="en-US" dirty="0" err="1" smtClean="0"/>
              <a:t>Heapify</a:t>
            </a:r>
            <a:r>
              <a:rPr lang="en-US" dirty="0" smtClean="0"/>
              <a:t> N/2 times, so it takes O(</a:t>
            </a:r>
            <a:r>
              <a:rPr lang="en-US" dirty="0" err="1" smtClean="0"/>
              <a:t>nlogn</a:t>
            </a:r>
            <a:r>
              <a:rPr lang="en-US" dirty="0" smtClean="0"/>
              <a:t>) to extract each of the elements.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cases</a:t>
            </a:r>
            <a:endParaRPr lang="en-US" dirty="0"/>
          </a:p>
        </p:txBody>
      </p:sp>
      <p:sp>
        <p:nvSpPr>
          <p:cNvPr id="3" name="Content Placeholder 2"/>
          <p:cNvSpPr>
            <a:spLocks noGrp="1"/>
          </p:cNvSpPr>
          <p:nvPr>
            <p:ph idx="1"/>
          </p:nvPr>
        </p:nvSpPr>
        <p:spPr/>
        <p:txBody>
          <a:bodyPr/>
          <a:lstStyle/>
          <a:p>
            <a:r>
              <a:rPr lang="en-US" dirty="0" smtClean="0"/>
              <a:t>More efficient: </a:t>
            </a:r>
          </a:p>
          <a:p>
            <a:pPr lvl="1"/>
            <a:r>
              <a:rPr lang="en-US" dirty="0" smtClean="0"/>
              <a:t>If the input is already sorted to some degree then it can come close to O(n) </a:t>
            </a:r>
            <a:r>
              <a:rPr lang="en-US" dirty="0" err="1" smtClean="0"/>
              <a:t>effciency</a:t>
            </a:r>
            <a:r>
              <a:rPr lang="en-US" dirty="0" smtClean="0"/>
              <a:t>.</a:t>
            </a:r>
          </a:p>
          <a:p>
            <a:pPr lvl="1"/>
            <a:r>
              <a:rPr lang="en-US" dirty="0" smtClean="0"/>
              <a:t>Using only one comparison in each </a:t>
            </a:r>
            <a:r>
              <a:rPr lang="en-US" dirty="0" err="1" smtClean="0"/>
              <a:t>siftup</a:t>
            </a:r>
            <a:r>
              <a:rPr lang="en-US" dirty="0" smtClean="0"/>
              <a:t> run which must be followed by a </a:t>
            </a:r>
            <a:r>
              <a:rPr lang="en-US" dirty="0" err="1" smtClean="0"/>
              <a:t>siftdown</a:t>
            </a:r>
            <a:r>
              <a:rPr lang="en-US" dirty="0" smtClean="0"/>
              <a:t> for each child</a:t>
            </a:r>
          </a:p>
          <a:p>
            <a:r>
              <a:rPr lang="en-US" dirty="0" smtClean="0"/>
              <a:t>Less efficient</a:t>
            </a:r>
          </a:p>
          <a:p>
            <a:pPr lvl="1"/>
            <a:r>
              <a:rPr lang="en-US" dirty="0" smtClean="0"/>
              <a:t>Since the worst case is also the average case, then there can only be more efficient.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a:t>
            </a:r>
            <a:r>
              <a:rPr lang="en-US" dirty="0" err="1" smtClean="0"/>
              <a:t>Heapsort</a:t>
            </a:r>
            <a:r>
              <a:rPr lang="en-US" dirty="0" smtClean="0"/>
              <a:t> algorithm depends on a Binary Heap, either Min or Max could work.</a:t>
            </a:r>
          </a:p>
          <a:p>
            <a:pPr lvl="1"/>
            <a:r>
              <a:rPr lang="en-US" dirty="0" smtClean="0"/>
              <a:t>It must be put into a binary tree and then shifted to become a heap, so that a root removal can be used to sort the array.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runtime</a:t>
            </a:r>
            <a:endParaRPr lang="en-US" dirty="0"/>
          </a:p>
        </p:txBody>
      </p:sp>
      <p:sp>
        <p:nvSpPr>
          <p:cNvPr id="3" name="Content Placeholder 2"/>
          <p:cNvSpPr>
            <a:spLocks noGrp="1"/>
          </p:cNvSpPr>
          <p:nvPr>
            <p:ph idx="1"/>
          </p:nvPr>
        </p:nvSpPr>
        <p:spPr/>
        <p:txBody>
          <a:bodyPr/>
          <a:lstStyle/>
          <a:p>
            <a:r>
              <a:rPr lang="en-US" dirty="0" smtClean="0"/>
              <a:t>It can run In-Place, but it is not a stable sort because when dealing with the heap equal keys may be changed around in order to result in a sorted array.</a:t>
            </a:r>
          </a:p>
          <a:p>
            <a:r>
              <a:rPr lang="en-US" dirty="0" smtClean="0"/>
              <a:t>The array can be split into two parts the heap and the sorted array. Insertion and root deletion is used to perform the sorting, but the cost is only in the extraction.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 algorithm work?</a:t>
            </a:r>
            <a:endParaRPr lang="en-US" dirty="0"/>
          </a:p>
        </p:txBody>
      </p:sp>
      <p:sp>
        <p:nvSpPr>
          <p:cNvPr id="3" name="Content Placeholder 2"/>
          <p:cNvSpPr>
            <a:spLocks noGrp="1"/>
          </p:cNvSpPr>
          <p:nvPr>
            <p:ph idx="1"/>
          </p:nvPr>
        </p:nvSpPr>
        <p:spPr/>
        <p:txBody>
          <a:bodyPr>
            <a:normAutofit lnSpcReduction="10000"/>
          </a:bodyPr>
          <a:lstStyle/>
          <a:p>
            <a:r>
              <a:rPr lang="en-US" dirty="0" smtClean="0"/>
              <a:t>2 step algorithm</a:t>
            </a:r>
          </a:p>
          <a:p>
            <a:pPr lvl="1"/>
            <a:r>
              <a:rPr lang="en-US" dirty="0" smtClean="0"/>
              <a:t>1</a:t>
            </a:r>
            <a:r>
              <a:rPr lang="en-US" baseline="30000" dirty="0" smtClean="0"/>
              <a:t>st</a:t>
            </a:r>
            <a:r>
              <a:rPr lang="en-US" dirty="0" smtClean="0"/>
              <a:t> step</a:t>
            </a:r>
          </a:p>
          <a:p>
            <a:pPr lvl="2"/>
            <a:r>
              <a:rPr lang="en-US" dirty="0" smtClean="0"/>
              <a:t>Build heap out of the data</a:t>
            </a:r>
          </a:p>
          <a:p>
            <a:pPr lvl="1"/>
            <a:r>
              <a:rPr lang="en-US" dirty="0" smtClean="0"/>
              <a:t>2</a:t>
            </a:r>
            <a:r>
              <a:rPr lang="en-US" baseline="30000" dirty="0" smtClean="0"/>
              <a:t>nd</a:t>
            </a:r>
            <a:r>
              <a:rPr lang="en-US" dirty="0" smtClean="0"/>
              <a:t> step</a:t>
            </a:r>
          </a:p>
          <a:p>
            <a:pPr lvl="2"/>
            <a:r>
              <a:rPr lang="en-US" dirty="0" smtClean="0"/>
              <a:t>Remove the largest element of the heap. </a:t>
            </a:r>
          </a:p>
          <a:p>
            <a:pPr lvl="2"/>
            <a:r>
              <a:rPr lang="en-US" dirty="0" smtClean="0"/>
              <a:t>Insert the removed element into the sorted array (the first element removed would be position 0 of the array). </a:t>
            </a:r>
            <a:endParaRPr lang="en-US" dirty="0" smtClean="0"/>
          </a:p>
          <a:p>
            <a:pPr lvl="2"/>
            <a:r>
              <a:rPr lang="en-US" dirty="0" smtClean="0"/>
              <a:t>Reconstruct the heap and remove the next largest item, and insert it into the array. </a:t>
            </a:r>
          </a:p>
          <a:p>
            <a:pPr lvl="2"/>
            <a:r>
              <a:rPr lang="en-US" dirty="0" smtClean="0"/>
              <a:t>This continues until all objects are removed from the heap, and so the array will be sorted. (depending on min heap or max heap the direction of the sorted elements can vary.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 "An intuitive Understanding of </a:t>
            </a:r>
            <a:r>
              <a:rPr lang="en-US" dirty="0" err="1" smtClean="0"/>
              <a:t>Heapsort</a:t>
            </a:r>
            <a:r>
              <a:rPr lang="en-US" dirty="0" smtClean="0"/>
              <a:t>." </a:t>
            </a:r>
            <a:r>
              <a:rPr lang="en-US" i="1" dirty="0" smtClean="0"/>
              <a:t>Stack Overflow</a:t>
            </a:r>
            <a:r>
              <a:rPr lang="en-US" dirty="0" smtClean="0"/>
              <a:t>. </a:t>
            </a:r>
            <a:r>
              <a:rPr lang="en-US" dirty="0" err="1" smtClean="0"/>
              <a:t>N.p</a:t>
            </a:r>
            <a:r>
              <a:rPr lang="en-US" dirty="0" smtClean="0"/>
              <a:t>., </a:t>
            </a:r>
            <a:r>
              <a:rPr lang="en-US" dirty="0" err="1" smtClean="0"/>
              <a:t>n.d</a:t>
            </a:r>
            <a:r>
              <a:rPr lang="en-US" dirty="0" smtClean="0"/>
              <a:t>. Web. 14 Aug 2012. &lt;http://stackoverflow.com/questions/8938375/an-intuitive-understanding-of-heapsort</a:t>
            </a:r>
            <a:r>
              <a:rPr lang="en-US" dirty="0" smtClean="0"/>
              <a:t>&gt;.</a:t>
            </a:r>
          </a:p>
          <a:p>
            <a:r>
              <a:rPr lang="en-US" dirty="0" smtClean="0"/>
              <a:t>Carlson, David. "Software Design Using C ." </a:t>
            </a:r>
            <a:r>
              <a:rPr lang="en-US" i="1" dirty="0" smtClean="0"/>
              <a:t>Computing and Information Science Department</a:t>
            </a:r>
            <a:r>
              <a:rPr lang="en-US" dirty="0" smtClean="0"/>
              <a:t>. </a:t>
            </a:r>
            <a:r>
              <a:rPr lang="en-US" dirty="0" err="1" smtClean="0"/>
              <a:t>N.p</a:t>
            </a:r>
            <a:r>
              <a:rPr lang="en-US" dirty="0" smtClean="0"/>
              <a:t>., June 30, 2012. Web. 14 Aug 2012. &lt;http://cis.stvincent.edu/html/contactUs/index.html&gt;.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010400" cy="1143000"/>
          </a:xfrm>
        </p:spPr>
        <p:txBody>
          <a:bodyPr/>
          <a:lstStyle/>
          <a:p>
            <a:r>
              <a:rPr lang="en-US" dirty="0" smtClean="0"/>
              <a:t>Example 1:</a:t>
            </a:r>
            <a:endParaRPr lang="en-US" dirty="0"/>
          </a:p>
        </p:txBody>
      </p:sp>
      <p:sp>
        <p:nvSpPr>
          <p:cNvPr id="3" name="Content Placeholder 2"/>
          <p:cNvSpPr>
            <a:spLocks noGrp="1"/>
          </p:cNvSpPr>
          <p:nvPr>
            <p:ph idx="1"/>
          </p:nvPr>
        </p:nvSpPr>
        <p:spPr>
          <a:xfrm>
            <a:off x="457200" y="1295400"/>
            <a:ext cx="8229600" cy="4389120"/>
          </a:xfrm>
        </p:spPr>
        <p:txBody>
          <a:bodyPr/>
          <a:lstStyle/>
          <a:p>
            <a:r>
              <a:rPr lang="en-US" dirty="0" smtClean="0"/>
              <a:t>From the following array we will build a heap.</a:t>
            </a:r>
          </a:p>
          <a:p>
            <a:endParaRPr lang="en-US" dirty="0" smtClean="0"/>
          </a:p>
          <a:p>
            <a:endParaRPr lang="en-US" dirty="0" smtClean="0"/>
          </a:p>
          <a:p>
            <a:r>
              <a:rPr lang="en-US" dirty="0" smtClean="0"/>
              <a:t>The following is a binary tree of the data.</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685800" y="1752600"/>
            <a:ext cx="7858125" cy="952500"/>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2667000" y="3352799"/>
            <a:ext cx="2590800" cy="327968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2971800"/>
            <a:ext cx="2656702" cy="34290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486400" y="2819400"/>
            <a:ext cx="2693183" cy="3512163"/>
          </a:xfrm>
          <a:prstGeom prst="rect">
            <a:avLst/>
          </a:prstGeom>
          <a:noFill/>
          <a:ln w="9525">
            <a:noFill/>
            <a:miter lim="800000"/>
            <a:headEnd/>
            <a:tailEnd/>
          </a:ln>
        </p:spPr>
      </p:pic>
      <p:sp>
        <p:nvSpPr>
          <p:cNvPr id="2" name="Title 1"/>
          <p:cNvSpPr>
            <a:spLocks noGrp="1"/>
          </p:cNvSpPr>
          <p:nvPr>
            <p:ph type="title"/>
          </p:nvPr>
        </p:nvSpPr>
        <p:spPr>
          <a:xfrm>
            <a:off x="914400" y="0"/>
            <a:ext cx="8229600" cy="1143000"/>
          </a:xfrm>
        </p:spPr>
        <p:txBody>
          <a:bodyPr/>
          <a:lstStyle/>
          <a:p>
            <a:r>
              <a:rPr lang="en-US" dirty="0" smtClean="0"/>
              <a:t>Ex1 continued</a:t>
            </a:r>
            <a:endParaRPr lang="en-US" dirty="0"/>
          </a:p>
        </p:txBody>
      </p:sp>
      <p:sp>
        <p:nvSpPr>
          <p:cNvPr id="3" name="Content Placeholder 2"/>
          <p:cNvSpPr>
            <a:spLocks noGrp="1"/>
          </p:cNvSpPr>
          <p:nvPr>
            <p:ph idx="1"/>
          </p:nvPr>
        </p:nvSpPr>
        <p:spPr>
          <a:xfrm>
            <a:off x="381000" y="1066800"/>
            <a:ext cx="8229600" cy="4389120"/>
          </a:xfrm>
        </p:spPr>
        <p:txBody>
          <a:bodyPr/>
          <a:lstStyle/>
          <a:p>
            <a:r>
              <a:rPr lang="en-US" dirty="0" smtClean="0"/>
              <a:t>Applying a down filter method to get the tree to a smallest value to largest to get a heap, in this case min heap. (from top to bottom with the smallest as the root)</a:t>
            </a:r>
            <a:endParaRPr lang="en-US" dirty="0"/>
          </a:p>
        </p:txBody>
      </p:sp>
      <p:cxnSp>
        <p:nvCxnSpPr>
          <p:cNvPr id="6" name="Straight Arrow Connector 5"/>
          <p:cNvCxnSpPr/>
          <p:nvPr/>
        </p:nvCxnSpPr>
        <p:spPr>
          <a:xfrm>
            <a:off x="3505200" y="4114800"/>
            <a:ext cx="9144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5562600" y="2895600"/>
            <a:ext cx="2834293" cy="373380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28600" y="2895600"/>
            <a:ext cx="2738718" cy="3581400"/>
          </a:xfrm>
          <a:prstGeom prst="rect">
            <a:avLst/>
          </a:prstGeom>
          <a:noFill/>
          <a:ln w="9525">
            <a:noFill/>
            <a:miter lim="800000"/>
            <a:headEnd/>
            <a:tailEnd/>
          </a:ln>
        </p:spPr>
      </p:pic>
      <p:sp>
        <p:nvSpPr>
          <p:cNvPr id="2" name="Title 1"/>
          <p:cNvSpPr>
            <a:spLocks noGrp="1"/>
          </p:cNvSpPr>
          <p:nvPr>
            <p:ph type="title"/>
          </p:nvPr>
        </p:nvSpPr>
        <p:spPr>
          <a:xfrm>
            <a:off x="914400" y="0"/>
            <a:ext cx="8229600" cy="1143000"/>
          </a:xfrm>
        </p:spPr>
        <p:txBody>
          <a:bodyPr/>
          <a:lstStyle/>
          <a:p>
            <a:r>
              <a:rPr lang="en-US" dirty="0" smtClean="0"/>
              <a:t>Ex1 continued</a:t>
            </a:r>
            <a:endParaRPr lang="en-US" dirty="0"/>
          </a:p>
        </p:txBody>
      </p:sp>
      <p:sp>
        <p:nvSpPr>
          <p:cNvPr id="3" name="Content Placeholder 2"/>
          <p:cNvSpPr>
            <a:spLocks noGrp="1"/>
          </p:cNvSpPr>
          <p:nvPr>
            <p:ph idx="1"/>
          </p:nvPr>
        </p:nvSpPr>
        <p:spPr>
          <a:xfrm>
            <a:off x="228600" y="1905000"/>
            <a:ext cx="8458200" cy="4389120"/>
          </a:xfrm>
        </p:spPr>
        <p:txBody>
          <a:bodyPr/>
          <a:lstStyle/>
          <a:p>
            <a:r>
              <a:rPr lang="en-US" dirty="0" smtClean="0"/>
              <a:t>We now have a heap. (min heap pointed to by the arrow)</a:t>
            </a:r>
            <a:endParaRPr lang="en-US" dirty="0"/>
          </a:p>
        </p:txBody>
      </p:sp>
      <p:cxnSp>
        <p:nvCxnSpPr>
          <p:cNvPr id="6" name="Straight Arrow Connector 5"/>
          <p:cNvCxnSpPr/>
          <p:nvPr/>
        </p:nvCxnSpPr>
        <p:spPr>
          <a:xfrm>
            <a:off x="3657600" y="4114800"/>
            <a:ext cx="11430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257800" y="2819400"/>
            <a:ext cx="3276600" cy="3842594"/>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304800" y="2819400"/>
            <a:ext cx="2834293" cy="3733800"/>
          </a:xfrm>
          <a:prstGeom prst="rect">
            <a:avLst/>
          </a:prstGeom>
          <a:noFill/>
          <a:ln w="9525">
            <a:noFill/>
            <a:miter lim="800000"/>
            <a:headEnd/>
            <a:tailEnd/>
          </a:ln>
        </p:spPr>
      </p:pic>
      <p:sp>
        <p:nvSpPr>
          <p:cNvPr id="2" name="Title 1"/>
          <p:cNvSpPr>
            <a:spLocks noGrp="1"/>
          </p:cNvSpPr>
          <p:nvPr>
            <p:ph type="title" idx="4294967295"/>
          </p:nvPr>
        </p:nvSpPr>
        <p:spPr>
          <a:xfrm>
            <a:off x="914400" y="152400"/>
            <a:ext cx="8229600" cy="1143000"/>
          </a:xfrm>
        </p:spPr>
        <p:txBody>
          <a:bodyPr/>
          <a:lstStyle/>
          <a:p>
            <a:r>
              <a:rPr lang="en-US" dirty="0" smtClean="0"/>
              <a:t>Ex1 continued</a:t>
            </a:r>
            <a:endParaRPr lang="en-US" dirty="0"/>
          </a:p>
        </p:txBody>
      </p:sp>
      <p:cxnSp>
        <p:nvCxnSpPr>
          <p:cNvPr id="5" name="Straight Arrow Connector 4"/>
          <p:cNvCxnSpPr/>
          <p:nvPr/>
        </p:nvCxnSpPr>
        <p:spPr>
          <a:xfrm>
            <a:off x="3581400" y="4114800"/>
            <a:ext cx="11430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00800" y="1524000"/>
            <a:ext cx="533400" cy="646331"/>
          </a:xfrm>
          <a:prstGeom prst="rect">
            <a:avLst/>
          </a:prstGeom>
          <a:noFill/>
          <a:ln>
            <a:solidFill>
              <a:srgbClr val="FF0000"/>
            </a:solidFill>
          </a:ln>
        </p:spPr>
        <p:txBody>
          <a:bodyPr wrap="square" rtlCol="0">
            <a:spAutoFit/>
          </a:bodyPr>
          <a:lstStyle/>
          <a:p>
            <a:r>
              <a:rPr lang="en-US" sz="3600" dirty="0" smtClean="0"/>
              <a:t>A</a:t>
            </a:r>
            <a:endParaRPr lang="en-US" dirty="0"/>
          </a:p>
        </p:txBody>
      </p:sp>
      <p:sp>
        <p:nvSpPr>
          <p:cNvPr id="8" name="TextBox 7"/>
          <p:cNvSpPr txBox="1"/>
          <p:nvPr/>
        </p:nvSpPr>
        <p:spPr>
          <a:xfrm>
            <a:off x="58674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7" name="TextBox 16"/>
          <p:cNvSpPr txBox="1"/>
          <p:nvPr/>
        </p:nvSpPr>
        <p:spPr>
          <a:xfrm>
            <a:off x="21336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8" name="TextBox 17"/>
          <p:cNvSpPr txBox="1"/>
          <p:nvPr/>
        </p:nvSpPr>
        <p:spPr>
          <a:xfrm>
            <a:off x="26670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9" name="TextBox 18"/>
          <p:cNvSpPr txBox="1"/>
          <p:nvPr/>
        </p:nvSpPr>
        <p:spPr>
          <a:xfrm>
            <a:off x="32004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20" name="TextBox 19"/>
          <p:cNvSpPr txBox="1"/>
          <p:nvPr/>
        </p:nvSpPr>
        <p:spPr>
          <a:xfrm>
            <a:off x="37338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21" name="TextBox 20"/>
          <p:cNvSpPr txBox="1"/>
          <p:nvPr/>
        </p:nvSpPr>
        <p:spPr>
          <a:xfrm>
            <a:off x="42672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22" name="TextBox 21"/>
          <p:cNvSpPr txBox="1"/>
          <p:nvPr/>
        </p:nvSpPr>
        <p:spPr>
          <a:xfrm>
            <a:off x="48006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23" name="TextBox 22"/>
          <p:cNvSpPr txBox="1"/>
          <p:nvPr/>
        </p:nvSpPr>
        <p:spPr>
          <a:xfrm>
            <a:off x="5334000" y="1524000"/>
            <a:ext cx="533400" cy="646331"/>
          </a:xfrm>
          <a:prstGeom prst="rect">
            <a:avLst/>
          </a:prstGeom>
          <a:noFill/>
          <a:ln>
            <a:solidFill>
              <a:schemeClr val="tx1"/>
            </a:solidFill>
          </a:ln>
        </p:spPr>
        <p:txBody>
          <a:bodyPr wrap="square" rtlCol="0">
            <a:spAutoFit/>
          </a:bodyPr>
          <a:lstStyle/>
          <a:p>
            <a:r>
              <a:rPr lang="en-US" sz="3600"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0200" y="152400"/>
            <a:ext cx="7543800" cy="1143000"/>
          </a:xfrm>
        </p:spPr>
        <p:txBody>
          <a:bodyPr/>
          <a:lstStyle/>
          <a:p>
            <a:r>
              <a:rPr lang="en-US" dirty="0" smtClean="0"/>
              <a:t>Ex1 continued</a:t>
            </a:r>
            <a:endParaRPr lang="en-US" dirty="0"/>
          </a:p>
        </p:txBody>
      </p:sp>
      <p:sp>
        <p:nvSpPr>
          <p:cNvPr id="4" name="TextBox 3"/>
          <p:cNvSpPr txBox="1"/>
          <p:nvPr/>
        </p:nvSpPr>
        <p:spPr>
          <a:xfrm>
            <a:off x="5867400" y="1524000"/>
            <a:ext cx="533400" cy="646331"/>
          </a:xfrm>
          <a:prstGeom prst="rect">
            <a:avLst/>
          </a:prstGeom>
          <a:noFill/>
          <a:ln>
            <a:solidFill>
              <a:srgbClr val="FF0000"/>
            </a:solidFill>
          </a:ln>
        </p:spPr>
        <p:txBody>
          <a:bodyPr wrap="square" rtlCol="0">
            <a:spAutoFit/>
          </a:bodyPr>
          <a:lstStyle/>
          <a:p>
            <a:r>
              <a:rPr lang="en-US" sz="3600" dirty="0" smtClean="0"/>
              <a:t>A</a:t>
            </a:r>
            <a:endParaRPr lang="en-US" dirty="0"/>
          </a:p>
        </p:txBody>
      </p:sp>
      <p:sp>
        <p:nvSpPr>
          <p:cNvPr id="5" name="TextBox 4"/>
          <p:cNvSpPr txBox="1"/>
          <p:nvPr/>
        </p:nvSpPr>
        <p:spPr>
          <a:xfrm>
            <a:off x="21336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6" name="TextBox 5"/>
          <p:cNvSpPr txBox="1"/>
          <p:nvPr/>
        </p:nvSpPr>
        <p:spPr>
          <a:xfrm>
            <a:off x="26670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7" name="TextBox 6"/>
          <p:cNvSpPr txBox="1"/>
          <p:nvPr/>
        </p:nvSpPr>
        <p:spPr>
          <a:xfrm>
            <a:off x="32004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8" name="TextBox 7"/>
          <p:cNvSpPr txBox="1"/>
          <p:nvPr/>
        </p:nvSpPr>
        <p:spPr>
          <a:xfrm>
            <a:off x="37338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9" name="TextBox 8"/>
          <p:cNvSpPr txBox="1"/>
          <p:nvPr/>
        </p:nvSpPr>
        <p:spPr>
          <a:xfrm>
            <a:off x="42672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0" name="TextBox 9"/>
          <p:cNvSpPr txBox="1"/>
          <p:nvPr/>
        </p:nvSpPr>
        <p:spPr>
          <a:xfrm>
            <a:off x="48006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1" name="TextBox 10"/>
          <p:cNvSpPr txBox="1"/>
          <p:nvPr/>
        </p:nvSpPr>
        <p:spPr>
          <a:xfrm>
            <a:off x="5334000" y="1524000"/>
            <a:ext cx="533400" cy="646331"/>
          </a:xfrm>
          <a:prstGeom prst="rect">
            <a:avLst/>
          </a:prstGeom>
          <a:noFill/>
          <a:ln>
            <a:solidFill>
              <a:srgbClr val="FF0000"/>
            </a:solidFill>
          </a:ln>
        </p:spPr>
        <p:txBody>
          <a:bodyPr wrap="square" rtlCol="0">
            <a:spAutoFit/>
          </a:bodyPr>
          <a:lstStyle/>
          <a:p>
            <a:r>
              <a:rPr lang="en-US" sz="3600" dirty="0" smtClean="0"/>
              <a:t>C</a:t>
            </a:r>
            <a:endParaRPr lang="en-US" dirty="0"/>
          </a:p>
        </p:txBody>
      </p:sp>
      <p:pic>
        <p:nvPicPr>
          <p:cNvPr id="12" name="Picture 2"/>
          <p:cNvPicPr>
            <a:picLocks noChangeAspect="1" noChangeArrowheads="1"/>
          </p:cNvPicPr>
          <p:nvPr/>
        </p:nvPicPr>
        <p:blipFill>
          <a:blip r:embed="rId2" cstate="print"/>
          <a:srcRect/>
          <a:stretch>
            <a:fillRect/>
          </a:stretch>
        </p:blipFill>
        <p:spPr bwMode="auto">
          <a:xfrm>
            <a:off x="228600" y="2667000"/>
            <a:ext cx="3276600" cy="3842594"/>
          </a:xfrm>
          <a:prstGeom prst="rect">
            <a:avLst/>
          </a:prstGeom>
          <a:noFill/>
          <a:ln w="9525">
            <a:noFill/>
            <a:miter lim="800000"/>
            <a:headEnd/>
            <a:tailEnd/>
          </a:ln>
        </p:spPr>
      </p:pic>
      <p:cxnSp>
        <p:nvCxnSpPr>
          <p:cNvPr id="13" name="Straight Arrow Connector 12"/>
          <p:cNvCxnSpPr/>
          <p:nvPr/>
        </p:nvCxnSpPr>
        <p:spPr>
          <a:xfrm>
            <a:off x="3581400" y="4114800"/>
            <a:ext cx="11430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cstate="print"/>
          <a:srcRect/>
          <a:stretch>
            <a:fillRect/>
          </a:stretch>
        </p:blipFill>
        <p:spPr bwMode="auto">
          <a:xfrm>
            <a:off x="5181600" y="2743200"/>
            <a:ext cx="2990419" cy="3933825"/>
          </a:xfrm>
          <a:prstGeom prst="rect">
            <a:avLst/>
          </a:prstGeom>
          <a:noFill/>
          <a:ln w="9525">
            <a:noFill/>
            <a:miter lim="800000"/>
            <a:headEnd/>
            <a:tailEnd/>
          </a:ln>
        </p:spPr>
      </p:pic>
      <p:sp>
        <p:nvSpPr>
          <p:cNvPr id="15" name="TextBox 14"/>
          <p:cNvSpPr txBox="1"/>
          <p:nvPr/>
        </p:nvSpPr>
        <p:spPr>
          <a:xfrm>
            <a:off x="16002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0"/>
            <a:ext cx="7848600" cy="1143000"/>
          </a:xfrm>
        </p:spPr>
        <p:txBody>
          <a:bodyPr/>
          <a:lstStyle/>
          <a:p>
            <a:r>
              <a:rPr lang="en-US" dirty="0" smtClean="0"/>
              <a:t>Ex1 continued</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81000" y="2667000"/>
            <a:ext cx="2990419" cy="3933825"/>
          </a:xfrm>
          <a:prstGeom prst="rect">
            <a:avLst/>
          </a:prstGeom>
          <a:noFill/>
          <a:ln w="9525">
            <a:noFill/>
            <a:miter lim="800000"/>
            <a:headEnd/>
            <a:tailEnd/>
          </a:ln>
        </p:spPr>
      </p:pic>
      <p:cxnSp>
        <p:nvCxnSpPr>
          <p:cNvPr id="5" name="Straight Arrow Connector 4"/>
          <p:cNvCxnSpPr/>
          <p:nvPr/>
        </p:nvCxnSpPr>
        <p:spPr>
          <a:xfrm>
            <a:off x="3581400" y="4114800"/>
            <a:ext cx="11430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3" cstate="print"/>
          <a:srcRect/>
          <a:stretch>
            <a:fillRect/>
          </a:stretch>
        </p:blipFill>
        <p:spPr bwMode="auto">
          <a:xfrm>
            <a:off x="5029200" y="2514600"/>
            <a:ext cx="3090862" cy="4041896"/>
          </a:xfrm>
          <a:prstGeom prst="rect">
            <a:avLst/>
          </a:prstGeom>
          <a:noFill/>
          <a:ln w="9525">
            <a:noFill/>
            <a:miter lim="800000"/>
            <a:headEnd/>
            <a:tailEnd/>
          </a:ln>
        </p:spPr>
      </p:pic>
      <p:sp>
        <p:nvSpPr>
          <p:cNvPr id="7" name="TextBox 6"/>
          <p:cNvSpPr txBox="1"/>
          <p:nvPr/>
        </p:nvSpPr>
        <p:spPr>
          <a:xfrm>
            <a:off x="5562600" y="1524000"/>
            <a:ext cx="533400" cy="646331"/>
          </a:xfrm>
          <a:prstGeom prst="rect">
            <a:avLst/>
          </a:prstGeom>
          <a:noFill/>
          <a:ln>
            <a:solidFill>
              <a:srgbClr val="FF0000"/>
            </a:solidFill>
          </a:ln>
        </p:spPr>
        <p:txBody>
          <a:bodyPr wrap="square" rtlCol="0">
            <a:spAutoFit/>
          </a:bodyPr>
          <a:lstStyle/>
          <a:p>
            <a:r>
              <a:rPr lang="en-US" sz="3600" dirty="0" smtClean="0"/>
              <a:t>A</a:t>
            </a:r>
            <a:endParaRPr lang="en-US" dirty="0"/>
          </a:p>
        </p:txBody>
      </p:sp>
      <p:sp>
        <p:nvSpPr>
          <p:cNvPr id="8" name="TextBox 7"/>
          <p:cNvSpPr txBox="1"/>
          <p:nvPr/>
        </p:nvSpPr>
        <p:spPr>
          <a:xfrm>
            <a:off x="12954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9" name="TextBox 8"/>
          <p:cNvSpPr txBox="1"/>
          <p:nvPr/>
        </p:nvSpPr>
        <p:spPr>
          <a:xfrm>
            <a:off x="18288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0" name="TextBox 9"/>
          <p:cNvSpPr txBox="1"/>
          <p:nvPr/>
        </p:nvSpPr>
        <p:spPr>
          <a:xfrm>
            <a:off x="23622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1" name="TextBox 10"/>
          <p:cNvSpPr txBox="1"/>
          <p:nvPr/>
        </p:nvSpPr>
        <p:spPr>
          <a:xfrm>
            <a:off x="28956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2" name="TextBox 11"/>
          <p:cNvSpPr txBox="1"/>
          <p:nvPr/>
        </p:nvSpPr>
        <p:spPr>
          <a:xfrm>
            <a:off x="39624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3" name="TextBox 12"/>
          <p:cNvSpPr txBox="1"/>
          <p:nvPr/>
        </p:nvSpPr>
        <p:spPr>
          <a:xfrm>
            <a:off x="4495800" y="1524000"/>
            <a:ext cx="533400" cy="646331"/>
          </a:xfrm>
          <a:prstGeom prst="rect">
            <a:avLst/>
          </a:prstGeom>
          <a:noFill/>
          <a:ln>
            <a:solidFill>
              <a:srgbClr val="FF0000"/>
            </a:solidFill>
          </a:ln>
        </p:spPr>
        <p:txBody>
          <a:bodyPr wrap="square" rtlCol="0">
            <a:spAutoFit/>
          </a:bodyPr>
          <a:lstStyle/>
          <a:p>
            <a:r>
              <a:rPr lang="en-US" sz="3600" dirty="0" smtClean="0"/>
              <a:t>E</a:t>
            </a:r>
            <a:endParaRPr lang="en-US" dirty="0"/>
          </a:p>
        </p:txBody>
      </p:sp>
      <p:sp>
        <p:nvSpPr>
          <p:cNvPr id="14" name="TextBox 13"/>
          <p:cNvSpPr txBox="1"/>
          <p:nvPr/>
        </p:nvSpPr>
        <p:spPr>
          <a:xfrm>
            <a:off x="5029200" y="1524000"/>
            <a:ext cx="533400" cy="646331"/>
          </a:xfrm>
          <a:prstGeom prst="rect">
            <a:avLst/>
          </a:prstGeom>
          <a:noFill/>
          <a:ln>
            <a:solidFill>
              <a:srgbClr val="FF0000"/>
            </a:solidFill>
          </a:ln>
        </p:spPr>
        <p:txBody>
          <a:bodyPr wrap="square" rtlCol="0">
            <a:spAutoFit/>
          </a:bodyPr>
          <a:lstStyle/>
          <a:p>
            <a:r>
              <a:rPr lang="en-US" sz="3600" dirty="0" smtClean="0"/>
              <a:t>C</a:t>
            </a:r>
            <a:endParaRPr lang="en-US" dirty="0"/>
          </a:p>
        </p:txBody>
      </p:sp>
      <p:sp>
        <p:nvSpPr>
          <p:cNvPr id="15" name="TextBox 14"/>
          <p:cNvSpPr txBox="1"/>
          <p:nvPr/>
        </p:nvSpPr>
        <p:spPr>
          <a:xfrm>
            <a:off x="3429000" y="15240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0"/>
            <a:ext cx="7620000" cy="1143000"/>
          </a:xfrm>
        </p:spPr>
        <p:txBody>
          <a:bodyPr/>
          <a:lstStyle/>
          <a:p>
            <a:r>
              <a:rPr lang="en-US" dirty="0" smtClean="0"/>
              <a:t>Ex1 continued</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81000" y="2590800"/>
            <a:ext cx="3090862" cy="4041896"/>
          </a:xfrm>
          <a:prstGeom prst="rect">
            <a:avLst/>
          </a:prstGeom>
          <a:noFill/>
          <a:ln w="9525">
            <a:noFill/>
            <a:miter lim="800000"/>
            <a:headEnd/>
            <a:tailEnd/>
          </a:ln>
        </p:spPr>
      </p:pic>
      <p:cxnSp>
        <p:nvCxnSpPr>
          <p:cNvPr id="5" name="Straight Arrow Connector 4"/>
          <p:cNvCxnSpPr/>
          <p:nvPr/>
        </p:nvCxnSpPr>
        <p:spPr>
          <a:xfrm>
            <a:off x="3581400" y="4114800"/>
            <a:ext cx="11430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3" cstate="print"/>
          <a:srcRect/>
          <a:stretch>
            <a:fillRect/>
          </a:stretch>
        </p:blipFill>
        <p:spPr bwMode="auto">
          <a:xfrm>
            <a:off x="5105400" y="2494636"/>
            <a:ext cx="3124200" cy="4115713"/>
          </a:xfrm>
          <a:prstGeom prst="rect">
            <a:avLst/>
          </a:prstGeom>
          <a:noFill/>
          <a:ln w="9525">
            <a:noFill/>
            <a:miter lim="800000"/>
            <a:headEnd/>
            <a:tailEnd/>
          </a:ln>
        </p:spPr>
      </p:pic>
      <p:sp>
        <p:nvSpPr>
          <p:cNvPr id="8" name="TextBox 7"/>
          <p:cNvSpPr txBox="1"/>
          <p:nvPr/>
        </p:nvSpPr>
        <p:spPr>
          <a:xfrm>
            <a:off x="5562600" y="1371600"/>
            <a:ext cx="533400" cy="646331"/>
          </a:xfrm>
          <a:prstGeom prst="rect">
            <a:avLst/>
          </a:prstGeom>
          <a:noFill/>
          <a:ln>
            <a:solidFill>
              <a:srgbClr val="FF0000"/>
            </a:solidFill>
          </a:ln>
        </p:spPr>
        <p:txBody>
          <a:bodyPr wrap="square" rtlCol="0">
            <a:spAutoFit/>
          </a:bodyPr>
          <a:lstStyle/>
          <a:p>
            <a:r>
              <a:rPr lang="en-US" sz="3600" dirty="0" smtClean="0"/>
              <a:t>A</a:t>
            </a:r>
            <a:endParaRPr lang="en-US" dirty="0"/>
          </a:p>
        </p:txBody>
      </p:sp>
      <p:sp>
        <p:nvSpPr>
          <p:cNvPr id="9" name="TextBox 8"/>
          <p:cNvSpPr txBox="1"/>
          <p:nvPr/>
        </p:nvSpPr>
        <p:spPr>
          <a:xfrm>
            <a:off x="1828800" y="13716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0" name="TextBox 9"/>
          <p:cNvSpPr txBox="1"/>
          <p:nvPr/>
        </p:nvSpPr>
        <p:spPr>
          <a:xfrm>
            <a:off x="2362200" y="13716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1" name="TextBox 10"/>
          <p:cNvSpPr txBox="1"/>
          <p:nvPr/>
        </p:nvSpPr>
        <p:spPr>
          <a:xfrm>
            <a:off x="2895600" y="13716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2" name="TextBox 11"/>
          <p:cNvSpPr txBox="1"/>
          <p:nvPr/>
        </p:nvSpPr>
        <p:spPr>
          <a:xfrm>
            <a:off x="3429000" y="13716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
        <p:nvSpPr>
          <p:cNvPr id="13" name="TextBox 12"/>
          <p:cNvSpPr txBox="1"/>
          <p:nvPr/>
        </p:nvSpPr>
        <p:spPr>
          <a:xfrm>
            <a:off x="3962400" y="1371600"/>
            <a:ext cx="533400" cy="646331"/>
          </a:xfrm>
          <a:prstGeom prst="rect">
            <a:avLst/>
          </a:prstGeom>
          <a:noFill/>
          <a:ln>
            <a:solidFill>
              <a:srgbClr val="FF0000"/>
            </a:solidFill>
          </a:ln>
        </p:spPr>
        <p:txBody>
          <a:bodyPr wrap="square" rtlCol="0">
            <a:spAutoFit/>
          </a:bodyPr>
          <a:lstStyle/>
          <a:p>
            <a:r>
              <a:rPr lang="en-US" sz="3600" dirty="0" smtClean="0"/>
              <a:t>K</a:t>
            </a:r>
            <a:endParaRPr lang="en-US" dirty="0"/>
          </a:p>
        </p:txBody>
      </p:sp>
      <p:sp>
        <p:nvSpPr>
          <p:cNvPr id="14" name="TextBox 13"/>
          <p:cNvSpPr txBox="1"/>
          <p:nvPr/>
        </p:nvSpPr>
        <p:spPr>
          <a:xfrm>
            <a:off x="4495800" y="1371600"/>
            <a:ext cx="533400" cy="646331"/>
          </a:xfrm>
          <a:prstGeom prst="rect">
            <a:avLst/>
          </a:prstGeom>
          <a:noFill/>
          <a:ln>
            <a:solidFill>
              <a:srgbClr val="FF0000"/>
            </a:solidFill>
          </a:ln>
        </p:spPr>
        <p:txBody>
          <a:bodyPr wrap="square" rtlCol="0">
            <a:spAutoFit/>
          </a:bodyPr>
          <a:lstStyle/>
          <a:p>
            <a:r>
              <a:rPr lang="en-US" sz="3600" dirty="0" smtClean="0"/>
              <a:t>E</a:t>
            </a:r>
            <a:endParaRPr lang="en-US" dirty="0"/>
          </a:p>
        </p:txBody>
      </p:sp>
      <p:sp>
        <p:nvSpPr>
          <p:cNvPr id="15" name="TextBox 14"/>
          <p:cNvSpPr txBox="1"/>
          <p:nvPr/>
        </p:nvSpPr>
        <p:spPr>
          <a:xfrm>
            <a:off x="5029200" y="1371600"/>
            <a:ext cx="533400" cy="646331"/>
          </a:xfrm>
          <a:prstGeom prst="rect">
            <a:avLst/>
          </a:prstGeom>
          <a:noFill/>
          <a:ln>
            <a:solidFill>
              <a:srgbClr val="FF0000"/>
            </a:solidFill>
          </a:ln>
        </p:spPr>
        <p:txBody>
          <a:bodyPr wrap="square" rtlCol="0">
            <a:spAutoFit/>
          </a:bodyPr>
          <a:lstStyle/>
          <a:p>
            <a:r>
              <a:rPr lang="en-US" sz="3600" dirty="0" smtClean="0"/>
              <a:t>C</a:t>
            </a:r>
            <a:endParaRPr lang="en-US" dirty="0"/>
          </a:p>
        </p:txBody>
      </p:sp>
      <p:sp>
        <p:nvSpPr>
          <p:cNvPr id="16" name="TextBox 15"/>
          <p:cNvSpPr txBox="1"/>
          <p:nvPr/>
        </p:nvSpPr>
        <p:spPr>
          <a:xfrm>
            <a:off x="1295400" y="1371600"/>
            <a:ext cx="533400" cy="646331"/>
          </a:xfrm>
          <a:prstGeom prst="rect">
            <a:avLst/>
          </a:prstGeom>
          <a:noFill/>
          <a:ln>
            <a:solidFill>
              <a:schemeClr val="tx1"/>
            </a:solidFill>
          </a:ln>
        </p:spPr>
        <p:txBody>
          <a:bodyPr wrap="square" rtlCol="0">
            <a:spAutoFit/>
          </a:bodyPr>
          <a:lstStyle/>
          <a:p>
            <a:r>
              <a:rPr lang="en-US" sz="3600" dirty="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TotalTime>
  <Words>574</Words>
  <Application>Microsoft Office PowerPoint</Application>
  <PresentationFormat>On-screen Show (4:3)</PresentationFormat>
  <Paragraphs>124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Heap Sort Algorithm</vt:lpstr>
      <vt:lpstr>How does the algorithm work?</vt:lpstr>
      <vt:lpstr>Example 1:</vt:lpstr>
      <vt:lpstr>Ex1 continued</vt:lpstr>
      <vt:lpstr>Ex1 continued</vt:lpstr>
      <vt:lpstr>Ex1 continued</vt:lpstr>
      <vt:lpstr>Ex1 continued</vt:lpstr>
      <vt:lpstr>Ex1 continued</vt:lpstr>
      <vt:lpstr>Ex1 continued</vt:lpstr>
      <vt:lpstr>Ex1 continued</vt:lpstr>
      <vt:lpstr>Ex1 continued</vt:lpstr>
      <vt:lpstr>Ex1 continued</vt:lpstr>
      <vt:lpstr>Ex1 continued</vt:lpstr>
      <vt:lpstr>Ex1 continued</vt:lpstr>
      <vt:lpstr>Example 2</vt:lpstr>
      <vt:lpstr>Running time</vt:lpstr>
      <vt:lpstr>Special cases</vt:lpstr>
      <vt:lpstr>Slide 18</vt:lpstr>
      <vt:lpstr>In-Place runtime</vt:lpstr>
      <vt:lpstr>References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 User</dc:creator>
  <cp:lastModifiedBy>Xp User</cp:lastModifiedBy>
  <cp:revision>18</cp:revision>
  <dcterms:created xsi:type="dcterms:W3CDTF">2012-08-14T04:32:34Z</dcterms:created>
  <dcterms:modified xsi:type="dcterms:W3CDTF">2012-08-14T06:52:18Z</dcterms:modified>
</cp:coreProperties>
</file>